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iff" ContentType="image/tiff"/>
  <Default Extension="vml" ContentType="application/vnd.openxmlformats-officedocument.vmlDrawing"/>
  <Default Extension="wav" ContentType="audio/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3" r:id="rId2"/>
    <p:sldMasterId id="2147483725" r:id="rId3"/>
    <p:sldMasterId id="2147483742" r:id="rId4"/>
  </p:sldMasterIdLst>
  <p:notesMasterIdLst>
    <p:notesMasterId r:id="rId65"/>
  </p:notesMasterIdLst>
  <p:handoutMasterIdLst>
    <p:handoutMasterId r:id="rId66"/>
  </p:handoutMasterIdLst>
  <p:sldIdLst>
    <p:sldId id="301" r:id="rId5"/>
    <p:sldId id="316" r:id="rId6"/>
    <p:sldId id="314" r:id="rId7"/>
    <p:sldId id="318" r:id="rId8"/>
    <p:sldId id="568" r:id="rId9"/>
    <p:sldId id="567" r:id="rId10"/>
    <p:sldId id="575" r:id="rId11"/>
    <p:sldId id="616" r:id="rId12"/>
    <p:sldId id="618" r:id="rId13"/>
    <p:sldId id="617" r:id="rId14"/>
    <p:sldId id="621" r:id="rId15"/>
    <p:sldId id="622" r:id="rId16"/>
    <p:sldId id="623" r:id="rId17"/>
    <p:sldId id="624" r:id="rId18"/>
    <p:sldId id="625" r:id="rId19"/>
    <p:sldId id="630" r:id="rId20"/>
    <p:sldId id="626" r:id="rId21"/>
    <p:sldId id="627" r:id="rId22"/>
    <p:sldId id="631" r:id="rId23"/>
    <p:sldId id="628" r:id="rId24"/>
    <p:sldId id="629" r:id="rId25"/>
    <p:sldId id="632" r:id="rId26"/>
    <p:sldId id="576" r:id="rId27"/>
    <p:sldId id="256" r:id="rId28"/>
    <p:sldId id="655" r:id="rId29"/>
    <p:sldId id="656" r:id="rId30"/>
    <p:sldId id="657" r:id="rId31"/>
    <p:sldId id="658" r:id="rId32"/>
    <p:sldId id="659" r:id="rId33"/>
    <p:sldId id="262" r:id="rId34"/>
    <p:sldId id="263" r:id="rId35"/>
    <p:sldId id="633" r:id="rId36"/>
    <p:sldId id="650" r:id="rId37"/>
    <p:sldId id="258" r:id="rId38"/>
    <p:sldId id="259" r:id="rId39"/>
    <p:sldId id="260" r:id="rId40"/>
    <p:sldId id="261" r:id="rId41"/>
    <p:sldId id="266" r:id="rId42"/>
    <p:sldId id="272" r:id="rId43"/>
    <p:sldId id="660" r:id="rId44"/>
    <p:sldId id="661" r:id="rId45"/>
    <p:sldId id="304" r:id="rId46"/>
    <p:sldId id="305" r:id="rId47"/>
    <p:sldId id="662" r:id="rId48"/>
    <p:sldId id="265" r:id="rId49"/>
    <p:sldId id="276" r:id="rId50"/>
    <p:sldId id="280" r:id="rId51"/>
    <p:sldId id="663" r:id="rId52"/>
    <p:sldId id="278" r:id="rId53"/>
    <p:sldId id="284" r:id="rId54"/>
    <p:sldId id="283" r:id="rId55"/>
    <p:sldId id="313" r:id="rId56"/>
    <p:sldId id="664" r:id="rId57"/>
    <p:sldId id="315" r:id="rId58"/>
    <p:sldId id="281" r:id="rId59"/>
    <p:sldId id="288" r:id="rId60"/>
    <p:sldId id="665" r:id="rId61"/>
    <p:sldId id="312" r:id="rId62"/>
    <p:sldId id="290" r:id="rId63"/>
    <p:sldId id="326"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C4C4C4"/>
    <a:srgbClr val="F0F0F0"/>
    <a:srgbClr val="58C4A8"/>
    <a:srgbClr val="4DB5E3"/>
    <a:srgbClr val="41AF6E"/>
    <a:srgbClr val="FF9900"/>
    <a:srgbClr val="00FFFF"/>
    <a:srgbClr val="907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89117" autoAdjust="0"/>
  </p:normalViewPr>
  <p:slideViewPr>
    <p:cSldViewPr snapToGrid="0">
      <p:cViewPr varScale="1">
        <p:scale>
          <a:sx n="94" d="100"/>
          <a:sy n="94" d="100"/>
        </p:scale>
        <p:origin x="1968"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2" d="100"/>
          <a:sy n="62" d="100"/>
        </p:scale>
        <p:origin x="254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B98-44DF-8FD1-EE3DBDDE4E83}"/>
              </c:ext>
            </c:extLst>
          </c:dPt>
          <c:dPt>
            <c:idx val="1"/>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B98-44DF-8FD1-EE3DBDDE4E83}"/>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B98-44DF-8FD1-EE3DBDDE4E83}"/>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B98-44DF-8FD1-EE3DBDDE4E83}"/>
              </c:ext>
            </c:extLst>
          </c:dPt>
          <c:dPt>
            <c:idx val="4"/>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B98-44DF-8FD1-EE3DBDDE4E83}"/>
              </c:ext>
            </c:extLst>
          </c:dPt>
          <c:dPt>
            <c:idx val="5"/>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B98-44DF-8FD1-EE3DBDDE4E83}"/>
              </c:ext>
            </c:extLst>
          </c:dPt>
          <c:dLbls>
            <c:dLbl>
              <c:idx val="0"/>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EFB99B1D-BF0D-4DDA-86E5-F4E8B7ADDA2F}" type="CATEGORYNAME">
                      <a:rPr lang="en-US"/>
                      <a:pPr>
                        <a:defRPr/>
                      </a:pPr>
                      <a:t>[CATEGORY NAME]</a:t>
                    </a:fld>
                    <a:r>
                      <a:rPr lang="en-US"/>
                      <a:t>
$8,920,808</a:t>
                    </a:r>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B98-44DF-8FD1-EE3DBDDE4E83}"/>
                </c:ext>
              </c:extLst>
            </c:dLbl>
            <c:dLbl>
              <c:idx val="1"/>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9CD896D7-FCB7-4956-8A2A-4678C20D9456}" type="CATEGORYNAME">
                      <a:rPr lang="en-US"/>
                      <a:pPr>
                        <a:defRPr>
                          <a:solidFill>
                            <a:schemeClr val="accent6"/>
                          </a:solidFill>
                        </a:defRPr>
                      </a:pPr>
                      <a:t>[CATEGORY NAME]</a:t>
                    </a:fld>
                    <a:r>
                      <a:rPr lang="en-US"/>
                      <a:t>
$4,646,254</a:t>
                    </a:r>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1927074219889181"/>
                      <c:h val="0.17307555305586803"/>
                    </c:manualLayout>
                  </c15:layout>
                  <c15:dlblFieldTable/>
                  <c15:showDataLabelsRange val="0"/>
                </c:ext>
                <c:ext xmlns:c16="http://schemas.microsoft.com/office/drawing/2014/chart" uri="{C3380CC4-5D6E-409C-BE32-E72D297353CC}">
                  <c16:uniqueId val="{00000003-BB98-44DF-8FD1-EE3DBDDE4E83}"/>
                </c:ext>
              </c:extLst>
            </c:dLbl>
            <c:dLbl>
              <c:idx val="2"/>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B911C401-2E1C-4AAB-BB4C-5A486FD0AB35}" type="CATEGORYNAME">
                      <a:rPr lang="en-US"/>
                      <a:pPr>
                        <a:defRPr>
                          <a:solidFill>
                            <a:schemeClr val="accent6"/>
                          </a:solidFill>
                        </a:defRPr>
                      </a:pPr>
                      <a:t>[CATEGORY NAME]</a:t>
                    </a:fld>
                    <a:endParaRPr lang="en-US"/>
                  </a:p>
                  <a:p>
                    <a:pPr>
                      <a:defRPr>
                        <a:solidFill>
                          <a:schemeClr val="accent6"/>
                        </a:solidFill>
                      </a:defRPr>
                    </a:pPr>
                    <a:r>
                      <a:rPr lang="en-US"/>
                      <a:t>$2,860,405</a:t>
                    </a:r>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5086814668999707"/>
                      <c:h val="0.22944444444444445"/>
                    </c:manualLayout>
                  </c15:layout>
                  <c15:dlblFieldTable/>
                  <c15:showDataLabelsRange val="0"/>
                </c:ext>
                <c:ext xmlns:c16="http://schemas.microsoft.com/office/drawing/2014/chart" uri="{C3380CC4-5D6E-409C-BE32-E72D297353CC}">
                  <c16:uniqueId val="{00000005-BB98-44DF-8FD1-EE3DBDDE4E83}"/>
                </c:ext>
              </c:extLst>
            </c:dLbl>
            <c:dLbl>
              <c:idx val="3"/>
              <c:layout>
                <c:manualLayout>
                  <c:x val="-8.7962962962962979E-2"/>
                  <c:y val="2.7777777777777769E-2"/>
                </c:manualLayout>
              </c:layout>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079CD7C5-9771-480E-9C2E-D21973FD1636}" type="CATEGORYNAME">
                      <a:rPr lang="en-US"/>
                      <a:pPr>
                        <a:defRPr>
                          <a:solidFill>
                            <a:schemeClr val="accent6"/>
                          </a:solidFill>
                        </a:defRPr>
                      </a:pPr>
                      <a:t>[CATEGORY NAME]</a:t>
                    </a:fld>
                    <a:br>
                      <a:rPr lang="en-US"/>
                    </a:br>
                    <a:r>
                      <a:rPr lang="en-US"/>
                      <a:t>$500,000
</a:t>
                    </a:r>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B98-44DF-8FD1-EE3DBDDE4E83}"/>
                </c:ext>
              </c:extLst>
            </c:dLbl>
            <c:dLbl>
              <c:idx val="4"/>
              <c:layout>
                <c:manualLayout>
                  <c:x val="3.0092592592592591E-2"/>
                  <c:y val="-7.9365079365079361E-3"/>
                </c:manualLayout>
              </c:layout>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81A9D64E-1CCD-409F-A266-A943CFDD561F}" type="CATEGORYNAME">
                      <a:rPr lang="en-US"/>
                      <a:pPr>
                        <a:defRPr>
                          <a:solidFill>
                            <a:schemeClr val="accent6"/>
                          </a:solidFill>
                        </a:defRPr>
                      </a:pPr>
                      <a:t>[CATEGORY NAME]</a:t>
                    </a:fld>
                    <a:r>
                      <a:rPr lang="en-US"/>
                      <a:t>
$1,000,000</a:t>
                    </a:r>
                  </a:p>
                  <a:p>
                    <a:pPr>
                      <a:defRPr>
                        <a:solidFill>
                          <a:schemeClr val="accent6"/>
                        </a:solidFill>
                      </a:defRPr>
                    </a:pPr>
                    <a:endParaRPr lang="en-US"/>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B98-44DF-8FD1-EE3DBDDE4E83}"/>
                </c:ext>
              </c:extLst>
            </c:dLbl>
            <c:dLbl>
              <c:idx val="5"/>
              <c:layout>
                <c:manualLayout>
                  <c:x val="5.3240740740740658E-2"/>
                  <c:y val="0"/>
                </c:manualLayout>
              </c:layout>
              <c:tx>
                <c:rich>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fld id="{FE3814C6-4F0C-4D4C-AA0C-A90D348F23D6}" type="CATEGORYNAME">
                      <a:rPr lang="en-US"/>
                      <a:pPr>
                        <a:defRPr>
                          <a:solidFill>
                            <a:schemeClr val="accent6"/>
                          </a:solidFill>
                        </a:defRPr>
                      </a:pPr>
                      <a:t>[CATEGORY NAME]</a:t>
                    </a:fld>
                    <a:br>
                      <a:rPr lang="en-US"/>
                    </a:br>
                    <a:r>
                      <a:rPr lang="en-US"/>
                      <a:t>$657,550</a:t>
                    </a:r>
                  </a:p>
                  <a:p>
                    <a:pPr>
                      <a:defRPr>
                        <a:solidFill>
                          <a:schemeClr val="accent6"/>
                        </a:solidFill>
                      </a:defRPr>
                    </a:pPr>
                    <a:endParaRPr lang="en-US"/>
                  </a:p>
                  <a:p>
                    <a:pPr>
                      <a:defRPr>
                        <a:solidFill>
                          <a:schemeClr val="accent6"/>
                        </a:solidFill>
                      </a:defRPr>
                    </a:pPr>
                    <a:endParaRPr lang="en-US"/>
                  </a:p>
                </c:rich>
              </c:tx>
              <c:spPr>
                <a:noFill/>
                <a:ln>
                  <a:noFill/>
                </a:ln>
                <a:effectLst/>
              </c:spPr>
              <c:txPr>
                <a:bodyPr rot="0" spcFirstLastPara="1" vertOverflow="ellipsis" vert="horz" wrap="square" anchor="ctr" anchorCtr="1"/>
                <a:lstStyle/>
                <a:p>
                  <a:pPr>
                    <a:defRPr sz="1000" b="1" i="0" u="none" strike="noStrike" kern="1200" spc="0" baseline="0">
                      <a:ln>
                        <a:noFill/>
                      </a:ln>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B98-44DF-8FD1-EE3DBDDE4E83}"/>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6"/>
                <c:pt idx="0">
                  <c:v>Economic Development</c:v>
                </c:pt>
                <c:pt idx="1">
                  <c:v>Water/Wastewater</c:v>
                </c:pt>
                <c:pt idx="2">
                  <c:v>Public Facilities/Infrastructure</c:v>
                </c:pt>
                <c:pt idx="3">
                  <c:v>Emergency/Urgent Need </c:v>
                </c:pt>
                <c:pt idx="4">
                  <c:v>Rural Services </c:v>
                </c:pt>
                <c:pt idx="5">
                  <c:v>Admin &amp; TA</c:v>
                </c:pt>
              </c:strCache>
              <c:extLst/>
            </c:strRef>
          </c:cat>
          <c:val>
            <c:numRef>
              <c:f>Sheet1!$B$2:$B$11</c:f>
              <c:numCache>
                <c:formatCode>0%</c:formatCode>
                <c:ptCount val="6"/>
                <c:pt idx="0">
                  <c:v>0.48</c:v>
                </c:pt>
                <c:pt idx="1">
                  <c:v>0.25</c:v>
                </c:pt>
                <c:pt idx="2">
                  <c:v>0.15</c:v>
                </c:pt>
                <c:pt idx="3" formatCode="#,##0">
                  <c:v>0.03</c:v>
                </c:pt>
                <c:pt idx="4" formatCode="#,##0">
                  <c:v>0.06</c:v>
                </c:pt>
                <c:pt idx="5" formatCode="#,##0">
                  <c:v>0.03</c:v>
                </c:pt>
              </c:numCache>
              <c:extLst/>
            </c:numRef>
          </c:val>
          <c:extLst>
            <c:ext xmlns:c16="http://schemas.microsoft.com/office/drawing/2014/chart" uri="{C3380CC4-5D6E-409C-BE32-E72D297353CC}">
              <c16:uniqueId val="{0000000C-BB98-44DF-8FD1-EE3DBDDE4E83}"/>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n>
            <a:noFill/>
          </a:ln>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301-4276-8A48-7014DD38CBF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301-4276-8A48-7014DD38CBF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301-4276-8A48-7014DD38CBF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301-4276-8A48-7014DD38CBFC}"/>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301-4276-8A48-7014DD38CBFC}"/>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301-4276-8A48-7014DD38CBFC}"/>
              </c:ext>
            </c:extLst>
          </c:dPt>
          <c:dLbls>
            <c:dLbl>
              <c:idx val="0"/>
              <c:tx>
                <c:rich>
                  <a:bodyPr/>
                  <a:lstStyle/>
                  <a:p>
                    <a:r>
                      <a:rPr lang="en-US" sz="1000" b="1" dirty="0">
                        <a:solidFill>
                          <a:sysClr val="windowText" lastClr="000000"/>
                        </a:solidFill>
                        <a:latin typeface="Times New Roman" panose="02020603050405020304" pitchFamily="18" charset="0"/>
                        <a:cs typeface="Times New Roman" panose="02020603050405020304" pitchFamily="18" charset="0"/>
                      </a:rPr>
                      <a:t>Grantee Admin</a:t>
                    </a:r>
                  </a:p>
                  <a:p>
                    <a:r>
                      <a:rPr lang="en-US" sz="1000" b="1" dirty="0">
                        <a:solidFill>
                          <a:sysClr val="windowText" lastClr="000000"/>
                        </a:solidFill>
                        <a:latin typeface="Times New Roman" panose="02020603050405020304" pitchFamily="18" charset="0"/>
                        <a:cs typeface="Times New Roman" panose="02020603050405020304" pitchFamily="18" charset="0"/>
                      </a:rPr>
                      <a:t>3%</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301-4276-8A48-7014DD38CBFC}"/>
                </c:ext>
              </c:extLst>
            </c:dLbl>
            <c:dLbl>
              <c:idx val="1"/>
              <c:tx>
                <c:rich>
                  <a:bodyPr/>
                  <a:lstStyle/>
                  <a:p>
                    <a:r>
                      <a:rPr lang="en-US" sz="1000" b="1" dirty="0">
                        <a:solidFill>
                          <a:sysClr val="windowText" lastClr="000000"/>
                        </a:solidFill>
                        <a:latin typeface="Times New Roman" panose="02020603050405020304" pitchFamily="18" charset="0"/>
                        <a:cs typeface="Times New Roman" panose="02020603050405020304" pitchFamily="18" charset="0"/>
                      </a:rPr>
                      <a:t>Project Sponsor</a:t>
                    </a:r>
                  </a:p>
                  <a:p>
                    <a:r>
                      <a:rPr lang="en-US" sz="1000" b="1" dirty="0">
                        <a:solidFill>
                          <a:sysClr val="windowText" lastClr="000000"/>
                        </a:solidFill>
                        <a:latin typeface="Times New Roman" panose="02020603050405020304" pitchFamily="18" charset="0"/>
                        <a:cs typeface="Times New Roman" panose="02020603050405020304" pitchFamily="18" charset="0"/>
                      </a:rPr>
                      <a:t>Admin</a:t>
                    </a:r>
                  </a:p>
                  <a:p>
                    <a:r>
                      <a:rPr lang="en-US" sz="1000" b="1" dirty="0">
                        <a:solidFill>
                          <a:sysClr val="windowText" lastClr="000000"/>
                        </a:solidFill>
                        <a:latin typeface="Times New Roman" panose="02020603050405020304" pitchFamily="18" charset="0"/>
                        <a:cs typeface="Times New Roman" panose="02020603050405020304" pitchFamily="18" charset="0"/>
                      </a:rPr>
                      <a:t>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301-4276-8A48-7014DD38CBFC}"/>
                </c:ext>
              </c:extLst>
            </c:dLbl>
            <c:dLbl>
              <c:idx val="2"/>
              <c:tx>
                <c:rich>
                  <a:bodyPr/>
                  <a:lstStyle/>
                  <a:p>
                    <a:r>
                      <a:rPr lang="en-US" sz="1000" b="1" dirty="0">
                        <a:solidFill>
                          <a:sysClr val="windowText" lastClr="000000"/>
                        </a:solidFill>
                        <a:latin typeface="Times New Roman" panose="02020603050405020304" pitchFamily="18" charset="0"/>
                        <a:cs typeface="Times New Roman" panose="02020603050405020304" pitchFamily="18" charset="0"/>
                      </a:rPr>
                      <a:t>TBRA &amp; STRMU</a:t>
                    </a:r>
                  </a:p>
                  <a:p>
                    <a:r>
                      <a:rPr lang="en-US" sz="1000" b="1" dirty="0">
                        <a:solidFill>
                          <a:sysClr val="windowText" lastClr="000000"/>
                        </a:solidFill>
                        <a:latin typeface="Times New Roman" panose="02020603050405020304" pitchFamily="18" charset="0"/>
                        <a:cs typeface="Times New Roman" panose="02020603050405020304" pitchFamily="18" charset="0"/>
                      </a:rPr>
                      <a:t>55%</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301-4276-8A48-7014DD38CBFC}"/>
                </c:ext>
              </c:extLst>
            </c:dLbl>
            <c:dLbl>
              <c:idx val="3"/>
              <c:layout>
                <c:manualLayout>
                  <c:x val="-6.9004811898512684E-3"/>
                  <c:y val="-6.1116214639836686E-2"/>
                </c:manualLayout>
              </c:layout>
              <c:tx>
                <c:rich>
                  <a:bodyPr/>
                  <a:lstStyle/>
                  <a:p>
                    <a:r>
                      <a:rPr lang="en-US" sz="1000" b="1" dirty="0">
                        <a:solidFill>
                          <a:sysClr val="windowText" lastClr="000000"/>
                        </a:solidFill>
                        <a:latin typeface="Times New Roman" panose="02020603050405020304" pitchFamily="18" charset="0"/>
                        <a:cs typeface="Times New Roman" panose="02020603050405020304" pitchFamily="18" charset="0"/>
                      </a:rPr>
                      <a:t>PHP</a:t>
                    </a:r>
                  </a:p>
                  <a:p>
                    <a:r>
                      <a:rPr lang="en-US" sz="1000" b="1" dirty="0">
                        <a:solidFill>
                          <a:sysClr val="windowText" lastClr="000000"/>
                        </a:solidFill>
                        <a:latin typeface="Times New Roman" panose="02020603050405020304" pitchFamily="18" charset="0"/>
                        <a:cs typeface="Times New Roman" panose="02020603050405020304" pitchFamily="18" charset="0"/>
                      </a:rPr>
                      <a:t>6%</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301-4276-8A48-7014DD38CBFC}"/>
                </c:ext>
              </c:extLst>
            </c:dLbl>
            <c:dLbl>
              <c:idx val="4"/>
              <c:layout>
                <c:manualLayout>
                  <c:x val="2.8552055993000813E-3"/>
                  <c:y val="-0.16689268008165645"/>
                </c:manualLayout>
              </c:layout>
              <c:tx>
                <c:rich>
                  <a:bodyPr/>
                  <a:lstStyle/>
                  <a:p>
                    <a:r>
                      <a:rPr lang="en-US" sz="1000" b="1" dirty="0">
                        <a:solidFill>
                          <a:schemeClr val="tx1"/>
                        </a:solidFill>
                        <a:latin typeface="Times New Roman" panose="02020603050405020304" pitchFamily="18" charset="0"/>
                        <a:cs typeface="Times New Roman" panose="02020603050405020304" pitchFamily="18" charset="0"/>
                      </a:rPr>
                      <a:t>FBRA</a:t>
                    </a:r>
                  </a:p>
                  <a:p>
                    <a:r>
                      <a:rPr lang="en-US" sz="1000" b="1" dirty="0">
                        <a:solidFill>
                          <a:schemeClr val="tx1"/>
                        </a:solidFill>
                        <a:latin typeface="Times New Roman" panose="02020603050405020304" pitchFamily="18" charset="0"/>
                        <a:cs typeface="Times New Roman" panose="02020603050405020304" pitchFamily="18" charset="0"/>
                      </a:rPr>
                      <a:t>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301-4276-8A48-7014DD38CBFC}"/>
                </c:ext>
              </c:extLst>
            </c:dLbl>
            <c:dLbl>
              <c:idx val="5"/>
              <c:tx>
                <c:rich>
                  <a:bodyPr/>
                  <a:lstStyle/>
                  <a:p>
                    <a:r>
                      <a:rPr lang="en-US" sz="1000" b="1" dirty="0">
                        <a:solidFill>
                          <a:sysClr val="windowText" lastClr="000000"/>
                        </a:solidFill>
                        <a:latin typeface="Times New Roman" panose="02020603050405020304" pitchFamily="18" charset="0"/>
                        <a:cs typeface="Times New Roman" panose="02020603050405020304" pitchFamily="18" charset="0"/>
                      </a:rPr>
                      <a:t>Support SVS</a:t>
                    </a:r>
                  </a:p>
                  <a:p>
                    <a:r>
                      <a:rPr lang="en-US" sz="1000" b="1" dirty="0">
                        <a:solidFill>
                          <a:sysClr val="windowText" lastClr="000000"/>
                        </a:solidFill>
                        <a:latin typeface="Times New Roman" panose="02020603050405020304" pitchFamily="18" charset="0"/>
                        <a:cs typeface="Times New Roman" panose="02020603050405020304" pitchFamily="18" charset="0"/>
                      </a:rPr>
                      <a:t>27%</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6301-4276-8A48-7014DD38CBF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Sheet1!$A$1:$A$6</c:f>
              <c:strCache>
                <c:ptCount val="6"/>
                <c:pt idx="0">
                  <c:v>Grantee Admin</c:v>
                </c:pt>
                <c:pt idx="1">
                  <c:v>Project Sponsor Admin</c:v>
                </c:pt>
                <c:pt idx="2">
                  <c:v>TBRA &amp; STRMU</c:v>
                </c:pt>
                <c:pt idx="3">
                  <c:v>PHP</c:v>
                </c:pt>
                <c:pt idx="4">
                  <c:v>FBRA</c:v>
                </c:pt>
                <c:pt idx="5">
                  <c:v>Support Svs</c:v>
                </c:pt>
              </c:strCache>
            </c:strRef>
          </c:cat>
          <c:val>
            <c:numRef>
              <c:f>Sheet1!$B$1:$B$6</c:f>
              <c:numCache>
                <c:formatCode>"$"#,##0.00_);[Red]\("$"#,##0.00\)</c:formatCode>
                <c:ptCount val="6"/>
                <c:pt idx="0">
                  <c:v>30929</c:v>
                </c:pt>
                <c:pt idx="1">
                  <c:v>72167</c:v>
                </c:pt>
                <c:pt idx="2">
                  <c:v>570500</c:v>
                </c:pt>
                <c:pt idx="3">
                  <c:v>59000</c:v>
                </c:pt>
                <c:pt idx="4">
                  <c:v>20000</c:v>
                </c:pt>
                <c:pt idx="5">
                  <c:v>278357</c:v>
                </c:pt>
              </c:numCache>
            </c:numRef>
          </c:val>
          <c:extLst>
            <c:ext xmlns:c16="http://schemas.microsoft.com/office/drawing/2014/chart" uri="{C3380CC4-5D6E-409C-BE32-E72D297353CC}">
              <c16:uniqueId val="{0000000C-6301-4276-8A48-7014DD38CBFC}"/>
            </c:ext>
          </c:extLst>
        </c:ser>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1C8922-6686-4DAB-A521-4FEAD57BC36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C918AA9-040A-4FF6-9C7F-90D3C4E87136}">
      <dgm:prSet/>
      <dgm:spPr/>
      <dgm:t>
        <a:bodyPr/>
        <a:lstStyle/>
        <a:p>
          <a:r>
            <a:rPr lang="en-US" dirty="0">
              <a:latin typeface="Times New Roman" panose="02020603050405020304" pitchFamily="18" charset="0"/>
              <a:cs typeface="Times New Roman" panose="02020603050405020304" pitchFamily="18" charset="0"/>
            </a:rPr>
            <a:t>As of December 31, 2017, there were </a:t>
          </a:r>
          <a:r>
            <a:rPr lang="en-US" b="1" dirty="0">
              <a:latin typeface="Times New Roman" panose="02020603050405020304" pitchFamily="18" charset="0"/>
              <a:cs typeface="Times New Roman" panose="02020603050405020304" pitchFamily="18" charset="0"/>
            </a:rPr>
            <a:t>6,087</a:t>
          </a:r>
          <a:r>
            <a:rPr lang="en-US" dirty="0">
              <a:latin typeface="Times New Roman" panose="02020603050405020304" pitchFamily="18" charset="0"/>
              <a:cs typeface="Times New Roman" panose="02020603050405020304" pitchFamily="18" charset="0"/>
            </a:rPr>
            <a:t> persons living with HIV in Arkansas</a:t>
          </a:r>
          <a:r>
            <a:rPr lang="en-US" dirty="0"/>
            <a:t>.</a:t>
          </a:r>
        </a:p>
      </dgm:t>
    </dgm:pt>
    <dgm:pt modelId="{CF1B307D-24EB-411D-9D1D-021F24A155A7}" type="parTrans" cxnId="{D14B7A58-BAC2-4594-9123-4E69D21B5CE6}">
      <dgm:prSet/>
      <dgm:spPr/>
      <dgm:t>
        <a:bodyPr/>
        <a:lstStyle/>
        <a:p>
          <a:endParaRPr lang="en-US"/>
        </a:p>
      </dgm:t>
    </dgm:pt>
    <dgm:pt modelId="{2CB63907-E21D-4321-AB3F-038B0C097CC2}" type="sibTrans" cxnId="{D14B7A58-BAC2-4594-9123-4E69D21B5CE6}">
      <dgm:prSet/>
      <dgm:spPr/>
      <dgm:t>
        <a:bodyPr/>
        <a:lstStyle/>
        <a:p>
          <a:endParaRPr lang="en-US"/>
        </a:p>
      </dgm:t>
    </dgm:pt>
    <dgm:pt modelId="{E2DBCA6B-6A66-415F-B2E6-716D3FB9648F}">
      <dgm:prSet/>
      <dgm:spPr/>
      <dgm:t>
        <a:bodyPr/>
        <a:lstStyle/>
        <a:p>
          <a:r>
            <a:rPr lang="en-US" dirty="0">
              <a:latin typeface="Times New Roman" panose="02020603050405020304" pitchFamily="18" charset="0"/>
              <a:cs typeface="Times New Roman" panose="02020603050405020304" pitchFamily="18" charset="0"/>
            </a:rPr>
            <a:t>2019: Arkansas is ranked among the seven (7) states with high HIV incidence</a:t>
          </a:r>
          <a:r>
            <a:rPr lang="en-US" dirty="0"/>
            <a:t>.</a:t>
          </a:r>
        </a:p>
      </dgm:t>
    </dgm:pt>
    <dgm:pt modelId="{343C5B73-E194-41A9-86AD-C5D16FC70B19}" type="parTrans" cxnId="{AB9B9CED-1316-42BF-952F-2E86D7660D92}">
      <dgm:prSet/>
      <dgm:spPr/>
      <dgm:t>
        <a:bodyPr/>
        <a:lstStyle/>
        <a:p>
          <a:endParaRPr lang="en-US"/>
        </a:p>
      </dgm:t>
    </dgm:pt>
    <dgm:pt modelId="{E008D3CC-2B58-410B-ACF5-36822965D55D}" type="sibTrans" cxnId="{AB9B9CED-1316-42BF-952F-2E86D7660D92}">
      <dgm:prSet/>
      <dgm:spPr/>
      <dgm:t>
        <a:bodyPr/>
        <a:lstStyle/>
        <a:p>
          <a:endParaRPr lang="en-US"/>
        </a:p>
      </dgm:t>
    </dgm:pt>
    <dgm:pt modelId="{4509F464-EFD1-476C-9B23-B29C8E2A5E06}">
      <dgm:prSet/>
      <dgm:spPr/>
      <dgm:t>
        <a:bodyPr/>
        <a:lstStyle/>
        <a:p>
          <a:r>
            <a:rPr lang="en-US" dirty="0">
              <a:latin typeface="Times New Roman" panose="02020603050405020304" pitchFamily="18" charset="0"/>
              <a:cs typeface="Times New Roman" panose="02020603050405020304" pitchFamily="18" charset="0"/>
            </a:rPr>
            <a:t>Number of  PLWHA needing housing assistance ≈ </a:t>
          </a:r>
          <a:r>
            <a:rPr lang="en-US" b="1" dirty="0">
              <a:latin typeface="Times New Roman" panose="02020603050405020304" pitchFamily="18" charset="0"/>
              <a:cs typeface="Times New Roman" panose="02020603050405020304" pitchFamily="18" charset="0"/>
            </a:rPr>
            <a:t>134</a:t>
          </a:r>
          <a:r>
            <a:rPr lang="en-US" b="1"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dgm:t>
    </dgm:pt>
    <dgm:pt modelId="{2DBE96BC-08A6-450F-847F-2A066CD2B52E}" type="parTrans" cxnId="{04C4065B-2AB3-450A-90FF-9CF793DAB2AD}">
      <dgm:prSet/>
      <dgm:spPr/>
      <dgm:t>
        <a:bodyPr/>
        <a:lstStyle/>
        <a:p>
          <a:endParaRPr lang="en-US"/>
        </a:p>
      </dgm:t>
    </dgm:pt>
    <dgm:pt modelId="{8492CB4C-D09E-4DA7-882B-0D4E08409DAC}" type="sibTrans" cxnId="{04C4065B-2AB3-450A-90FF-9CF793DAB2AD}">
      <dgm:prSet/>
      <dgm:spPr/>
      <dgm:t>
        <a:bodyPr/>
        <a:lstStyle/>
        <a:p>
          <a:endParaRPr lang="en-US"/>
        </a:p>
      </dgm:t>
    </dgm:pt>
    <dgm:pt modelId="{8651FBAE-4861-4FC4-B871-E99423F05D0F}">
      <dgm:prSet/>
      <dgm:spPr/>
      <dgm:t>
        <a:bodyPr/>
        <a:lstStyle/>
        <a:p>
          <a:r>
            <a:rPr lang="en-US" dirty="0">
              <a:latin typeface="Times New Roman" panose="02020603050405020304" pitchFamily="18" charset="0"/>
              <a:cs typeface="Times New Roman" panose="02020603050405020304" pitchFamily="18" charset="0"/>
            </a:rPr>
            <a:t>Non-HIV family persons benefiting  from housing assistance ≈ </a:t>
          </a:r>
          <a:r>
            <a:rPr lang="en-US" b="1" dirty="0">
              <a:latin typeface="Times New Roman" panose="02020603050405020304" pitchFamily="18" charset="0"/>
              <a:cs typeface="Times New Roman" panose="02020603050405020304" pitchFamily="18" charset="0"/>
            </a:rPr>
            <a:t>90</a:t>
          </a:r>
          <a:r>
            <a:rPr lang="en-US" b="1"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dgm:t>
    </dgm:pt>
    <dgm:pt modelId="{19303F8E-5580-44E5-94E9-9FC33ADE5DDB}" type="parTrans" cxnId="{D9C137F6-5C64-4B00-AC94-ABE7FB8D8FBB}">
      <dgm:prSet/>
      <dgm:spPr/>
      <dgm:t>
        <a:bodyPr/>
        <a:lstStyle/>
        <a:p>
          <a:endParaRPr lang="en-US"/>
        </a:p>
      </dgm:t>
    </dgm:pt>
    <dgm:pt modelId="{1E2C413C-8179-447A-AFF5-C1573D57675B}" type="sibTrans" cxnId="{D9C137F6-5C64-4B00-AC94-ABE7FB8D8FBB}">
      <dgm:prSet/>
      <dgm:spPr/>
      <dgm:t>
        <a:bodyPr/>
        <a:lstStyle/>
        <a:p>
          <a:endParaRPr lang="en-US"/>
        </a:p>
      </dgm:t>
    </dgm:pt>
    <dgm:pt modelId="{9D4EEBA1-2616-4CF9-93FE-2F2072912DFA}" type="pres">
      <dgm:prSet presAssocID="{651C8922-6686-4DAB-A521-4FEAD57BC36E}" presName="diagram" presStyleCnt="0">
        <dgm:presLayoutVars>
          <dgm:dir/>
          <dgm:resizeHandles val="exact"/>
        </dgm:presLayoutVars>
      </dgm:prSet>
      <dgm:spPr/>
    </dgm:pt>
    <dgm:pt modelId="{555FEB8D-9954-446C-BFD6-017F69778320}" type="pres">
      <dgm:prSet presAssocID="{3C918AA9-040A-4FF6-9C7F-90D3C4E87136}" presName="node" presStyleLbl="node1" presStyleIdx="0" presStyleCnt="4">
        <dgm:presLayoutVars>
          <dgm:bulletEnabled val="1"/>
        </dgm:presLayoutVars>
      </dgm:prSet>
      <dgm:spPr/>
    </dgm:pt>
    <dgm:pt modelId="{D50A3660-8E0B-4334-B944-07DCBFEB32BD}" type="pres">
      <dgm:prSet presAssocID="{2CB63907-E21D-4321-AB3F-038B0C097CC2}" presName="sibTrans" presStyleCnt="0"/>
      <dgm:spPr/>
    </dgm:pt>
    <dgm:pt modelId="{ED41BF94-4DB1-4E9D-8828-76B5CE71282C}" type="pres">
      <dgm:prSet presAssocID="{E2DBCA6B-6A66-415F-B2E6-716D3FB9648F}" presName="node" presStyleLbl="node1" presStyleIdx="1" presStyleCnt="4">
        <dgm:presLayoutVars>
          <dgm:bulletEnabled val="1"/>
        </dgm:presLayoutVars>
      </dgm:prSet>
      <dgm:spPr/>
    </dgm:pt>
    <dgm:pt modelId="{98A53902-AF52-4E14-A154-67E48ACA0E8F}" type="pres">
      <dgm:prSet presAssocID="{E008D3CC-2B58-410B-ACF5-36822965D55D}" presName="sibTrans" presStyleCnt="0"/>
      <dgm:spPr/>
    </dgm:pt>
    <dgm:pt modelId="{BB650214-753C-41EE-99A3-3DC872E5C561}" type="pres">
      <dgm:prSet presAssocID="{4509F464-EFD1-476C-9B23-B29C8E2A5E06}" presName="node" presStyleLbl="node1" presStyleIdx="2" presStyleCnt="4">
        <dgm:presLayoutVars>
          <dgm:bulletEnabled val="1"/>
        </dgm:presLayoutVars>
      </dgm:prSet>
      <dgm:spPr/>
    </dgm:pt>
    <dgm:pt modelId="{FF07BBCF-1322-4E24-98C5-AC79FE5C1813}" type="pres">
      <dgm:prSet presAssocID="{8492CB4C-D09E-4DA7-882B-0D4E08409DAC}" presName="sibTrans" presStyleCnt="0"/>
      <dgm:spPr/>
    </dgm:pt>
    <dgm:pt modelId="{71F6B5E5-534B-4FAA-95EE-CAE90074821D}" type="pres">
      <dgm:prSet presAssocID="{8651FBAE-4861-4FC4-B871-E99423F05D0F}" presName="node" presStyleLbl="node1" presStyleIdx="3" presStyleCnt="4">
        <dgm:presLayoutVars>
          <dgm:bulletEnabled val="1"/>
        </dgm:presLayoutVars>
      </dgm:prSet>
      <dgm:spPr/>
    </dgm:pt>
  </dgm:ptLst>
  <dgm:cxnLst>
    <dgm:cxn modelId="{404F9E16-A788-453E-BEFF-C20F8C876182}" type="presOf" srcId="{8651FBAE-4861-4FC4-B871-E99423F05D0F}" destId="{71F6B5E5-534B-4FAA-95EE-CAE90074821D}" srcOrd="0" destOrd="0" presId="urn:microsoft.com/office/officeart/2005/8/layout/default"/>
    <dgm:cxn modelId="{EEDBAF19-97FD-417D-940D-05B30C9EE3B9}" type="presOf" srcId="{3C918AA9-040A-4FF6-9C7F-90D3C4E87136}" destId="{555FEB8D-9954-446C-BFD6-017F69778320}" srcOrd="0" destOrd="0" presId="urn:microsoft.com/office/officeart/2005/8/layout/default"/>
    <dgm:cxn modelId="{04C4065B-2AB3-450A-90FF-9CF793DAB2AD}" srcId="{651C8922-6686-4DAB-A521-4FEAD57BC36E}" destId="{4509F464-EFD1-476C-9B23-B29C8E2A5E06}" srcOrd="2" destOrd="0" parTransId="{2DBE96BC-08A6-450F-847F-2A066CD2B52E}" sibTransId="{8492CB4C-D09E-4DA7-882B-0D4E08409DAC}"/>
    <dgm:cxn modelId="{C285A642-5F94-40BF-BB8F-DB87632B1338}" type="presOf" srcId="{E2DBCA6B-6A66-415F-B2E6-716D3FB9648F}" destId="{ED41BF94-4DB1-4E9D-8828-76B5CE71282C}" srcOrd="0" destOrd="0" presId="urn:microsoft.com/office/officeart/2005/8/layout/default"/>
    <dgm:cxn modelId="{FFEE0543-F482-421B-93F5-5E5D5B1A4710}" type="presOf" srcId="{4509F464-EFD1-476C-9B23-B29C8E2A5E06}" destId="{BB650214-753C-41EE-99A3-3DC872E5C561}" srcOrd="0" destOrd="0" presId="urn:microsoft.com/office/officeart/2005/8/layout/default"/>
    <dgm:cxn modelId="{543DFF49-2C21-4737-98AE-51C2F6CC7F8F}" type="presOf" srcId="{651C8922-6686-4DAB-A521-4FEAD57BC36E}" destId="{9D4EEBA1-2616-4CF9-93FE-2F2072912DFA}" srcOrd="0" destOrd="0" presId="urn:microsoft.com/office/officeart/2005/8/layout/default"/>
    <dgm:cxn modelId="{D14B7A58-BAC2-4594-9123-4E69D21B5CE6}" srcId="{651C8922-6686-4DAB-A521-4FEAD57BC36E}" destId="{3C918AA9-040A-4FF6-9C7F-90D3C4E87136}" srcOrd="0" destOrd="0" parTransId="{CF1B307D-24EB-411D-9D1D-021F24A155A7}" sibTransId="{2CB63907-E21D-4321-AB3F-038B0C097CC2}"/>
    <dgm:cxn modelId="{AB9B9CED-1316-42BF-952F-2E86D7660D92}" srcId="{651C8922-6686-4DAB-A521-4FEAD57BC36E}" destId="{E2DBCA6B-6A66-415F-B2E6-716D3FB9648F}" srcOrd="1" destOrd="0" parTransId="{343C5B73-E194-41A9-86AD-C5D16FC70B19}" sibTransId="{E008D3CC-2B58-410B-ACF5-36822965D55D}"/>
    <dgm:cxn modelId="{D9C137F6-5C64-4B00-AC94-ABE7FB8D8FBB}" srcId="{651C8922-6686-4DAB-A521-4FEAD57BC36E}" destId="{8651FBAE-4861-4FC4-B871-E99423F05D0F}" srcOrd="3" destOrd="0" parTransId="{19303F8E-5580-44E5-94E9-9FC33ADE5DDB}" sibTransId="{1E2C413C-8179-447A-AFF5-C1573D57675B}"/>
    <dgm:cxn modelId="{E18782CC-9405-4CC1-AE27-CED8805D670A}" type="presParOf" srcId="{9D4EEBA1-2616-4CF9-93FE-2F2072912DFA}" destId="{555FEB8D-9954-446C-BFD6-017F69778320}" srcOrd="0" destOrd="0" presId="urn:microsoft.com/office/officeart/2005/8/layout/default"/>
    <dgm:cxn modelId="{1AB817E3-1BB4-4728-98D4-B1F10CB07DEF}" type="presParOf" srcId="{9D4EEBA1-2616-4CF9-93FE-2F2072912DFA}" destId="{D50A3660-8E0B-4334-B944-07DCBFEB32BD}" srcOrd="1" destOrd="0" presId="urn:microsoft.com/office/officeart/2005/8/layout/default"/>
    <dgm:cxn modelId="{2CEDAE78-E65C-4229-930E-C2BE6F9F4D86}" type="presParOf" srcId="{9D4EEBA1-2616-4CF9-93FE-2F2072912DFA}" destId="{ED41BF94-4DB1-4E9D-8828-76B5CE71282C}" srcOrd="2" destOrd="0" presId="urn:microsoft.com/office/officeart/2005/8/layout/default"/>
    <dgm:cxn modelId="{8DDF9B1F-70CB-47FB-8CB3-6704FCF0B5BC}" type="presParOf" srcId="{9D4EEBA1-2616-4CF9-93FE-2F2072912DFA}" destId="{98A53902-AF52-4E14-A154-67E48ACA0E8F}" srcOrd="3" destOrd="0" presId="urn:microsoft.com/office/officeart/2005/8/layout/default"/>
    <dgm:cxn modelId="{FAEDB2E6-D633-4DEA-B19B-D793B397CBEA}" type="presParOf" srcId="{9D4EEBA1-2616-4CF9-93FE-2F2072912DFA}" destId="{BB650214-753C-41EE-99A3-3DC872E5C561}" srcOrd="4" destOrd="0" presId="urn:microsoft.com/office/officeart/2005/8/layout/default"/>
    <dgm:cxn modelId="{75C7BE50-5FA2-42F4-B7A1-1F95B7C6F6B4}" type="presParOf" srcId="{9D4EEBA1-2616-4CF9-93FE-2F2072912DFA}" destId="{FF07BBCF-1322-4E24-98C5-AC79FE5C1813}" srcOrd="5" destOrd="0" presId="urn:microsoft.com/office/officeart/2005/8/layout/default"/>
    <dgm:cxn modelId="{ADF9FFC3-A223-40C3-AFD9-9A937A8D5D44}" type="presParOf" srcId="{9D4EEBA1-2616-4CF9-93FE-2F2072912DFA}" destId="{71F6B5E5-534B-4FAA-95EE-CAE90074821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33C66F-F3C2-4F00-833F-347AFF624A4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9C7D75-22DE-4A2C-B152-D0DA5DAA0D75}">
      <dgm:prSet custT="1"/>
      <dgm:spPr/>
      <dgm:t>
        <a:bodyPr/>
        <a:lstStyle/>
        <a:p>
          <a:pPr>
            <a:defRPr cap="all"/>
          </a:pPr>
          <a:r>
            <a:rPr lang="en-US" sz="2800" dirty="0">
              <a:latin typeface="Times New Roman" panose="02020603050405020304" pitchFamily="18" charset="0"/>
              <a:cs typeface="Times New Roman" panose="02020603050405020304" pitchFamily="18" charset="0"/>
            </a:rPr>
            <a:t>QUESTION  &amp;  ANSWER</a:t>
          </a:r>
        </a:p>
      </dgm:t>
    </dgm:pt>
    <dgm:pt modelId="{0F8EB892-4952-4FBB-82AF-A698A2C09D72}" type="parTrans" cxnId="{BA2B97E0-237F-41BF-A699-C28DCB93AC5B}">
      <dgm:prSet/>
      <dgm:spPr/>
      <dgm:t>
        <a:bodyPr/>
        <a:lstStyle/>
        <a:p>
          <a:endParaRPr lang="en-US"/>
        </a:p>
      </dgm:t>
    </dgm:pt>
    <dgm:pt modelId="{14141823-A99D-424C-9CF1-3202D0B09BDF}" type="sibTrans" cxnId="{BA2B97E0-237F-41BF-A699-C28DCB93AC5B}">
      <dgm:prSet/>
      <dgm:spPr/>
      <dgm:t>
        <a:bodyPr/>
        <a:lstStyle/>
        <a:p>
          <a:endParaRPr lang="en-US"/>
        </a:p>
      </dgm:t>
    </dgm:pt>
    <dgm:pt modelId="{3D4D7E55-2C3E-4804-B181-0607D4ED9814}">
      <dgm:prSet/>
      <dgm:spPr/>
      <dgm:t>
        <a:bodyPr/>
        <a:lstStyle/>
        <a:p>
          <a:pPr>
            <a:defRPr cap="all"/>
          </a:pPr>
          <a:r>
            <a:rPr lang="en-US" dirty="0">
              <a:latin typeface="Times New Roman" panose="02020603050405020304" pitchFamily="18" charset="0"/>
              <a:cs typeface="Times New Roman" panose="02020603050405020304" pitchFamily="18" charset="0"/>
            </a:rPr>
            <a:t>Public comments</a:t>
          </a:r>
        </a:p>
      </dgm:t>
    </dgm:pt>
    <dgm:pt modelId="{8117BE41-47CA-46E7-A2FC-84815A2DE83F}" type="parTrans" cxnId="{B91D3366-F67A-4555-9503-1C2729152AE8}">
      <dgm:prSet/>
      <dgm:spPr/>
      <dgm:t>
        <a:bodyPr/>
        <a:lstStyle/>
        <a:p>
          <a:endParaRPr lang="en-US"/>
        </a:p>
      </dgm:t>
    </dgm:pt>
    <dgm:pt modelId="{DFCEBBB5-AED1-4319-BA02-83339604F3B6}" type="sibTrans" cxnId="{B91D3366-F67A-4555-9503-1C2729152AE8}">
      <dgm:prSet/>
      <dgm:spPr/>
      <dgm:t>
        <a:bodyPr/>
        <a:lstStyle/>
        <a:p>
          <a:endParaRPr lang="en-US"/>
        </a:p>
      </dgm:t>
    </dgm:pt>
    <dgm:pt modelId="{BDDCDD8C-3F19-4503-BD50-7E3DC0EF8DC0}" type="pres">
      <dgm:prSet presAssocID="{FF33C66F-F3C2-4F00-833F-347AFF624A44}" presName="root" presStyleCnt="0">
        <dgm:presLayoutVars>
          <dgm:dir/>
          <dgm:resizeHandles val="exact"/>
        </dgm:presLayoutVars>
      </dgm:prSet>
      <dgm:spPr/>
    </dgm:pt>
    <dgm:pt modelId="{151581CA-6581-4EB7-B67B-84608204AEFA}" type="pres">
      <dgm:prSet presAssocID="{809C7D75-22DE-4A2C-B152-D0DA5DAA0D75}" presName="compNode" presStyleCnt="0"/>
      <dgm:spPr/>
    </dgm:pt>
    <dgm:pt modelId="{A996D4EB-C130-4554-B6FC-8BD9B63F5C04}" type="pres">
      <dgm:prSet presAssocID="{809C7D75-22DE-4A2C-B152-D0DA5DAA0D75}" presName="iconBgRect" presStyleLbl="bgShp" presStyleIdx="0" presStyleCnt="2"/>
      <dgm:spPr/>
    </dgm:pt>
    <dgm:pt modelId="{0445394F-11E9-4580-B882-9865E615DF98}" type="pres">
      <dgm:prSet presAssocID="{809C7D75-22DE-4A2C-B152-D0DA5DAA0D7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273A3FC3-F0AA-42D7-A3F6-40587DA5F6D1}" type="pres">
      <dgm:prSet presAssocID="{809C7D75-22DE-4A2C-B152-D0DA5DAA0D75}" presName="spaceRect" presStyleCnt="0"/>
      <dgm:spPr/>
    </dgm:pt>
    <dgm:pt modelId="{CF1C3762-B7D2-4691-90E6-6B8F71762B9A}" type="pres">
      <dgm:prSet presAssocID="{809C7D75-22DE-4A2C-B152-D0DA5DAA0D75}" presName="textRect" presStyleLbl="revTx" presStyleIdx="0" presStyleCnt="2">
        <dgm:presLayoutVars>
          <dgm:chMax val="1"/>
          <dgm:chPref val="1"/>
        </dgm:presLayoutVars>
      </dgm:prSet>
      <dgm:spPr/>
    </dgm:pt>
    <dgm:pt modelId="{3372D5AA-F3B9-48D6-ACA8-9DA6C7B9E776}" type="pres">
      <dgm:prSet presAssocID="{14141823-A99D-424C-9CF1-3202D0B09BDF}" presName="sibTrans" presStyleCnt="0"/>
      <dgm:spPr/>
    </dgm:pt>
    <dgm:pt modelId="{12327B5F-6968-4DAF-BCEB-75C8F7D93D8F}" type="pres">
      <dgm:prSet presAssocID="{3D4D7E55-2C3E-4804-B181-0607D4ED9814}" presName="compNode" presStyleCnt="0"/>
      <dgm:spPr/>
    </dgm:pt>
    <dgm:pt modelId="{AAA6D3B3-0427-4DD1-B769-6D43F79F761B}" type="pres">
      <dgm:prSet presAssocID="{3D4D7E55-2C3E-4804-B181-0607D4ED9814}" presName="iconBgRect" presStyleLbl="bgShp" presStyleIdx="1" presStyleCnt="2"/>
      <dgm:spPr/>
    </dgm:pt>
    <dgm:pt modelId="{6DBAB4D2-7B38-4F4D-815D-1E1F82B57525}" type="pres">
      <dgm:prSet presAssocID="{3D4D7E55-2C3E-4804-B181-0607D4ED9814}"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E2789920-5A6B-4638-ADA5-4D474822E227}" type="pres">
      <dgm:prSet presAssocID="{3D4D7E55-2C3E-4804-B181-0607D4ED9814}" presName="spaceRect" presStyleCnt="0"/>
      <dgm:spPr/>
    </dgm:pt>
    <dgm:pt modelId="{44B58F1D-BD40-4209-A00B-B00218AC97C2}" type="pres">
      <dgm:prSet presAssocID="{3D4D7E55-2C3E-4804-B181-0607D4ED9814}" presName="textRect" presStyleLbl="revTx" presStyleIdx="1" presStyleCnt="2">
        <dgm:presLayoutVars>
          <dgm:chMax val="1"/>
          <dgm:chPref val="1"/>
        </dgm:presLayoutVars>
      </dgm:prSet>
      <dgm:spPr/>
    </dgm:pt>
  </dgm:ptLst>
  <dgm:cxnLst>
    <dgm:cxn modelId="{994E243F-6813-4666-B978-AD98F0B870A0}" type="presOf" srcId="{809C7D75-22DE-4A2C-B152-D0DA5DAA0D75}" destId="{CF1C3762-B7D2-4691-90E6-6B8F71762B9A}" srcOrd="0" destOrd="0" presId="urn:microsoft.com/office/officeart/2018/5/layout/IconCircleLabelList"/>
    <dgm:cxn modelId="{B91D3366-F67A-4555-9503-1C2729152AE8}" srcId="{FF33C66F-F3C2-4F00-833F-347AFF624A44}" destId="{3D4D7E55-2C3E-4804-B181-0607D4ED9814}" srcOrd="1" destOrd="0" parTransId="{8117BE41-47CA-46E7-A2FC-84815A2DE83F}" sibTransId="{DFCEBBB5-AED1-4319-BA02-83339604F3B6}"/>
    <dgm:cxn modelId="{D9B13183-3DA5-4F2F-9974-593F9796CEF3}" type="presOf" srcId="{3D4D7E55-2C3E-4804-B181-0607D4ED9814}" destId="{44B58F1D-BD40-4209-A00B-B00218AC97C2}" srcOrd="0" destOrd="0" presId="urn:microsoft.com/office/officeart/2018/5/layout/IconCircleLabelList"/>
    <dgm:cxn modelId="{D5BFD5D9-71B2-4598-BE29-CADD13CCD7CC}" type="presOf" srcId="{FF33C66F-F3C2-4F00-833F-347AFF624A44}" destId="{BDDCDD8C-3F19-4503-BD50-7E3DC0EF8DC0}" srcOrd="0" destOrd="0" presId="urn:microsoft.com/office/officeart/2018/5/layout/IconCircleLabelList"/>
    <dgm:cxn modelId="{BA2B97E0-237F-41BF-A699-C28DCB93AC5B}" srcId="{FF33C66F-F3C2-4F00-833F-347AFF624A44}" destId="{809C7D75-22DE-4A2C-B152-D0DA5DAA0D75}" srcOrd="0" destOrd="0" parTransId="{0F8EB892-4952-4FBB-82AF-A698A2C09D72}" sibTransId="{14141823-A99D-424C-9CF1-3202D0B09BDF}"/>
    <dgm:cxn modelId="{50F52950-E575-4E74-BB6D-801888D36CC0}" type="presParOf" srcId="{BDDCDD8C-3F19-4503-BD50-7E3DC0EF8DC0}" destId="{151581CA-6581-4EB7-B67B-84608204AEFA}" srcOrd="0" destOrd="0" presId="urn:microsoft.com/office/officeart/2018/5/layout/IconCircleLabelList"/>
    <dgm:cxn modelId="{B597E00F-B27B-4F96-86A6-14703032AE4A}" type="presParOf" srcId="{151581CA-6581-4EB7-B67B-84608204AEFA}" destId="{A996D4EB-C130-4554-B6FC-8BD9B63F5C04}" srcOrd="0" destOrd="0" presId="urn:microsoft.com/office/officeart/2018/5/layout/IconCircleLabelList"/>
    <dgm:cxn modelId="{0B5C25BE-7E9B-432C-9121-CB63460B4118}" type="presParOf" srcId="{151581CA-6581-4EB7-B67B-84608204AEFA}" destId="{0445394F-11E9-4580-B882-9865E615DF98}" srcOrd="1" destOrd="0" presId="urn:microsoft.com/office/officeart/2018/5/layout/IconCircleLabelList"/>
    <dgm:cxn modelId="{1DFB0BB9-D6A0-473A-BF85-ADDB3C9E7B6B}" type="presParOf" srcId="{151581CA-6581-4EB7-B67B-84608204AEFA}" destId="{273A3FC3-F0AA-42D7-A3F6-40587DA5F6D1}" srcOrd="2" destOrd="0" presId="urn:microsoft.com/office/officeart/2018/5/layout/IconCircleLabelList"/>
    <dgm:cxn modelId="{2317B854-5D21-4B0B-B9F8-7B9EB885F169}" type="presParOf" srcId="{151581CA-6581-4EB7-B67B-84608204AEFA}" destId="{CF1C3762-B7D2-4691-90E6-6B8F71762B9A}" srcOrd="3" destOrd="0" presId="urn:microsoft.com/office/officeart/2018/5/layout/IconCircleLabelList"/>
    <dgm:cxn modelId="{5F874BF2-1FE1-422C-96E5-BFCEF45740AD}" type="presParOf" srcId="{BDDCDD8C-3F19-4503-BD50-7E3DC0EF8DC0}" destId="{3372D5AA-F3B9-48D6-ACA8-9DA6C7B9E776}" srcOrd="1" destOrd="0" presId="urn:microsoft.com/office/officeart/2018/5/layout/IconCircleLabelList"/>
    <dgm:cxn modelId="{F4D33454-A99F-4EDC-B5EC-27F449026520}" type="presParOf" srcId="{BDDCDD8C-3F19-4503-BD50-7E3DC0EF8DC0}" destId="{12327B5F-6968-4DAF-BCEB-75C8F7D93D8F}" srcOrd="2" destOrd="0" presId="urn:microsoft.com/office/officeart/2018/5/layout/IconCircleLabelList"/>
    <dgm:cxn modelId="{D950BD88-CB3F-4F9B-A2F4-937E9D80DB6D}" type="presParOf" srcId="{12327B5F-6968-4DAF-BCEB-75C8F7D93D8F}" destId="{AAA6D3B3-0427-4DD1-B769-6D43F79F761B}" srcOrd="0" destOrd="0" presId="urn:microsoft.com/office/officeart/2018/5/layout/IconCircleLabelList"/>
    <dgm:cxn modelId="{BF60CAB3-BB04-4F55-A5A0-61DD5FFE829B}" type="presParOf" srcId="{12327B5F-6968-4DAF-BCEB-75C8F7D93D8F}" destId="{6DBAB4D2-7B38-4F4D-815D-1E1F82B57525}" srcOrd="1" destOrd="0" presId="urn:microsoft.com/office/officeart/2018/5/layout/IconCircleLabelList"/>
    <dgm:cxn modelId="{2BB8C88C-3786-4E0D-8EC6-70AE80C4770A}" type="presParOf" srcId="{12327B5F-6968-4DAF-BCEB-75C8F7D93D8F}" destId="{E2789920-5A6B-4638-ADA5-4D474822E227}" srcOrd="2" destOrd="0" presId="urn:microsoft.com/office/officeart/2018/5/layout/IconCircleLabelList"/>
    <dgm:cxn modelId="{CF430B08-88A9-4474-9639-34903ED179ED}" type="presParOf" srcId="{12327B5F-6968-4DAF-BCEB-75C8F7D93D8F}" destId="{44B58F1D-BD40-4209-A00B-B00218AC97C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FDDB2-141E-41E2-9AE9-F459220B59BF}"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90C4BB34-3AB3-4DC7-9194-AA40A27AD276}">
      <dgm:prSet/>
      <dgm:spPr/>
      <dgm:t>
        <a:bodyPr/>
        <a:lstStyle/>
        <a:p>
          <a:r>
            <a:rPr lang="en-US" b="1" dirty="0">
              <a:latin typeface="Times New Roman" panose="02020603050405020304" pitchFamily="18" charset="0"/>
              <a:cs typeface="Times New Roman" panose="02020603050405020304" pitchFamily="18" charset="0"/>
            </a:rPr>
            <a:t>The State HOPWA Program works to:</a:t>
          </a:r>
          <a:endParaRPr lang="en-US" dirty="0">
            <a:latin typeface="Times New Roman" panose="02020603050405020304" pitchFamily="18" charset="0"/>
            <a:cs typeface="Times New Roman" panose="02020603050405020304" pitchFamily="18" charset="0"/>
          </a:endParaRPr>
        </a:p>
      </dgm:t>
    </dgm:pt>
    <dgm:pt modelId="{A9C0F2FC-D624-4053-97A6-A0165E60A762}" type="parTrans" cxnId="{093B1C62-A52A-48EC-8412-1833B7A84B0E}">
      <dgm:prSet/>
      <dgm:spPr/>
      <dgm:t>
        <a:bodyPr/>
        <a:lstStyle/>
        <a:p>
          <a:endParaRPr lang="en-US"/>
        </a:p>
      </dgm:t>
    </dgm:pt>
    <dgm:pt modelId="{580A33E3-E03D-4265-89AB-1A8414258282}" type="sibTrans" cxnId="{093B1C62-A52A-48EC-8412-1833B7A84B0E}">
      <dgm:prSet/>
      <dgm:spPr/>
      <dgm:t>
        <a:bodyPr/>
        <a:lstStyle/>
        <a:p>
          <a:endParaRPr lang="en-US"/>
        </a:p>
      </dgm:t>
    </dgm:pt>
    <dgm:pt modelId="{B83AE84F-70D1-4B69-B8A2-A1FF8FE561D3}">
      <dgm:prSet custT="1"/>
      <dgm:spPr/>
      <dgm:t>
        <a:bodyPr/>
        <a:lstStyle/>
        <a:p>
          <a:r>
            <a:rPr lang="en-US" sz="3200" dirty="0">
              <a:latin typeface="Times New Roman" panose="02020603050405020304" pitchFamily="18" charset="0"/>
              <a:cs typeface="Times New Roman" panose="02020603050405020304" pitchFamily="18" charset="0"/>
            </a:rPr>
            <a:t>Provide safe, decent, and affordable housing</a:t>
          </a:r>
        </a:p>
      </dgm:t>
    </dgm:pt>
    <dgm:pt modelId="{1D02EB74-399E-4681-BB3E-CEB88DD9E1E3}" type="parTrans" cxnId="{D657BE4E-0EE3-4175-A0AA-7CCA7E89AEC5}">
      <dgm:prSet/>
      <dgm:spPr/>
      <dgm:t>
        <a:bodyPr/>
        <a:lstStyle/>
        <a:p>
          <a:endParaRPr lang="en-US"/>
        </a:p>
      </dgm:t>
    </dgm:pt>
    <dgm:pt modelId="{1CA8D228-886C-4586-B9BC-1EABC09FFA91}" type="sibTrans" cxnId="{D657BE4E-0EE3-4175-A0AA-7CCA7E89AEC5}">
      <dgm:prSet/>
      <dgm:spPr/>
      <dgm:t>
        <a:bodyPr/>
        <a:lstStyle/>
        <a:p>
          <a:endParaRPr lang="en-US"/>
        </a:p>
      </dgm:t>
    </dgm:pt>
    <dgm:pt modelId="{696452F3-0B94-4253-A7F8-9F24F4FB3981}">
      <dgm:prSet custT="1"/>
      <dgm:spPr/>
      <dgm:t>
        <a:bodyPr/>
        <a:lstStyle/>
        <a:p>
          <a:r>
            <a:rPr lang="en-US" sz="3200" dirty="0">
              <a:latin typeface="Times New Roman" panose="02020603050405020304" pitchFamily="18" charset="0"/>
              <a:cs typeface="Times New Roman" panose="02020603050405020304" pitchFamily="18" charset="0"/>
            </a:rPr>
            <a:t>Increase housing stability and access to services and care, and </a:t>
          </a:r>
        </a:p>
      </dgm:t>
    </dgm:pt>
    <dgm:pt modelId="{6D2BABD9-4F3A-44E9-A996-30C9F97631E2}" type="parTrans" cxnId="{6BE30B41-7CD7-417A-BD10-D9F8D43CF6DA}">
      <dgm:prSet/>
      <dgm:spPr/>
      <dgm:t>
        <a:bodyPr/>
        <a:lstStyle/>
        <a:p>
          <a:endParaRPr lang="en-US"/>
        </a:p>
      </dgm:t>
    </dgm:pt>
    <dgm:pt modelId="{B075B7FB-96AA-4E87-98DB-00C478C621FF}" type="sibTrans" cxnId="{6BE30B41-7CD7-417A-BD10-D9F8D43CF6DA}">
      <dgm:prSet/>
      <dgm:spPr/>
      <dgm:t>
        <a:bodyPr/>
        <a:lstStyle/>
        <a:p>
          <a:endParaRPr lang="en-US"/>
        </a:p>
      </dgm:t>
    </dgm:pt>
    <dgm:pt modelId="{305E7D81-273D-4DC8-A671-2E9B68E08850}">
      <dgm:prSet/>
      <dgm:spPr/>
      <dgm:t>
        <a:bodyPr/>
        <a:lstStyle/>
        <a:p>
          <a:r>
            <a:rPr lang="en-US" dirty="0">
              <a:latin typeface="Times New Roman" panose="02020603050405020304" pitchFamily="18" charset="0"/>
              <a:cs typeface="Times New Roman" panose="02020603050405020304" pitchFamily="18" charset="0"/>
            </a:rPr>
            <a:t>Decrease the risk of homelessness</a:t>
          </a:r>
        </a:p>
      </dgm:t>
    </dgm:pt>
    <dgm:pt modelId="{A0857BEF-56D2-402F-81B2-C6410DC4D3CC}" type="parTrans" cxnId="{463EB3D0-FD74-47FB-B274-5965F3A2D994}">
      <dgm:prSet/>
      <dgm:spPr/>
      <dgm:t>
        <a:bodyPr/>
        <a:lstStyle/>
        <a:p>
          <a:endParaRPr lang="en-US"/>
        </a:p>
      </dgm:t>
    </dgm:pt>
    <dgm:pt modelId="{0E28DE91-14A2-4C2F-8760-ADE502577D45}" type="sibTrans" cxnId="{463EB3D0-FD74-47FB-B274-5965F3A2D994}">
      <dgm:prSet/>
      <dgm:spPr/>
      <dgm:t>
        <a:bodyPr/>
        <a:lstStyle/>
        <a:p>
          <a:endParaRPr lang="en-US"/>
        </a:p>
      </dgm:t>
    </dgm:pt>
    <dgm:pt modelId="{039AB71D-3F93-4E0A-9EFD-4BAA8B952AFD}" type="pres">
      <dgm:prSet presAssocID="{E67FDDB2-141E-41E2-9AE9-F459220B59BF}" presName="vert0" presStyleCnt="0">
        <dgm:presLayoutVars>
          <dgm:dir/>
          <dgm:animOne val="branch"/>
          <dgm:animLvl val="lvl"/>
        </dgm:presLayoutVars>
      </dgm:prSet>
      <dgm:spPr/>
    </dgm:pt>
    <dgm:pt modelId="{5E59EA4D-8FDD-4F55-A9CB-274474E55C2F}" type="pres">
      <dgm:prSet presAssocID="{90C4BB34-3AB3-4DC7-9194-AA40A27AD276}" presName="thickLine" presStyleLbl="alignNode1" presStyleIdx="0" presStyleCnt="4"/>
      <dgm:spPr/>
    </dgm:pt>
    <dgm:pt modelId="{B45EDF68-8E83-492A-AA0F-5943312B7999}" type="pres">
      <dgm:prSet presAssocID="{90C4BB34-3AB3-4DC7-9194-AA40A27AD276}" presName="horz1" presStyleCnt="0"/>
      <dgm:spPr/>
    </dgm:pt>
    <dgm:pt modelId="{1ABCF79B-523A-4ED0-A1A1-8702D93B4771}" type="pres">
      <dgm:prSet presAssocID="{90C4BB34-3AB3-4DC7-9194-AA40A27AD276}" presName="tx1" presStyleLbl="revTx" presStyleIdx="0" presStyleCnt="4"/>
      <dgm:spPr/>
    </dgm:pt>
    <dgm:pt modelId="{AF37B272-9F8D-448F-B22E-B83EDBE16221}" type="pres">
      <dgm:prSet presAssocID="{90C4BB34-3AB3-4DC7-9194-AA40A27AD276}" presName="vert1" presStyleCnt="0"/>
      <dgm:spPr/>
    </dgm:pt>
    <dgm:pt modelId="{E02DB100-6FE4-4983-B295-76FAA0A2261E}" type="pres">
      <dgm:prSet presAssocID="{B83AE84F-70D1-4B69-B8A2-A1FF8FE561D3}" presName="thickLine" presStyleLbl="alignNode1" presStyleIdx="1" presStyleCnt="4"/>
      <dgm:spPr/>
    </dgm:pt>
    <dgm:pt modelId="{8293CA93-FAF8-40D2-89B1-04F742C152C6}" type="pres">
      <dgm:prSet presAssocID="{B83AE84F-70D1-4B69-B8A2-A1FF8FE561D3}" presName="horz1" presStyleCnt="0"/>
      <dgm:spPr/>
    </dgm:pt>
    <dgm:pt modelId="{ABC15577-5C58-4B8F-B074-640E820C4D1A}" type="pres">
      <dgm:prSet presAssocID="{B83AE84F-70D1-4B69-B8A2-A1FF8FE561D3}" presName="tx1" presStyleLbl="revTx" presStyleIdx="1" presStyleCnt="4"/>
      <dgm:spPr/>
    </dgm:pt>
    <dgm:pt modelId="{3EB593C9-ED6A-44FA-B51F-19100DDC3762}" type="pres">
      <dgm:prSet presAssocID="{B83AE84F-70D1-4B69-B8A2-A1FF8FE561D3}" presName="vert1" presStyleCnt="0"/>
      <dgm:spPr/>
    </dgm:pt>
    <dgm:pt modelId="{C03224E1-D148-4F49-AAFA-8FCB9C8F9EF1}" type="pres">
      <dgm:prSet presAssocID="{696452F3-0B94-4253-A7F8-9F24F4FB3981}" presName="thickLine" presStyleLbl="alignNode1" presStyleIdx="2" presStyleCnt="4"/>
      <dgm:spPr/>
    </dgm:pt>
    <dgm:pt modelId="{713DBB45-99C9-41E9-9395-3931EA8D6E46}" type="pres">
      <dgm:prSet presAssocID="{696452F3-0B94-4253-A7F8-9F24F4FB3981}" presName="horz1" presStyleCnt="0"/>
      <dgm:spPr/>
    </dgm:pt>
    <dgm:pt modelId="{4889A1EF-09AA-4809-A48A-0568EAFFA0D8}" type="pres">
      <dgm:prSet presAssocID="{696452F3-0B94-4253-A7F8-9F24F4FB3981}" presName="tx1" presStyleLbl="revTx" presStyleIdx="2" presStyleCnt="4"/>
      <dgm:spPr/>
    </dgm:pt>
    <dgm:pt modelId="{237A3F92-7604-4CB6-A953-5F0751C24D43}" type="pres">
      <dgm:prSet presAssocID="{696452F3-0B94-4253-A7F8-9F24F4FB3981}" presName="vert1" presStyleCnt="0"/>
      <dgm:spPr/>
    </dgm:pt>
    <dgm:pt modelId="{CEA23408-FD98-4549-B148-BDF8552A32E7}" type="pres">
      <dgm:prSet presAssocID="{305E7D81-273D-4DC8-A671-2E9B68E08850}" presName="thickLine" presStyleLbl="alignNode1" presStyleIdx="3" presStyleCnt="4"/>
      <dgm:spPr/>
    </dgm:pt>
    <dgm:pt modelId="{19030260-192F-4B2F-BEE4-28436CC98877}" type="pres">
      <dgm:prSet presAssocID="{305E7D81-273D-4DC8-A671-2E9B68E08850}" presName="horz1" presStyleCnt="0"/>
      <dgm:spPr/>
    </dgm:pt>
    <dgm:pt modelId="{FA917B2D-18DE-43CB-B4DC-CD475837DE13}" type="pres">
      <dgm:prSet presAssocID="{305E7D81-273D-4DC8-A671-2E9B68E08850}" presName="tx1" presStyleLbl="revTx" presStyleIdx="3" presStyleCnt="4"/>
      <dgm:spPr/>
    </dgm:pt>
    <dgm:pt modelId="{31802EFC-E94D-41C9-93ED-845222B0B8E8}" type="pres">
      <dgm:prSet presAssocID="{305E7D81-273D-4DC8-A671-2E9B68E08850}" presName="vert1" presStyleCnt="0"/>
      <dgm:spPr/>
    </dgm:pt>
  </dgm:ptLst>
  <dgm:cxnLst>
    <dgm:cxn modelId="{22747405-55B3-4625-A5F4-B7A45D2C52BE}" type="presOf" srcId="{E67FDDB2-141E-41E2-9AE9-F459220B59BF}" destId="{039AB71D-3F93-4E0A-9EFD-4BAA8B952AFD}" srcOrd="0" destOrd="0" presId="urn:microsoft.com/office/officeart/2008/layout/LinedList"/>
    <dgm:cxn modelId="{6BE30B41-7CD7-417A-BD10-D9F8D43CF6DA}" srcId="{E67FDDB2-141E-41E2-9AE9-F459220B59BF}" destId="{696452F3-0B94-4253-A7F8-9F24F4FB3981}" srcOrd="2" destOrd="0" parTransId="{6D2BABD9-4F3A-44E9-A996-30C9F97631E2}" sibTransId="{B075B7FB-96AA-4E87-98DB-00C478C621FF}"/>
    <dgm:cxn modelId="{093B1C62-A52A-48EC-8412-1833B7A84B0E}" srcId="{E67FDDB2-141E-41E2-9AE9-F459220B59BF}" destId="{90C4BB34-3AB3-4DC7-9194-AA40A27AD276}" srcOrd="0" destOrd="0" parTransId="{A9C0F2FC-D624-4053-97A6-A0165E60A762}" sibTransId="{580A33E3-E03D-4265-89AB-1A8414258282}"/>
    <dgm:cxn modelId="{D376884A-F539-43A5-9C41-CB051949F8C7}" type="presOf" srcId="{696452F3-0B94-4253-A7F8-9F24F4FB3981}" destId="{4889A1EF-09AA-4809-A48A-0568EAFFA0D8}" srcOrd="0" destOrd="0" presId="urn:microsoft.com/office/officeart/2008/layout/LinedList"/>
    <dgm:cxn modelId="{D657BE4E-0EE3-4175-A0AA-7CCA7E89AEC5}" srcId="{E67FDDB2-141E-41E2-9AE9-F459220B59BF}" destId="{B83AE84F-70D1-4B69-B8A2-A1FF8FE561D3}" srcOrd="1" destOrd="0" parTransId="{1D02EB74-399E-4681-BB3E-CEB88DD9E1E3}" sibTransId="{1CA8D228-886C-4586-B9BC-1EABC09FFA91}"/>
    <dgm:cxn modelId="{463EB3D0-FD74-47FB-B274-5965F3A2D994}" srcId="{E67FDDB2-141E-41E2-9AE9-F459220B59BF}" destId="{305E7D81-273D-4DC8-A671-2E9B68E08850}" srcOrd="3" destOrd="0" parTransId="{A0857BEF-56D2-402F-81B2-C6410DC4D3CC}" sibTransId="{0E28DE91-14A2-4C2F-8760-ADE502577D45}"/>
    <dgm:cxn modelId="{230F1CD2-178F-402B-8432-EA04009A9941}" type="presOf" srcId="{B83AE84F-70D1-4B69-B8A2-A1FF8FE561D3}" destId="{ABC15577-5C58-4B8F-B074-640E820C4D1A}" srcOrd="0" destOrd="0" presId="urn:microsoft.com/office/officeart/2008/layout/LinedList"/>
    <dgm:cxn modelId="{D776F9D2-4196-41B1-9A23-03608BF32F5B}" type="presOf" srcId="{90C4BB34-3AB3-4DC7-9194-AA40A27AD276}" destId="{1ABCF79B-523A-4ED0-A1A1-8702D93B4771}" srcOrd="0" destOrd="0" presId="urn:microsoft.com/office/officeart/2008/layout/LinedList"/>
    <dgm:cxn modelId="{B2042EF8-09D4-47C6-8EF2-078930BEC8FB}" type="presOf" srcId="{305E7D81-273D-4DC8-A671-2E9B68E08850}" destId="{FA917B2D-18DE-43CB-B4DC-CD475837DE13}" srcOrd="0" destOrd="0" presId="urn:microsoft.com/office/officeart/2008/layout/LinedList"/>
    <dgm:cxn modelId="{043A2877-7C10-410A-8890-C999CCDCA3A2}" type="presParOf" srcId="{039AB71D-3F93-4E0A-9EFD-4BAA8B952AFD}" destId="{5E59EA4D-8FDD-4F55-A9CB-274474E55C2F}" srcOrd="0" destOrd="0" presId="urn:microsoft.com/office/officeart/2008/layout/LinedList"/>
    <dgm:cxn modelId="{9A53E8C5-61BD-456D-BE96-77579FD97680}" type="presParOf" srcId="{039AB71D-3F93-4E0A-9EFD-4BAA8B952AFD}" destId="{B45EDF68-8E83-492A-AA0F-5943312B7999}" srcOrd="1" destOrd="0" presId="urn:microsoft.com/office/officeart/2008/layout/LinedList"/>
    <dgm:cxn modelId="{41FEAB95-AC78-439E-86D6-2C9BE98316CC}" type="presParOf" srcId="{B45EDF68-8E83-492A-AA0F-5943312B7999}" destId="{1ABCF79B-523A-4ED0-A1A1-8702D93B4771}" srcOrd="0" destOrd="0" presId="urn:microsoft.com/office/officeart/2008/layout/LinedList"/>
    <dgm:cxn modelId="{505E28A4-33CC-4E6B-9999-F7CED96FE240}" type="presParOf" srcId="{B45EDF68-8E83-492A-AA0F-5943312B7999}" destId="{AF37B272-9F8D-448F-B22E-B83EDBE16221}" srcOrd="1" destOrd="0" presId="urn:microsoft.com/office/officeart/2008/layout/LinedList"/>
    <dgm:cxn modelId="{2777A3D4-2EF2-43BE-91D9-75131F0C5A20}" type="presParOf" srcId="{039AB71D-3F93-4E0A-9EFD-4BAA8B952AFD}" destId="{E02DB100-6FE4-4983-B295-76FAA0A2261E}" srcOrd="2" destOrd="0" presId="urn:microsoft.com/office/officeart/2008/layout/LinedList"/>
    <dgm:cxn modelId="{924223C0-8612-40B4-8958-95365E64BFD2}" type="presParOf" srcId="{039AB71D-3F93-4E0A-9EFD-4BAA8B952AFD}" destId="{8293CA93-FAF8-40D2-89B1-04F742C152C6}" srcOrd="3" destOrd="0" presId="urn:microsoft.com/office/officeart/2008/layout/LinedList"/>
    <dgm:cxn modelId="{B0E57AA1-123B-4D77-AC8A-ADCFB9424043}" type="presParOf" srcId="{8293CA93-FAF8-40D2-89B1-04F742C152C6}" destId="{ABC15577-5C58-4B8F-B074-640E820C4D1A}" srcOrd="0" destOrd="0" presId="urn:microsoft.com/office/officeart/2008/layout/LinedList"/>
    <dgm:cxn modelId="{49340567-0F78-41D6-847D-36B75C7B0F1B}" type="presParOf" srcId="{8293CA93-FAF8-40D2-89B1-04F742C152C6}" destId="{3EB593C9-ED6A-44FA-B51F-19100DDC3762}" srcOrd="1" destOrd="0" presId="urn:microsoft.com/office/officeart/2008/layout/LinedList"/>
    <dgm:cxn modelId="{CD259961-FC11-4F1C-A828-1812355FBB23}" type="presParOf" srcId="{039AB71D-3F93-4E0A-9EFD-4BAA8B952AFD}" destId="{C03224E1-D148-4F49-AAFA-8FCB9C8F9EF1}" srcOrd="4" destOrd="0" presId="urn:microsoft.com/office/officeart/2008/layout/LinedList"/>
    <dgm:cxn modelId="{32B8F212-CDBB-410A-A319-7A1BA720540F}" type="presParOf" srcId="{039AB71D-3F93-4E0A-9EFD-4BAA8B952AFD}" destId="{713DBB45-99C9-41E9-9395-3931EA8D6E46}" srcOrd="5" destOrd="0" presId="urn:microsoft.com/office/officeart/2008/layout/LinedList"/>
    <dgm:cxn modelId="{66F084CF-24B4-48DA-8C29-33AC0E3C7004}" type="presParOf" srcId="{713DBB45-99C9-41E9-9395-3931EA8D6E46}" destId="{4889A1EF-09AA-4809-A48A-0568EAFFA0D8}" srcOrd="0" destOrd="0" presId="urn:microsoft.com/office/officeart/2008/layout/LinedList"/>
    <dgm:cxn modelId="{A6DCC8BA-F57D-4542-8827-AA9E0E9AA255}" type="presParOf" srcId="{713DBB45-99C9-41E9-9395-3931EA8D6E46}" destId="{237A3F92-7604-4CB6-A953-5F0751C24D43}" srcOrd="1" destOrd="0" presId="urn:microsoft.com/office/officeart/2008/layout/LinedList"/>
    <dgm:cxn modelId="{7D5F6EF1-697D-4065-B442-C3CB418B1989}" type="presParOf" srcId="{039AB71D-3F93-4E0A-9EFD-4BAA8B952AFD}" destId="{CEA23408-FD98-4549-B148-BDF8552A32E7}" srcOrd="6" destOrd="0" presId="urn:microsoft.com/office/officeart/2008/layout/LinedList"/>
    <dgm:cxn modelId="{549955E7-08C0-44A5-9522-9D1391E453C9}" type="presParOf" srcId="{039AB71D-3F93-4E0A-9EFD-4BAA8B952AFD}" destId="{19030260-192F-4B2F-BEE4-28436CC98877}" srcOrd="7" destOrd="0" presId="urn:microsoft.com/office/officeart/2008/layout/LinedList"/>
    <dgm:cxn modelId="{C14DB11A-03B6-4491-8EAB-EFB683DD19AB}" type="presParOf" srcId="{19030260-192F-4B2F-BEE4-28436CC98877}" destId="{FA917B2D-18DE-43CB-B4DC-CD475837DE13}" srcOrd="0" destOrd="0" presId="urn:microsoft.com/office/officeart/2008/layout/LinedList"/>
    <dgm:cxn modelId="{28CB13E0-7602-4BF1-9387-255732882660}" type="presParOf" srcId="{19030260-192F-4B2F-BEE4-28436CC98877}" destId="{31802EFC-E94D-41C9-93ED-845222B0B8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3401D3-ED6D-4E52-BE37-DB1C851595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5C795B8-D546-4BE1-B4D1-2E97F8BEA352}">
      <dgm:prSet/>
      <dgm:spPr/>
      <dgm:t>
        <a:bodyPr/>
        <a:lstStyle/>
        <a:p>
          <a:r>
            <a:rPr lang="en-US" dirty="0">
              <a:latin typeface="Times New Roman" panose="02020603050405020304" pitchFamily="18" charset="0"/>
              <a:cs typeface="Times New Roman" panose="02020603050405020304" pitchFamily="18" charset="0"/>
            </a:rPr>
            <a:t>HOPWA’s grant for the State of Arkansas is administered by Arkansas Department of Health.</a:t>
          </a:r>
        </a:p>
      </dgm:t>
    </dgm:pt>
    <dgm:pt modelId="{BC07D55D-CD07-40A6-B2A7-CCED45BFF394}" type="parTrans" cxnId="{7D6A8F6B-67BC-4DA4-8C95-4A61507E54DD}">
      <dgm:prSet/>
      <dgm:spPr/>
      <dgm:t>
        <a:bodyPr/>
        <a:lstStyle/>
        <a:p>
          <a:endParaRPr lang="en-US"/>
        </a:p>
      </dgm:t>
    </dgm:pt>
    <dgm:pt modelId="{BCEE1989-2912-4088-BA3E-74F09270155A}" type="sibTrans" cxnId="{7D6A8F6B-67BC-4DA4-8C95-4A61507E54DD}">
      <dgm:prSet/>
      <dgm:spPr/>
      <dgm:t>
        <a:bodyPr/>
        <a:lstStyle/>
        <a:p>
          <a:endParaRPr lang="en-US"/>
        </a:p>
      </dgm:t>
    </dgm:pt>
    <dgm:pt modelId="{2F67372A-E1BB-4CB1-8725-3F30EFB425AB}">
      <dgm:prSet custT="1"/>
      <dgm:spPr/>
      <dgm:t>
        <a:bodyPr/>
        <a:lstStyle/>
        <a:p>
          <a:r>
            <a:rPr lang="en-US" sz="1700" dirty="0"/>
            <a:t> </a:t>
          </a:r>
          <a:r>
            <a:rPr lang="en-US" sz="1800" dirty="0">
              <a:latin typeface="Times New Roman" panose="02020603050405020304" pitchFamily="18" charset="0"/>
              <a:cs typeface="Times New Roman" panose="02020603050405020304" pitchFamily="18" charset="0"/>
            </a:rPr>
            <a:t>The Grant is </a:t>
          </a:r>
          <a:r>
            <a:rPr lang="en-US" sz="1800" u="sng" dirty="0">
              <a:latin typeface="Times New Roman" panose="02020603050405020304" pitchFamily="18" charset="0"/>
              <a:cs typeface="Times New Roman" panose="02020603050405020304" pitchFamily="18" charset="0"/>
            </a:rPr>
            <a:t>Formula-based</a:t>
          </a:r>
          <a:r>
            <a:rPr lang="en-US" sz="1800" dirty="0">
              <a:latin typeface="Times New Roman" panose="02020603050405020304" pitchFamily="18" charset="0"/>
              <a:cs typeface="Times New Roman" panose="02020603050405020304" pitchFamily="18" charset="0"/>
            </a:rPr>
            <a:t>: calculated based on HIV/AIDS surveillance data: “…cumulative AIDS cases and area incidence…”</a:t>
          </a:r>
        </a:p>
      </dgm:t>
    </dgm:pt>
    <dgm:pt modelId="{74A8F46D-6D1D-427D-A093-104DCAF14161}" type="parTrans" cxnId="{8A2EB2D2-8E60-4AFD-BFE8-FD83DDB13451}">
      <dgm:prSet/>
      <dgm:spPr/>
      <dgm:t>
        <a:bodyPr/>
        <a:lstStyle/>
        <a:p>
          <a:endParaRPr lang="en-US"/>
        </a:p>
      </dgm:t>
    </dgm:pt>
    <dgm:pt modelId="{2E49E038-0FCC-434C-BB0F-BA8C9360F42A}" type="sibTrans" cxnId="{8A2EB2D2-8E60-4AFD-BFE8-FD83DDB13451}">
      <dgm:prSet/>
      <dgm:spPr/>
      <dgm:t>
        <a:bodyPr/>
        <a:lstStyle/>
        <a:p>
          <a:endParaRPr lang="en-US"/>
        </a:p>
      </dgm:t>
    </dgm:pt>
    <dgm:pt modelId="{48E24F34-D795-42E0-98A3-4E7895F14F29}">
      <dgm:prSet custT="1"/>
      <dgm:spPr/>
      <dgm:t>
        <a:bodyPr/>
        <a:lstStyle/>
        <a:p>
          <a:r>
            <a:rPr lang="en-US" sz="1800" dirty="0">
              <a:latin typeface="Times New Roman" panose="02020603050405020304" pitchFamily="18" charset="0"/>
              <a:cs typeface="Times New Roman" panose="02020603050405020304" pitchFamily="18" charset="0"/>
            </a:rPr>
            <a:t>Funding provides our State with resources for meeting the housing needs of low-income persons living with HIV/AIDS and their Families. </a:t>
          </a:r>
        </a:p>
      </dgm:t>
    </dgm:pt>
    <dgm:pt modelId="{31B06887-B9CF-4E29-BBED-C2190BD65AF0}" type="parTrans" cxnId="{E8D5BECF-6A3D-4661-92DE-D77C15386A88}">
      <dgm:prSet/>
      <dgm:spPr/>
      <dgm:t>
        <a:bodyPr/>
        <a:lstStyle/>
        <a:p>
          <a:endParaRPr lang="en-US"/>
        </a:p>
      </dgm:t>
    </dgm:pt>
    <dgm:pt modelId="{04D4E53E-6809-41C2-9E5B-6F88E63DFD2B}" type="sibTrans" cxnId="{E8D5BECF-6A3D-4661-92DE-D77C15386A88}">
      <dgm:prSet/>
      <dgm:spPr/>
      <dgm:t>
        <a:bodyPr/>
        <a:lstStyle/>
        <a:p>
          <a:endParaRPr lang="en-US"/>
        </a:p>
      </dgm:t>
    </dgm:pt>
    <dgm:pt modelId="{DD908CED-4F60-4EAD-B8B2-8C8EBB42BD1E}" type="pres">
      <dgm:prSet presAssocID="{B23401D3-ED6D-4E52-BE37-DB1C8515954F}" presName="linear" presStyleCnt="0">
        <dgm:presLayoutVars>
          <dgm:animLvl val="lvl"/>
          <dgm:resizeHandles val="exact"/>
        </dgm:presLayoutVars>
      </dgm:prSet>
      <dgm:spPr/>
    </dgm:pt>
    <dgm:pt modelId="{9F6D2E16-3F3A-46FA-84EB-20025938762A}" type="pres">
      <dgm:prSet presAssocID="{65C795B8-D546-4BE1-B4D1-2E97F8BEA352}" presName="parentText" presStyleLbl="node1" presStyleIdx="0" presStyleCnt="3">
        <dgm:presLayoutVars>
          <dgm:chMax val="0"/>
          <dgm:bulletEnabled val="1"/>
        </dgm:presLayoutVars>
      </dgm:prSet>
      <dgm:spPr/>
    </dgm:pt>
    <dgm:pt modelId="{4BC31CFA-429A-434C-B61F-7AB11A8C8347}" type="pres">
      <dgm:prSet presAssocID="{BCEE1989-2912-4088-BA3E-74F09270155A}" presName="spacer" presStyleCnt="0"/>
      <dgm:spPr/>
    </dgm:pt>
    <dgm:pt modelId="{E7E4354C-2AB4-4958-9165-3AA53FBC5F73}" type="pres">
      <dgm:prSet presAssocID="{2F67372A-E1BB-4CB1-8725-3F30EFB425AB}" presName="parentText" presStyleLbl="node1" presStyleIdx="1" presStyleCnt="3">
        <dgm:presLayoutVars>
          <dgm:chMax val="0"/>
          <dgm:bulletEnabled val="1"/>
        </dgm:presLayoutVars>
      </dgm:prSet>
      <dgm:spPr/>
    </dgm:pt>
    <dgm:pt modelId="{E7732E6F-E29A-42A9-A566-C1F673D7FAD3}" type="pres">
      <dgm:prSet presAssocID="{2E49E038-0FCC-434C-BB0F-BA8C9360F42A}" presName="spacer" presStyleCnt="0"/>
      <dgm:spPr/>
    </dgm:pt>
    <dgm:pt modelId="{DC8AD084-E5B7-4847-A7AF-B34D71B5F76C}" type="pres">
      <dgm:prSet presAssocID="{48E24F34-D795-42E0-98A3-4E7895F14F29}" presName="parentText" presStyleLbl="node1" presStyleIdx="2" presStyleCnt="3">
        <dgm:presLayoutVars>
          <dgm:chMax val="0"/>
          <dgm:bulletEnabled val="1"/>
        </dgm:presLayoutVars>
      </dgm:prSet>
      <dgm:spPr/>
    </dgm:pt>
  </dgm:ptLst>
  <dgm:cxnLst>
    <dgm:cxn modelId="{7D6A8F6B-67BC-4DA4-8C95-4A61507E54DD}" srcId="{B23401D3-ED6D-4E52-BE37-DB1C8515954F}" destId="{65C795B8-D546-4BE1-B4D1-2E97F8BEA352}" srcOrd="0" destOrd="0" parTransId="{BC07D55D-CD07-40A6-B2A7-CCED45BFF394}" sibTransId="{BCEE1989-2912-4088-BA3E-74F09270155A}"/>
    <dgm:cxn modelId="{9DA0E06B-BCA1-4B67-BB14-E5EA170863E8}" type="presOf" srcId="{B23401D3-ED6D-4E52-BE37-DB1C8515954F}" destId="{DD908CED-4F60-4EAD-B8B2-8C8EBB42BD1E}" srcOrd="0" destOrd="0" presId="urn:microsoft.com/office/officeart/2005/8/layout/vList2"/>
    <dgm:cxn modelId="{DC5A6253-8714-489F-867A-BDFE12580C50}" type="presOf" srcId="{65C795B8-D546-4BE1-B4D1-2E97F8BEA352}" destId="{9F6D2E16-3F3A-46FA-84EB-20025938762A}" srcOrd="0" destOrd="0" presId="urn:microsoft.com/office/officeart/2005/8/layout/vList2"/>
    <dgm:cxn modelId="{16E04AAC-092A-410A-994E-8B2103F8CFC2}" type="presOf" srcId="{2F67372A-E1BB-4CB1-8725-3F30EFB425AB}" destId="{E7E4354C-2AB4-4958-9165-3AA53FBC5F73}" srcOrd="0" destOrd="0" presId="urn:microsoft.com/office/officeart/2005/8/layout/vList2"/>
    <dgm:cxn modelId="{C51604C5-9A8B-4233-8EF9-0ABA7DECA396}" type="presOf" srcId="{48E24F34-D795-42E0-98A3-4E7895F14F29}" destId="{DC8AD084-E5B7-4847-A7AF-B34D71B5F76C}" srcOrd="0" destOrd="0" presId="urn:microsoft.com/office/officeart/2005/8/layout/vList2"/>
    <dgm:cxn modelId="{E8D5BECF-6A3D-4661-92DE-D77C15386A88}" srcId="{B23401D3-ED6D-4E52-BE37-DB1C8515954F}" destId="{48E24F34-D795-42E0-98A3-4E7895F14F29}" srcOrd="2" destOrd="0" parTransId="{31B06887-B9CF-4E29-BBED-C2190BD65AF0}" sibTransId="{04D4E53E-6809-41C2-9E5B-6F88E63DFD2B}"/>
    <dgm:cxn modelId="{8A2EB2D2-8E60-4AFD-BFE8-FD83DDB13451}" srcId="{B23401D3-ED6D-4E52-BE37-DB1C8515954F}" destId="{2F67372A-E1BB-4CB1-8725-3F30EFB425AB}" srcOrd="1" destOrd="0" parTransId="{74A8F46D-6D1D-427D-A093-104DCAF14161}" sibTransId="{2E49E038-0FCC-434C-BB0F-BA8C9360F42A}"/>
    <dgm:cxn modelId="{2C282608-24FF-4B65-9E57-84301F212C92}" type="presParOf" srcId="{DD908CED-4F60-4EAD-B8B2-8C8EBB42BD1E}" destId="{9F6D2E16-3F3A-46FA-84EB-20025938762A}" srcOrd="0" destOrd="0" presId="urn:microsoft.com/office/officeart/2005/8/layout/vList2"/>
    <dgm:cxn modelId="{F443CE73-9A08-4CCF-AB83-CA67B2444895}" type="presParOf" srcId="{DD908CED-4F60-4EAD-B8B2-8C8EBB42BD1E}" destId="{4BC31CFA-429A-434C-B61F-7AB11A8C8347}" srcOrd="1" destOrd="0" presId="urn:microsoft.com/office/officeart/2005/8/layout/vList2"/>
    <dgm:cxn modelId="{DF2B3A93-E17A-4822-8CE7-AE37FCBCB9CF}" type="presParOf" srcId="{DD908CED-4F60-4EAD-B8B2-8C8EBB42BD1E}" destId="{E7E4354C-2AB4-4958-9165-3AA53FBC5F73}" srcOrd="2" destOrd="0" presId="urn:microsoft.com/office/officeart/2005/8/layout/vList2"/>
    <dgm:cxn modelId="{0ACC2016-22ED-49E6-9E48-655E57299AE4}" type="presParOf" srcId="{DD908CED-4F60-4EAD-B8B2-8C8EBB42BD1E}" destId="{E7732E6F-E29A-42A9-A566-C1F673D7FAD3}" srcOrd="3" destOrd="0" presId="urn:microsoft.com/office/officeart/2005/8/layout/vList2"/>
    <dgm:cxn modelId="{16540B5B-8258-4CD8-ABA3-DEC59BE0C3B8}" type="presParOf" srcId="{DD908CED-4F60-4EAD-B8B2-8C8EBB42BD1E}" destId="{DC8AD084-E5B7-4847-A7AF-B34D71B5F76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65A341-4046-47D4-BB5F-30068D091AF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10B6EE5-B7B0-44F0-BCF8-B09818669609}">
      <dgm:prSet custT="1"/>
      <dgm:spPr/>
      <dgm:t>
        <a:bodyPr/>
        <a:lstStyle/>
        <a:p>
          <a:r>
            <a:rPr lang="en-US" sz="2800" dirty="0">
              <a:latin typeface="Times New Roman" panose="02020603050405020304" pitchFamily="18" charset="0"/>
              <a:cs typeface="Times New Roman" panose="02020603050405020304" pitchFamily="18" charset="0"/>
            </a:rPr>
            <a:t>Housing assistance for eligible clients will:</a:t>
          </a:r>
        </a:p>
      </dgm:t>
    </dgm:pt>
    <dgm:pt modelId="{7F4DD6D9-0446-45FF-AF94-E28D887FEC6F}" type="parTrans" cxnId="{CAC398DA-F122-4285-8B61-A2495BD65B43}">
      <dgm:prSet/>
      <dgm:spPr/>
      <dgm:t>
        <a:bodyPr/>
        <a:lstStyle/>
        <a:p>
          <a:endParaRPr lang="en-US"/>
        </a:p>
      </dgm:t>
    </dgm:pt>
    <dgm:pt modelId="{65E77FD7-5352-4B66-87B8-122D1D565F8C}" type="sibTrans" cxnId="{CAC398DA-F122-4285-8B61-A2495BD65B43}">
      <dgm:prSet/>
      <dgm:spPr/>
      <dgm:t>
        <a:bodyPr/>
        <a:lstStyle/>
        <a:p>
          <a:endParaRPr lang="en-US"/>
        </a:p>
      </dgm:t>
    </dgm:pt>
    <dgm:pt modelId="{29184F60-FD83-477B-9DA5-2C38055D1041}">
      <dgm:prSet custT="1"/>
      <dgm:spPr/>
      <dgm:t>
        <a:bodyPr/>
        <a:lstStyle/>
        <a:p>
          <a:r>
            <a:rPr lang="en-US" sz="2000" i="1" dirty="0">
              <a:latin typeface="Times New Roman" panose="02020603050405020304" pitchFamily="18" charset="0"/>
              <a:cs typeface="Times New Roman" panose="02020603050405020304" pitchFamily="18" charset="0"/>
            </a:rPr>
            <a:t>reduce risks of homelessness</a:t>
          </a:r>
          <a:endParaRPr lang="en-US" sz="2000" dirty="0">
            <a:latin typeface="Times New Roman" panose="02020603050405020304" pitchFamily="18" charset="0"/>
            <a:cs typeface="Times New Roman" panose="02020603050405020304" pitchFamily="18" charset="0"/>
          </a:endParaRPr>
        </a:p>
      </dgm:t>
    </dgm:pt>
    <dgm:pt modelId="{3A0F226F-B45F-4F7C-9974-179ED191B39E}" type="parTrans" cxnId="{691DC385-62C3-45AF-A930-52FDDB1FF9AF}">
      <dgm:prSet/>
      <dgm:spPr/>
      <dgm:t>
        <a:bodyPr/>
        <a:lstStyle/>
        <a:p>
          <a:endParaRPr lang="en-US"/>
        </a:p>
      </dgm:t>
    </dgm:pt>
    <dgm:pt modelId="{5868D647-5FFA-4BFD-9B1E-3B35EA1FFFFC}" type="sibTrans" cxnId="{691DC385-62C3-45AF-A930-52FDDB1FF9AF}">
      <dgm:prSet/>
      <dgm:spPr/>
      <dgm:t>
        <a:bodyPr/>
        <a:lstStyle/>
        <a:p>
          <a:endParaRPr lang="en-US"/>
        </a:p>
      </dgm:t>
    </dgm:pt>
    <dgm:pt modelId="{6A880BD5-8E9F-48C4-AA09-6C4CCB8B86FE}">
      <dgm:prSet custT="1"/>
      <dgm:spPr/>
      <dgm:t>
        <a:bodyPr/>
        <a:lstStyle/>
        <a:p>
          <a:r>
            <a:rPr lang="en-US" sz="2000" i="1" dirty="0">
              <a:latin typeface="Times New Roman" panose="02020603050405020304" pitchFamily="18" charset="0"/>
              <a:cs typeface="Times New Roman" panose="02020603050405020304" pitchFamily="18" charset="0"/>
            </a:rPr>
            <a:t>increase access to appropriate healthcare and other support</a:t>
          </a:r>
          <a:endParaRPr lang="en-US" sz="2000" dirty="0">
            <a:latin typeface="Times New Roman" panose="02020603050405020304" pitchFamily="18" charset="0"/>
            <a:cs typeface="Times New Roman" panose="02020603050405020304" pitchFamily="18" charset="0"/>
          </a:endParaRPr>
        </a:p>
      </dgm:t>
    </dgm:pt>
    <dgm:pt modelId="{C89EC06C-D8BA-4078-9FF3-2F31777A3330}" type="parTrans" cxnId="{434EA0A7-CC56-4D06-BCAA-57C04FEAEBED}">
      <dgm:prSet/>
      <dgm:spPr/>
      <dgm:t>
        <a:bodyPr/>
        <a:lstStyle/>
        <a:p>
          <a:endParaRPr lang="en-US"/>
        </a:p>
      </dgm:t>
    </dgm:pt>
    <dgm:pt modelId="{50D38CE4-001E-4327-BA05-778232426ACA}" type="sibTrans" cxnId="{434EA0A7-CC56-4D06-BCAA-57C04FEAEBED}">
      <dgm:prSet/>
      <dgm:spPr/>
      <dgm:t>
        <a:bodyPr/>
        <a:lstStyle/>
        <a:p>
          <a:endParaRPr lang="en-US"/>
        </a:p>
      </dgm:t>
    </dgm:pt>
    <dgm:pt modelId="{54F86C0C-88D7-4980-94A6-BD95D70FDA89}">
      <dgm:prSet/>
      <dgm:spPr/>
      <dgm:t>
        <a:bodyPr/>
        <a:lstStyle/>
        <a:p>
          <a:r>
            <a:rPr lang="en-US" dirty="0">
              <a:latin typeface="Times New Roman" panose="02020603050405020304" pitchFamily="18" charset="0"/>
              <a:cs typeface="Times New Roman" panose="02020603050405020304" pitchFamily="18" charset="0"/>
            </a:rPr>
            <a:t>Our priority population: HIV/AIDS clients  with incomes </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80% of the AMI for the area in which they live (determined by the U.S. HUD)</a:t>
          </a:r>
        </a:p>
      </dgm:t>
    </dgm:pt>
    <dgm:pt modelId="{4B2D0284-9325-4B98-BFB9-93DD12A24297}" type="parTrans" cxnId="{9647A0CD-1B17-407A-A2B2-00956B09ED20}">
      <dgm:prSet/>
      <dgm:spPr/>
      <dgm:t>
        <a:bodyPr/>
        <a:lstStyle/>
        <a:p>
          <a:endParaRPr lang="en-US"/>
        </a:p>
      </dgm:t>
    </dgm:pt>
    <dgm:pt modelId="{BBEBCD58-B62C-4CAA-8986-CB3F9DCC2AF5}" type="sibTrans" cxnId="{9647A0CD-1B17-407A-A2B2-00956B09ED20}">
      <dgm:prSet/>
      <dgm:spPr/>
      <dgm:t>
        <a:bodyPr/>
        <a:lstStyle/>
        <a:p>
          <a:endParaRPr lang="en-US"/>
        </a:p>
      </dgm:t>
    </dgm:pt>
    <dgm:pt modelId="{3BE4B450-DF54-4998-8F6E-BEA87054A64B}" type="pres">
      <dgm:prSet presAssocID="{B365A341-4046-47D4-BB5F-30068D091AFC}" presName="linear" presStyleCnt="0">
        <dgm:presLayoutVars>
          <dgm:animLvl val="lvl"/>
          <dgm:resizeHandles val="exact"/>
        </dgm:presLayoutVars>
      </dgm:prSet>
      <dgm:spPr/>
    </dgm:pt>
    <dgm:pt modelId="{427E4966-D504-4982-A4B6-45EE52865C3B}" type="pres">
      <dgm:prSet presAssocID="{510B6EE5-B7B0-44F0-BCF8-B09818669609}" presName="parentText" presStyleLbl="node1" presStyleIdx="0" presStyleCnt="2">
        <dgm:presLayoutVars>
          <dgm:chMax val="0"/>
          <dgm:bulletEnabled val="1"/>
        </dgm:presLayoutVars>
      </dgm:prSet>
      <dgm:spPr/>
    </dgm:pt>
    <dgm:pt modelId="{61DA4010-98BA-4921-B54F-1C21768BEA12}" type="pres">
      <dgm:prSet presAssocID="{510B6EE5-B7B0-44F0-BCF8-B09818669609}" presName="childText" presStyleLbl="revTx" presStyleIdx="0" presStyleCnt="1">
        <dgm:presLayoutVars>
          <dgm:bulletEnabled val="1"/>
        </dgm:presLayoutVars>
      </dgm:prSet>
      <dgm:spPr/>
    </dgm:pt>
    <dgm:pt modelId="{F01B9CBD-96FD-42C9-BEB1-4C17662AD37A}" type="pres">
      <dgm:prSet presAssocID="{54F86C0C-88D7-4980-94A6-BD95D70FDA89}" presName="parentText" presStyleLbl="node1" presStyleIdx="1" presStyleCnt="2">
        <dgm:presLayoutVars>
          <dgm:chMax val="0"/>
          <dgm:bulletEnabled val="1"/>
        </dgm:presLayoutVars>
      </dgm:prSet>
      <dgm:spPr/>
    </dgm:pt>
  </dgm:ptLst>
  <dgm:cxnLst>
    <dgm:cxn modelId="{7F3C5227-12DF-4BA3-9E88-E6C60B7A6608}" type="presOf" srcId="{29184F60-FD83-477B-9DA5-2C38055D1041}" destId="{61DA4010-98BA-4921-B54F-1C21768BEA12}" srcOrd="0" destOrd="0" presId="urn:microsoft.com/office/officeart/2005/8/layout/vList2"/>
    <dgm:cxn modelId="{2673FC49-A65E-4D5A-9836-3746011FCCB2}" type="presOf" srcId="{54F86C0C-88D7-4980-94A6-BD95D70FDA89}" destId="{F01B9CBD-96FD-42C9-BEB1-4C17662AD37A}" srcOrd="0" destOrd="0" presId="urn:microsoft.com/office/officeart/2005/8/layout/vList2"/>
    <dgm:cxn modelId="{691DC385-62C3-45AF-A930-52FDDB1FF9AF}" srcId="{510B6EE5-B7B0-44F0-BCF8-B09818669609}" destId="{29184F60-FD83-477B-9DA5-2C38055D1041}" srcOrd="0" destOrd="0" parTransId="{3A0F226F-B45F-4F7C-9974-179ED191B39E}" sibTransId="{5868D647-5FFA-4BFD-9B1E-3B35EA1FFFFC}"/>
    <dgm:cxn modelId="{48FB899B-CD12-43C4-8F03-0E366EE910EB}" type="presOf" srcId="{B365A341-4046-47D4-BB5F-30068D091AFC}" destId="{3BE4B450-DF54-4998-8F6E-BEA87054A64B}" srcOrd="0" destOrd="0" presId="urn:microsoft.com/office/officeart/2005/8/layout/vList2"/>
    <dgm:cxn modelId="{434EA0A7-CC56-4D06-BCAA-57C04FEAEBED}" srcId="{510B6EE5-B7B0-44F0-BCF8-B09818669609}" destId="{6A880BD5-8E9F-48C4-AA09-6C4CCB8B86FE}" srcOrd="1" destOrd="0" parTransId="{C89EC06C-D8BA-4078-9FF3-2F31777A3330}" sibTransId="{50D38CE4-001E-4327-BA05-778232426ACA}"/>
    <dgm:cxn modelId="{628783C0-AF29-4D05-9C55-B45C5EC13F81}" type="presOf" srcId="{6A880BD5-8E9F-48C4-AA09-6C4CCB8B86FE}" destId="{61DA4010-98BA-4921-B54F-1C21768BEA12}" srcOrd="0" destOrd="1" presId="urn:microsoft.com/office/officeart/2005/8/layout/vList2"/>
    <dgm:cxn modelId="{9647A0CD-1B17-407A-A2B2-00956B09ED20}" srcId="{B365A341-4046-47D4-BB5F-30068D091AFC}" destId="{54F86C0C-88D7-4980-94A6-BD95D70FDA89}" srcOrd="1" destOrd="0" parTransId="{4B2D0284-9325-4B98-BFB9-93DD12A24297}" sibTransId="{BBEBCD58-B62C-4CAA-8986-CB3F9DCC2AF5}"/>
    <dgm:cxn modelId="{E7B903D2-1E13-42BE-A54B-4C56D1FD083E}" type="presOf" srcId="{510B6EE5-B7B0-44F0-BCF8-B09818669609}" destId="{427E4966-D504-4982-A4B6-45EE52865C3B}" srcOrd="0" destOrd="0" presId="urn:microsoft.com/office/officeart/2005/8/layout/vList2"/>
    <dgm:cxn modelId="{CAC398DA-F122-4285-8B61-A2495BD65B43}" srcId="{B365A341-4046-47D4-BB5F-30068D091AFC}" destId="{510B6EE5-B7B0-44F0-BCF8-B09818669609}" srcOrd="0" destOrd="0" parTransId="{7F4DD6D9-0446-45FF-AF94-E28D887FEC6F}" sibTransId="{65E77FD7-5352-4B66-87B8-122D1D565F8C}"/>
    <dgm:cxn modelId="{0A4CF712-189A-4F6A-A7A0-2185BD0F7468}" type="presParOf" srcId="{3BE4B450-DF54-4998-8F6E-BEA87054A64B}" destId="{427E4966-D504-4982-A4B6-45EE52865C3B}" srcOrd="0" destOrd="0" presId="urn:microsoft.com/office/officeart/2005/8/layout/vList2"/>
    <dgm:cxn modelId="{A41D0B42-510D-4B78-A8F7-347B045A8811}" type="presParOf" srcId="{3BE4B450-DF54-4998-8F6E-BEA87054A64B}" destId="{61DA4010-98BA-4921-B54F-1C21768BEA12}" srcOrd="1" destOrd="0" presId="urn:microsoft.com/office/officeart/2005/8/layout/vList2"/>
    <dgm:cxn modelId="{90DFB7E2-89EC-43BE-A796-2DFA45BA3981}" type="presParOf" srcId="{3BE4B450-DF54-4998-8F6E-BEA87054A64B}" destId="{F01B9CBD-96FD-42C9-BEB1-4C17662AD37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93E04B-5672-43D9-A3A0-6A0EE8B61070}"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480A247F-F722-42BA-87ED-36F882A101C7}">
      <dgm:prSet/>
      <dgm:spPr/>
      <dgm:t>
        <a:bodyPr/>
        <a:lstStyle/>
        <a:p>
          <a:r>
            <a:rPr lang="en-US" b="1" dirty="0">
              <a:latin typeface="Times New Roman" panose="02020603050405020304" pitchFamily="18" charset="0"/>
              <a:cs typeface="Times New Roman" panose="02020603050405020304" pitchFamily="18" charset="0"/>
            </a:rPr>
            <a:t>ADH HOPWA</a:t>
          </a:r>
          <a:endParaRPr lang="en-US" dirty="0">
            <a:latin typeface="Times New Roman" panose="02020603050405020304" pitchFamily="18" charset="0"/>
            <a:cs typeface="Times New Roman" panose="02020603050405020304" pitchFamily="18" charset="0"/>
          </a:endParaRPr>
        </a:p>
      </dgm:t>
    </dgm:pt>
    <dgm:pt modelId="{BE12E697-6B66-4FEA-B675-A6104716F7C6}" type="parTrans" cxnId="{C87AEC51-C311-41C7-9EF4-0FAF660E6DB8}">
      <dgm:prSet/>
      <dgm:spPr/>
      <dgm:t>
        <a:bodyPr/>
        <a:lstStyle/>
        <a:p>
          <a:endParaRPr lang="en-US"/>
        </a:p>
      </dgm:t>
    </dgm:pt>
    <dgm:pt modelId="{4380FA10-B7EF-43BE-914A-BA23C228F9DA}" type="sibTrans" cxnId="{C87AEC51-C311-41C7-9EF4-0FAF660E6DB8}">
      <dgm:prSet/>
      <dgm:spPr/>
      <dgm:t>
        <a:bodyPr/>
        <a:lstStyle/>
        <a:p>
          <a:endParaRPr lang="en-US"/>
        </a:p>
      </dgm:t>
    </dgm:pt>
    <dgm:pt modelId="{F642A05C-F8D9-4933-8191-C987DECB3834}">
      <dgm:prSet/>
      <dgm:spPr/>
      <dgm:t>
        <a:bodyPr/>
        <a:lstStyle/>
        <a:p>
          <a:r>
            <a:rPr lang="en-US" b="1" dirty="0">
              <a:latin typeface="Times New Roman" panose="02020603050405020304" pitchFamily="18" charset="0"/>
              <a:cs typeface="Times New Roman" panose="02020603050405020304" pitchFamily="18" charset="0"/>
            </a:rPr>
            <a:t>SERVICE</a:t>
          </a:r>
          <a:endParaRPr lang="en-US" dirty="0">
            <a:latin typeface="Times New Roman" panose="02020603050405020304" pitchFamily="18" charset="0"/>
            <a:cs typeface="Times New Roman" panose="02020603050405020304" pitchFamily="18" charset="0"/>
          </a:endParaRPr>
        </a:p>
      </dgm:t>
    </dgm:pt>
    <dgm:pt modelId="{561AB560-906E-4578-90F4-56912311E879}" type="parTrans" cxnId="{ED95B9A5-72B5-42D4-9C2F-3F96BB945B14}">
      <dgm:prSet/>
      <dgm:spPr/>
      <dgm:t>
        <a:bodyPr/>
        <a:lstStyle/>
        <a:p>
          <a:endParaRPr lang="en-US"/>
        </a:p>
      </dgm:t>
    </dgm:pt>
    <dgm:pt modelId="{3EB1BB8A-935F-43FA-90BA-A875FA9DEFE3}" type="sibTrans" cxnId="{ED95B9A5-72B5-42D4-9C2F-3F96BB945B14}">
      <dgm:prSet/>
      <dgm:spPr/>
      <dgm:t>
        <a:bodyPr/>
        <a:lstStyle/>
        <a:p>
          <a:endParaRPr lang="en-US"/>
        </a:p>
      </dgm:t>
    </dgm:pt>
    <dgm:pt modelId="{770C375A-0A2E-4230-A344-24BA5A8273DA}">
      <dgm:prSet/>
      <dgm:spPr/>
      <dgm:t>
        <a:bodyPr/>
        <a:lstStyle/>
        <a:p>
          <a:r>
            <a:rPr lang="en-US" b="1" dirty="0">
              <a:latin typeface="Times New Roman" panose="02020603050405020304" pitchFamily="18" charset="0"/>
              <a:cs typeface="Times New Roman" panose="02020603050405020304" pitchFamily="18" charset="0"/>
            </a:rPr>
            <a:t>AREA</a:t>
          </a:r>
          <a:endParaRPr lang="en-US" dirty="0">
            <a:latin typeface="Times New Roman" panose="02020603050405020304" pitchFamily="18" charset="0"/>
            <a:cs typeface="Times New Roman" panose="02020603050405020304" pitchFamily="18" charset="0"/>
          </a:endParaRPr>
        </a:p>
      </dgm:t>
    </dgm:pt>
    <dgm:pt modelId="{82507D09-F1E7-434E-9D04-CA6BC8F97A59}" type="parTrans" cxnId="{63246BF2-F52D-4AF3-9474-A5A71D415A96}">
      <dgm:prSet/>
      <dgm:spPr/>
      <dgm:t>
        <a:bodyPr/>
        <a:lstStyle/>
        <a:p>
          <a:endParaRPr lang="en-US"/>
        </a:p>
      </dgm:t>
    </dgm:pt>
    <dgm:pt modelId="{D62B5543-5E7E-4890-86F4-AF9D0369DCA4}" type="sibTrans" cxnId="{63246BF2-F52D-4AF3-9474-A5A71D415A96}">
      <dgm:prSet/>
      <dgm:spPr/>
      <dgm:t>
        <a:bodyPr/>
        <a:lstStyle/>
        <a:p>
          <a:endParaRPr lang="en-US"/>
        </a:p>
      </dgm:t>
    </dgm:pt>
    <dgm:pt modelId="{C2E86839-740C-4EE6-817F-E5A0E3F2D956}" type="pres">
      <dgm:prSet presAssocID="{5093E04B-5672-43D9-A3A0-6A0EE8B61070}" presName="outerComposite" presStyleCnt="0">
        <dgm:presLayoutVars>
          <dgm:chMax val="5"/>
          <dgm:dir/>
          <dgm:resizeHandles val="exact"/>
        </dgm:presLayoutVars>
      </dgm:prSet>
      <dgm:spPr/>
    </dgm:pt>
    <dgm:pt modelId="{9291C8E9-F2D0-450D-AD1B-4E9D8BD6F19B}" type="pres">
      <dgm:prSet presAssocID="{5093E04B-5672-43D9-A3A0-6A0EE8B61070}" presName="dummyMaxCanvas" presStyleCnt="0">
        <dgm:presLayoutVars/>
      </dgm:prSet>
      <dgm:spPr/>
    </dgm:pt>
    <dgm:pt modelId="{30808A25-B3EF-4345-ABB9-CF5F0493B5D9}" type="pres">
      <dgm:prSet presAssocID="{5093E04B-5672-43D9-A3A0-6A0EE8B61070}" presName="ThreeNodes_1" presStyleLbl="node1" presStyleIdx="0" presStyleCnt="3">
        <dgm:presLayoutVars>
          <dgm:bulletEnabled val="1"/>
        </dgm:presLayoutVars>
      </dgm:prSet>
      <dgm:spPr/>
    </dgm:pt>
    <dgm:pt modelId="{678C4516-23A8-4F18-A7A6-22C85A530F19}" type="pres">
      <dgm:prSet presAssocID="{5093E04B-5672-43D9-A3A0-6A0EE8B61070}" presName="ThreeNodes_2" presStyleLbl="node1" presStyleIdx="1" presStyleCnt="3">
        <dgm:presLayoutVars>
          <dgm:bulletEnabled val="1"/>
        </dgm:presLayoutVars>
      </dgm:prSet>
      <dgm:spPr/>
    </dgm:pt>
    <dgm:pt modelId="{5E29905A-E463-4002-9A1B-FA9FC4CB8116}" type="pres">
      <dgm:prSet presAssocID="{5093E04B-5672-43D9-A3A0-6A0EE8B61070}" presName="ThreeNodes_3" presStyleLbl="node1" presStyleIdx="2" presStyleCnt="3">
        <dgm:presLayoutVars>
          <dgm:bulletEnabled val="1"/>
        </dgm:presLayoutVars>
      </dgm:prSet>
      <dgm:spPr/>
    </dgm:pt>
    <dgm:pt modelId="{F7224B0B-B671-40D8-A963-04821DE6263D}" type="pres">
      <dgm:prSet presAssocID="{5093E04B-5672-43D9-A3A0-6A0EE8B61070}" presName="ThreeConn_1-2" presStyleLbl="fgAccFollowNode1" presStyleIdx="0" presStyleCnt="2">
        <dgm:presLayoutVars>
          <dgm:bulletEnabled val="1"/>
        </dgm:presLayoutVars>
      </dgm:prSet>
      <dgm:spPr/>
    </dgm:pt>
    <dgm:pt modelId="{FC746E46-48C4-4311-BFAB-69FBF5492697}" type="pres">
      <dgm:prSet presAssocID="{5093E04B-5672-43D9-A3A0-6A0EE8B61070}" presName="ThreeConn_2-3" presStyleLbl="fgAccFollowNode1" presStyleIdx="1" presStyleCnt="2">
        <dgm:presLayoutVars>
          <dgm:bulletEnabled val="1"/>
        </dgm:presLayoutVars>
      </dgm:prSet>
      <dgm:spPr/>
    </dgm:pt>
    <dgm:pt modelId="{E97B889C-438F-4CB3-A5AF-6D854ADCE919}" type="pres">
      <dgm:prSet presAssocID="{5093E04B-5672-43D9-A3A0-6A0EE8B61070}" presName="ThreeNodes_1_text" presStyleLbl="node1" presStyleIdx="2" presStyleCnt="3">
        <dgm:presLayoutVars>
          <dgm:bulletEnabled val="1"/>
        </dgm:presLayoutVars>
      </dgm:prSet>
      <dgm:spPr/>
    </dgm:pt>
    <dgm:pt modelId="{DFAE3134-1355-4646-83FD-064DB99597B1}" type="pres">
      <dgm:prSet presAssocID="{5093E04B-5672-43D9-A3A0-6A0EE8B61070}" presName="ThreeNodes_2_text" presStyleLbl="node1" presStyleIdx="2" presStyleCnt="3">
        <dgm:presLayoutVars>
          <dgm:bulletEnabled val="1"/>
        </dgm:presLayoutVars>
      </dgm:prSet>
      <dgm:spPr/>
    </dgm:pt>
    <dgm:pt modelId="{850E220B-1C72-4DBC-8CB3-C669AD1F0A81}" type="pres">
      <dgm:prSet presAssocID="{5093E04B-5672-43D9-A3A0-6A0EE8B61070}" presName="ThreeNodes_3_text" presStyleLbl="node1" presStyleIdx="2" presStyleCnt="3">
        <dgm:presLayoutVars>
          <dgm:bulletEnabled val="1"/>
        </dgm:presLayoutVars>
      </dgm:prSet>
      <dgm:spPr/>
    </dgm:pt>
  </dgm:ptLst>
  <dgm:cxnLst>
    <dgm:cxn modelId="{2C8CFB1C-B375-4F96-81A2-777FB65E7796}" type="presOf" srcId="{F642A05C-F8D9-4933-8191-C987DECB3834}" destId="{678C4516-23A8-4F18-A7A6-22C85A530F19}" srcOrd="0" destOrd="0" presId="urn:microsoft.com/office/officeart/2005/8/layout/vProcess5"/>
    <dgm:cxn modelId="{51F4085B-D5C2-4E6D-A8F7-CAA22691E8BE}" type="presOf" srcId="{770C375A-0A2E-4230-A344-24BA5A8273DA}" destId="{5E29905A-E463-4002-9A1B-FA9FC4CB8116}" srcOrd="0" destOrd="0" presId="urn:microsoft.com/office/officeart/2005/8/layout/vProcess5"/>
    <dgm:cxn modelId="{C87AEC51-C311-41C7-9EF4-0FAF660E6DB8}" srcId="{5093E04B-5672-43D9-A3A0-6A0EE8B61070}" destId="{480A247F-F722-42BA-87ED-36F882A101C7}" srcOrd="0" destOrd="0" parTransId="{BE12E697-6B66-4FEA-B675-A6104716F7C6}" sibTransId="{4380FA10-B7EF-43BE-914A-BA23C228F9DA}"/>
    <dgm:cxn modelId="{E66F7487-B3E0-47AE-8CD8-C9DEDF8F356D}" type="presOf" srcId="{480A247F-F722-42BA-87ED-36F882A101C7}" destId="{30808A25-B3EF-4345-ABB9-CF5F0493B5D9}" srcOrd="0" destOrd="0" presId="urn:microsoft.com/office/officeart/2005/8/layout/vProcess5"/>
    <dgm:cxn modelId="{B1EDC387-D098-45A8-8A16-811359C721D6}" type="presOf" srcId="{770C375A-0A2E-4230-A344-24BA5A8273DA}" destId="{850E220B-1C72-4DBC-8CB3-C669AD1F0A81}" srcOrd="1" destOrd="0" presId="urn:microsoft.com/office/officeart/2005/8/layout/vProcess5"/>
    <dgm:cxn modelId="{900D2297-2CC1-4629-A621-5D06FEA89F8A}" type="presOf" srcId="{480A247F-F722-42BA-87ED-36F882A101C7}" destId="{E97B889C-438F-4CB3-A5AF-6D854ADCE919}" srcOrd="1" destOrd="0" presId="urn:microsoft.com/office/officeart/2005/8/layout/vProcess5"/>
    <dgm:cxn modelId="{ED95B9A5-72B5-42D4-9C2F-3F96BB945B14}" srcId="{5093E04B-5672-43D9-A3A0-6A0EE8B61070}" destId="{F642A05C-F8D9-4933-8191-C987DECB3834}" srcOrd="1" destOrd="0" parTransId="{561AB560-906E-4578-90F4-56912311E879}" sibTransId="{3EB1BB8A-935F-43FA-90BA-A875FA9DEFE3}"/>
    <dgm:cxn modelId="{2F2A7BC0-0D79-4E8F-A406-ACF8E32B186C}" type="presOf" srcId="{F642A05C-F8D9-4933-8191-C987DECB3834}" destId="{DFAE3134-1355-4646-83FD-064DB99597B1}" srcOrd="1" destOrd="0" presId="urn:microsoft.com/office/officeart/2005/8/layout/vProcess5"/>
    <dgm:cxn modelId="{18B078D9-7AAC-4142-8E87-16EA73A44344}" type="presOf" srcId="{4380FA10-B7EF-43BE-914A-BA23C228F9DA}" destId="{F7224B0B-B671-40D8-A963-04821DE6263D}" srcOrd="0" destOrd="0" presId="urn:microsoft.com/office/officeart/2005/8/layout/vProcess5"/>
    <dgm:cxn modelId="{B2F25AF1-F2C7-4C22-85AD-0CE1B27017F7}" type="presOf" srcId="{5093E04B-5672-43D9-A3A0-6A0EE8B61070}" destId="{C2E86839-740C-4EE6-817F-E5A0E3F2D956}" srcOrd="0" destOrd="0" presId="urn:microsoft.com/office/officeart/2005/8/layout/vProcess5"/>
    <dgm:cxn modelId="{63246BF2-F52D-4AF3-9474-A5A71D415A96}" srcId="{5093E04B-5672-43D9-A3A0-6A0EE8B61070}" destId="{770C375A-0A2E-4230-A344-24BA5A8273DA}" srcOrd="2" destOrd="0" parTransId="{82507D09-F1E7-434E-9D04-CA6BC8F97A59}" sibTransId="{D62B5543-5E7E-4890-86F4-AF9D0369DCA4}"/>
    <dgm:cxn modelId="{7D1DADF4-4EB2-478A-997C-CAFC07EB39F0}" type="presOf" srcId="{3EB1BB8A-935F-43FA-90BA-A875FA9DEFE3}" destId="{FC746E46-48C4-4311-BFAB-69FBF5492697}" srcOrd="0" destOrd="0" presId="urn:microsoft.com/office/officeart/2005/8/layout/vProcess5"/>
    <dgm:cxn modelId="{C9E8C107-48A6-44A7-8E77-541661591AC0}" type="presParOf" srcId="{C2E86839-740C-4EE6-817F-E5A0E3F2D956}" destId="{9291C8E9-F2D0-450D-AD1B-4E9D8BD6F19B}" srcOrd="0" destOrd="0" presId="urn:microsoft.com/office/officeart/2005/8/layout/vProcess5"/>
    <dgm:cxn modelId="{3F37AFB6-A80F-4AA0-B6AE-D1ECAA1DD013}" type="presParOf" srcId="{C2E86839-740C-4EE6-817F-E5A0E3F2D956}" destId="{30808A25-B3EF-4345-ABB9-CF5F0493B5D9}" srcOrd="1" destOrd="0" presId="urn:microsoft.com/office/officeart/2005/8/layout/vProcess5"/>
    <dgm:cxn modelId="{9E546D1C-963C-4BDC-B73F-FA7A1DBF1F4F}" type="presParOf" srcId="{C2E86839-740C-4EE6-817F-E5A0E3F2D956}" destId="{678C4516-23A8-4F18-A7A6-22C85A530F19}" srcOrd="2" destOrd="0" presId="urn:microsoft.com/office/officeart/2005/8/layout/vProcess5"/>
    <dgm:cxn modelId="{1AF161DE-DD71-495F-AE6E-A51528CC6071}" type="presParOf" srcId="{C2E86839-740C-4EE6-817F-E5A0E3F2D956}" destId="{5E29905A-E463-4002-9A1B-FA9FC4CB8116}" srcOrd="3" destOrd="0" presId="urn:microsoft.com/office/officeart/2005/8/layout/vProcess5"/>
    <dgm:cxn modelId="{05DE3CEF-C475-4674-907D-3F9E3391DE61}" type="presParOf" srcId="{C2E86839-740C-4EE6-817F-E5A0E3F2D956}" destId="{F7224B0B-B671-40D8-A963-04821DE6263D}" srcOrd="4" destOrd="0" presId="urn:microsoft.com/office/officeart/2005/8/layout/vProcess5"/>
    <dgm:cxn modelId="{473FB810-BACF-4DC0-932C-9A4FEEF72328}" type="presParOf" srcId="{C2E86839-740C-4EE6-817F-E5A0E3F2D956}" destId="{FC746E46-48C4-4311-BFAB-69FBF5492697}" srcOrd="5" destOrd="0" presId="urn:microsoft.com/office/officeart/2005/8/layout/vProcess5"/>
    <dgm:cxn modelId="{E0CF87C7-91C7-4CB3-BBA1-42553717B6EF}" type="presParOf" srcId="{C2E86839-740C-4EE6-817F-E5A0E3F2D956}" destId="{E97B889C-438F-4CB3-A5AF-6D854ADCE919}" srcOrd="6" destOrd="0" presId="urn:microsoft.com/office/officeart/2005/8/layout/vProcess5"/>
    <dgm:cxn modelId="{69F929DC-30FE-4E9D-8911-2730507508F0}" type="presParOf" srcId="{C2E86839-740C-4EE6-817F-E5A0E3F2D956}" destId="{DFAE3134-1355-4646-83FD-064DB99597B1}" srcOrd="7" destOrd="0" presId="urn:microsoft.com/office/officeart/2005/8/layout/vProcess5"/>
    <dgm:cxn modelId="{222B039B-72BF-44EC-997E-95337D983938}" type="presParOf" srcId="{C2E86839-740C-4EE6-817F-E5A0E3F2D956}" destId="{850E220B-1C72-4DBC-8CB3-C669AD1F0A8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9DD405-2933-4F0B-B224-CBE1E12E9DA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BB7085-0D13-4967-AB7D-45C04B814D57}">
      <dgm:prSet custT="1"/>
      <dgm:spPr/>
      <dgm:t>
        <a:bodyPr/>
        <a:lstStyle/>
        <a:p>
          <a:pPr>
            <a:lnSpc>
              <a:spcPct val="100000"/>
            </a:lnSpc>
          </a:pPr>
          <a:r>
            <a:rPr lang="en-US" sz="1800" dirty="0">
              <a:latin typeface="Times New Roman" panose="02020603050405020304" pitchFamily="18" charset="0"/>
              <a:cs typeface="Times New Roman" panose="02020603050405020304" pitchFamily="18" charset="0"/>
            </a:rPr>
            <a:t>As a state Arkansas provides services in 68 of its 75 counties</a:t>
          </a:r>
        </a:p>
      </dgm:t>
    </dgm:pt>
    <dgm:pt modelId="{BDE9388D-0F2D-4F9D-BD51-111DC0AA272C}" type="parTrans" cxnId="{0F5DC62F-EEDF-4C60-A2AC-8E4196B01310}">
      <dgm:prSet/>
      <dgm:spPr/>
      <dgm:t>
        <a:bodyPr/>
        <a:lstStyle/>
        <a:p>
          <a:endParaRPr lang="en-US"/>
        </a:p>
      </dgm:t>
    </dgm:pt>
    <dgm:pt modelId="{45BBBF3B-616A-4956-B9D8-A3B903A897AE}" type="sibTrans" cxnId="{0F5DC62F-EEDF-4C60-A2AC-8E4196B01310}">
      <dgm:prSet/>
      <dgm:spPr/>
      <dgm:t>
        <a:bodyPr/>
        <a:lstStyle/>
        <a:p>
          <a:endParaRPr lang="en-US"/>
        </a:p>
      </dgm:t>
    </dgm:pt>
    <dgm:pt modelId="{D3541CE3-7B0F-4633-8DD0-4C33D8F53153}">
      <dgm:prSet custT="1"/>
      <dgm:spPr/>
      <dgm:t>
        <a:bodyPr/>
        <a:lstStyle/>
        <a:p>
          <a:pPr>
            <a:lnSpc>
              <a:spcPct val="100000"/>
            </a:lnSpc>
          </a:pPr>
          <a:r>
            <a:rPr lang="en-US" sz="1400" i="1" dirty="0">
              <a:latin typeface="Times New Roman" panose="02020603050405020304" pitchFamily="18" charset="0"/>
              <a:cs typeface="Times New Roman" panose="02020603050405020304" pitchFamily="18" charset="0"/>
            </a:rPr>
            <a:t>Crittenden County </a:t>
          </a:r>
          <a:r>
            <a:rPr lang="en-US" sz="1400" dirty="0">
              <a:latin typeface="Times New Roman" panose="02020603050405020304" pitchFamily="18" charset="0"/>
              <a:cs typeface="Times New Roman" panose="02020603050405020304" pitchFamily="18" charset="0"/>
            </a:rPr>
            <a:t>in Northeast Arkansas is covered as part of the Memphis Eligible Metropolitan Statistical Area (EMSA)</a:t>
          </a:r>
        </a:p>
      </dgm:t>
    </dgm:pt>
    <dgm:pt modelId="{DCA51EB1-FDD6-4EBC-8823-3C99C5FC7B42}" type="parTrans" cxnId="{7BE18339-1424-4D1D-80F4-79726AC0D598}">
      <dgm:prSet/>
      <dgm:spPr/>
      <dgm:t>
        <a:bodyPr/>
        <a:lstStyle/>
        <a:p>
          <a:endParaRPr lang="en-US"/>
        </a:p>
      </dgm:t>
    </dgm:pt>
    <dgm:pt modelId="{56394B3B-9C70-4584-A182-B05AA8BF5C13}" type="sibTrans" cxnId="{7BE18339-1424-4D1D-80F4-79726AC0D598}">
      <dgm:prSet/>
      <dgm:spPr/>
      <dgm:t>
        <a:bodyPr/>
        <a:lstStyle/>
        <a:p>
          <a:endParaRPr lang="en-US"/>
        </a:p>
      </dgm:t>
    </dgm:pt>
    <dgm:pt modelId="{15184DD9-CD0B-441B-BE2A-4772A3541E0F}">
      <dgm:prSet custT="1"/>
      <dgm:spPr/>
      <dgm:t>
        <a:bodyPr/>
        <a:lstStyle/>
        <a:p>
          <a:pPr>
            <a:lnSpc>
              <a:spcPct val="100000"/>
            </a:lnSpc>
          </a:pPr>
          <a:r>
            <a:rPr lang="en-US" sz="1600" dirty="0">
              <a:latin typeface="Times New Roman" panose="02020603050405020304" pitchFamily="18" charset="0"/>
              <a:cs typeface="Times New Roman" panose="02020603050405020304" pitchFamily="18" charset="0"/>
            </a:rPr>
            <a:t>ADH, as </a:t>
          </a:r>
          <a:r>
            <a:rPr lang="en-US" sz="1600" b="1" dirty="0">
              <a:latin typeface="Times New Roman" panose="02020603050405020304" pitchFamily="18" charset="0"/>
              <a:cs typeface="Times New Roman" panose="02020603050405020304" pitchFamily="18" charset="0"/>
            </a:rPr>
            <a:t>Grantee</a:t>
          </a:r>
          <a:r>
            <a:rPr lang="en-US" sz="1600" dirty="0">
              <a:latin typeface="Times New Roman" panose="02020603050405020304" pitchFamily="18" charset="0"/>
              <a:cs typeface="Times New Roman" panose="02020603050405020304" pitchFamily="18" charset="0"/>
            </a:rPr>
            <a:t>, administers HOPWA activities in 68 counties: Districts 1, 2, 3, 4, &amp; 6 [see map]</a:t>
          </a:r>
        </a:p>
      </dgm:t>
    </dgm:pt>
    <dgm:pt modelId="{4F663FE2-B820-4298-B083-AF4787166A1B}" type="parTrans" cxnId="{8F18286B-B140-4CC2-A116-EEBB0AB95C35}">
      <dgm:prSet/>
      <dgm:spPr/>
      <dgm:t>
        <a:bodyPr/>
        <a:lstStyle/>
        <a:p>
          <a:endParaRPr lang="en-US"/>
        </a:p>
      </dgm:t>
    </dgm:pt>
    <dgm:pt modelId="{60853609-CFDB-4EDB-9573-865ACCE12E5F}" type="sibTrans" cxnId="{8F18286B-B140-4CC2-A116-EEBB0AB95C35}">
      <dgm:prSet/>
      <dgm:spPr/>
      <dgm:t>
        <a:bodyPr/>
        <a:lstStyle/>
        <a:p>
          <a:endParaRPr lang="en-US"/>
        </a:p>
      </dgm:t>
    </dgm:pt>
    <dgm:pt modelId="{8FC8F26D-0B1C-45F1-B8CF-2F67546DE01B}">
      <dgm:prSet custT="1"/>
      <dgm:spPr/>
      <dgm:t>
        <a:bodyPr/>
        <a:lstStyle/>
        <a:p>
          <a:pPr>
            <a:lnSpc>
              <a:spcPct val="100000"/>
            </a:lnSpc>
          </a:pPr>
          <a:r>
            <a:rPr lang="en-US" sz="1600" dirty="0">
              <a:latin typeface="Times New Roman" panose="02020603050405020304" pitchFamily="18" charset="0"/>
              <a:cs typeface="Times New Roman" panose="02020603050405020304" pitchFamily="18" charset="0"/>
            </a:rPr>
            <a:t>District 5 HOPWA under separate grant administered by </a:t>
          </a:r>
          <a:r>
            <a:rPr lang="en-US" sz="1600" i="1" dirty="0">
              <a:latin typeface="Times New Roman" panose="02020603050405020304" pitchFamily="18" charset="0"/>
              <a:cs typeface="Times New Roman" panose="02020603050405020304" pitchFamily="18" charset="0"/>
            </a:rPr>
            <a:t>City of Little Rock </a:t>
          </a:r>
          <a:r>
            <a:rPr lang="en-US" sz="1600" dirty="0">
              <a:latin typeface="Times New Roman" panose="02020603050405020304" pitchFamily="18" charset="0"/>
              <a:cs typeface="Times New Roman" panose="02020603050405020304" pitchFamily="18" charset="0"/>
            </a:rPr>
            <a:t>(6 counties).</a:t>
          </a:r>
        </a:p>
      </dgm:t>
    </dgm:pt>
    <dgm:pt modelId="{BA3E4A2F-4150-4007-BE18-4155B105D247}" type="parTrans" cxnId="{65A5CEAD-95B7-4C19-A4F7-F430ADF12EE4}">
      <dgm:prSet/>
      <dgm:spPr/>
      <dgm:t>
        <a:bodyPr/>
        <a:lstStyle/>
        <a:p>
          <a:endParaRPr lang="en-US"/>
        </a:p>
      </dgm:t>
    </dgm:pt>
    <dgm:pt modelId="{E40AAF00-3361-4369-A976-847450DD1D43}" type="sibTrans" cxnId="{65A5CEAD-95B7-4C19-A4F7-F430ADF12EE4}">
      <dgm:prSet/>
      <dgm:spPr/>
      <dgm:t>
        <a:bodyPr/>
        <a:lstStyle/>
        <a:p>
          <a:endParaRPr lang="en-US"/>
        </a:p>
      </dgm:t>
    </dgm:pt>
    <dgm:pt modelId="{6442FDFC-C0F8-4406-9CD6-BD864947A81C}">
      <dgm:prSet/>
      <dgm:spPr/>
      <dgm:t>
        <a:bodyPr/>
        <a:lstStyle/>
        <a:p>
          <a:pPr>
            <a:lnSpc>
              <a:spcPct val="100000"/>
            </a:lnSpc>
          </a:pPr>
          <a:r>
            <a:rPr lang="en-US" dirty="0">
              <a:latin typeface="Times New Roman" panose="02020603050405020304" pitchFamily="18" charset="0"/>
              <a:cs typeface="Times New Roman" panose="02020603050405020304" pitchFamily="18" charset="0"/>
            </a:rPr>
            <a:t>ADH, now provides HOPWA assistance across jurisdictional lines to District 5 and Crittenden County based on need and funding availability.</a:t>
          </a:r>
        </a:p>
      </dgm:t>
    </dgm:pt>
    <dgm:pt modelId="{DFA36E43-2359-4B93-9056-BC5825022E18}" type="parTrans" cxnId="{7F748747-4BA0-4C9A-AED2-8F210F4CCDBA}">
      <dgm:prSet/>
      <dgm:spPr/>
      <dgm:t>
        <a:bodyPr/>
        <a:lstStyle/>
        <a:p>
          <a:endParaRPr lang="en-US"/>
        </a:p>
      </dgm:t>
    </dgm:pt>
    <dgm:pt modelId="{876DD40D-93EA-42D6-A306-BC7D23A9A22A}" type="sibTrans" cxnId="{7F748747-4BA0-4C9A-AED2-8F210F4CCDBA}">
      <dgm:prSet/>
      <dgm:spPr/>
      <dgm:t>
        <a:bodyPr/>
        <a:lstStyle/>
        <a:p>
          <a:endParaRPr lang="en-US"/>
        </a:p>
      </dgm:t>
    </dgm:pt>
    <dgm:pt modelId="{20D5915D-62AA-4B77-B950-CDA9147DBFAD}" type="pres">
      <dgm:prSet presAssocID="{F99DD405-2933-4F0B-B224-CBE1E12E9DA3}" presName="root" presStyleCnt="0">
        <dgm:presLayoutVars>
          <dgm:dir/>
          <dgm:resizeHandles val="exact"/>
        </dgm:presLayoutVars>
      </dgm:prSet>
      <dgm:spPr/>
    </dgm:pt>
    <dgm:pt modelId="{4C0497EA-3934-495A-B886-4BDAEC16B998}" type="pres">
      <dgm:prSet presAssocID="{F5BB7085-0D13-4967-AB7D-45C04B814D57}" presName="compNode" presStyleCnt="0"/>
      <dgm:spPr/>
    </dgm:pt>
    <dgm:pt modelId="{981F1D03-F067-4DF2-8CB9-DC27A4B65D28}" type="pres">
      <dgm:prSet presAssocID="{F5BB7085-0D13-4967-AB7D-45C04B814D57}" presName="bgRect" presStyleLbl="bgShp" presStyleIdx="0" presStyleCnt="5"/>
      <dgm:spPr/>
    </dgm:pt>
    <dgm:pt modelId="{7C4C24C6-5909-4856-8376-D92BE891C7BC}" type="pres">
      <dgm:prSet presAssocID="{F5BB7085-0D13-4967-AB7D-45C04B814D57}"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CA94B9AE-557A-4E22-BC53-09FA725113ED}" type="pres">
      <dgm:prSet presAssocID="{F5BB7085-0D13-4967-AB7D-45C04B814D57}" presName="spaceRect" presStyleCnt="0"/>
      <dgm:spPr/>
    </dgm:pt>
    <dgm:pt modelId="{34090448-7C7A-4E89-9F32-1FB9FE547693}" type="pres">
      <dgm:prSet presAssocID="{F5BB7085-0D13-4967-AB7D-45C04B814D57}" presName="parTx" presStyleLbl="revTx" presStyleIdx="0" presStyleCnt="5">
        <dgm:presLayoutVars>
          <dgm:chMax val="0"/>
          <dgm:chPref val="0"/>
        </dgm:presLayoutVars>
      </dgm:prSet>
      <dgm:spPr/>
    </dgm:pt>
    <dgm:pt modelId="{169BE955-6501-4C2B-AAD7-E40FA5AB962A}" type="pres">
      <dgm:prSet presAssocID="{45BBBF3B-616A-4956-B9D8-A3B903A897AE}" presName="sibTrans" presStyleCnt="0"/>
      <dgm:spPr/>
    </dgm:pt>
    <dgm:pt modelId="{40960BE4-371F-49A8-B865-F7D1E4EE727A}" type="pres">
      <dgm:prSet presAssocID="{D3541CE3-7B0F-4633-8DD0-4C33D8F53153}" presName="compNode" presStyleCnt="0"/>
      <dgm:spPr/>
    </dgm:pt>
    <dgm:pt modelId="{85E3F703-FA85-4A1E-B854-36C4165FF3A1}" type="pres">
      <dgm:prSet presAssocID="{D3541CE3-7B0F-4633-8DD0-4C33D8F53153}" presName="bgRect" presStyleLbl="bgShp" presStyleIdx="1" presStyleCnt="5"/>
      <dgm:spPr/>
    </dgm:pt>
    <dgm:pt modelId="{0A8AE90B-3F83-4474-8A6A-B912A12B7554}" type="pres">
      <dgm:prSet presAssocID="{D3541CE3-7B0F-4633-8DD0-4C33D8F53153}"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gloo"/>
        </a:ext>
      </dgm:extLst>
    </dgm:pt>
    <dgm:pt modelId="{ABEED114-6724-4791-90FA-D860ACA8FEB0}" type="pres">
      <dgm:prSet presAssocID="{D3541CE3-7B0F-4633-8DD0-4C33D8F53153}" presName="spaceRect" presStyleCnt="0"/>
      <dgm:spPr/>
    </dgm:pt>
    <dgm:pt modelId="{E8835633-6C25-4FDA-B69B-19A9E463DA09}" type="pres">
      <dgm:prSet presAssocID="{D3541CE3-7B0F-4633-8DD0-4C33D8F53153}" presName="parTx" presStyleLbl="revTx" presStyleIdx="1" presStyleCnt="5" custScaleY="161440">
        <dgm:presLayoutVars>
          <dgm:chMax val="0"/>
          <dgm:chPref val="0"/>
        </dgm:presLayoutVars>
      </dgm:prSet>
      <dgm:spPr/>
    </dgm:pt>
    <dgm:pt modelId="{D21A9BBC-07AA-482D-997D-1777DB65C979}" type="pres">
      <dgm:prSet presAssocID="{56394B3B-9C70-4584-A182-B05AA8BF5C13}" presName="sibTrans" presStyleCnt="0"/>
      <dgm:spPr/>
    </dgm:pt>
    <dgm:pt modelId="{8258F3EE-2D07-4BED-8496-91D08C479418}" type="pres">
      <dgm:prSet presAssocID="{15184DD9-CD0B-441B-BE2A-4772A3541E0F}" presName="compNode" presStyleCnt="0"/>
      <dgm:spPr/>
    </dgm:pt>
    <dgm:pt modelId="{839B1059-2C0F-4A19-8413-B0A30EA9AB09}" type="pres">
      <dgm:prSet presAssocID="{15184DD9-CD0B-441B-BE2A-4772A3541E0F}" presName="bgRect" presStyleLbl="bgShp" presStyleIdx="2" presStyleCnt="5"/>
      <dgm:spPr/>
    </dgm:pt>
    <dgm:pt modelId="{5CE6FC21-28E2-484E-AEAF-260A3F3C6526}" type="pres">
      <dgm:prSet presAssocID="{15184DD9-CD0B-441B-BE2A-4772A3541E0F}"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79B5317E-2421-491D-B715-E6C231FC9A4E}" type="pres">
      <dgm:prSet presAssocID="{15184DD9-CD0B-441B-BE2A-4772A3541E0F}" presName="spaceRect" presStyleCnt="0"/>
      <dgm:spPr/>
    </dgm:pt>
    <dgm:pt modelId="{1DC4A05F-F408-4331-859F-94CD2982CEEC}" type="pres">
      <dgm:prSet presAssocID="{15184DD9-CD0B-441B-BE2A-4772A3541E0F}" presName="parTx" presStyleLbl="revTx" presStyleIdx="2" presStyleCnt="5">
        <dgm:presLayoutVars>
          <dgm:chMax val="0"/>
          <dgm:chPref val="0"/>
        </dgm:presLayoutVars>
      </dgm:prSet>
      <dgm:spPr/>
    </dgm:pt>
    <dgm:pt modelId="{5946F66D-4825-4344-B7B6-525FE1549A7A}" type="pres">
      <dgm:prSet presAssocID="{60853609-CFDB-4EDB-9573-865ACCE12E5F}" presName="sibTrans" presStyleCnt="0"/>
      <dgm:spPr/>
    </dgm:pt>
    <dgm:pt modelId="{2D10447B-E416-499B-99ED-0A5BF6A7B17B}" type="pres">
      <dgm:prSet presAssocID="{8FC8F26D-0B1C-45F1-B8CF-2F67546DE01B}" presName="compNode" presStyleCnt="0"/>
      <dgm:spPr/>
    </dgm:pt>
    <dgm:pt modelId="{B289A5F1-A925-4EB2-BC00-5A0DA7CDD868}" type="pres">
      <dgm:prSet presAssocID="{8FC8F26D-0B1C-45F1-B8CF-2F67546DE01B}" presName="bgRect" presStyleLbl="bgShp" presStyleIdx="3" presStyleCnt="5"/>
      <dgm:spPr/>
    </dgm:pt>
    <dgm:pt modelId="{9ED7DFC4-0DAD-49AE-92B0-438C151C41A5}" type="pres">
      <dgm:prSet presAssocID="{8FC8F26D-0B1C-45F1-B8CF-2F67546DE01B}"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nyon scene"/>
        </a:ext>
      </dgm:extLst>
    </dgm:pt>
    <dgm:pt modelId="{7AEB579A-4879-4F2C-8ED4-92FCA8EADBA7}" type="pres">
      <dgm:prSet presAssocID="{8FC8F26D-0B1C-45F1-B8CF-2F67546DE01B}" presName="spaceRect" presStyleCnt="0"/>
      <dgm:spPr/>
    </dgm:pt>
    <dgm:pt modelId="{F540399F-AE34-41C2-9977-4FADE0EF2DD0}" type="pres">
      <dgm:prSet presAssocID="{8FC8F26D-0B1C-45F1-B8CF-2F67546DE01B}" presName="parTx" presStyleLbl="revTx" presStyleIdx="3" presStyleCnt="5">
        <dgm:presLayoutVars>
          <dgm:chMax val="0"/>
          <dgm:chPref val="0"/>
        </dgm:presLayoutVars>
      </dgm:prSet>
      <dgm:spPr/>
    </dgm:pt>
    <dgm:pt modelId="{7929FE25-AEE5-4D78-9325-AA7A539D505D}" type="pres">
      <dgm:prSet presAssocID="{E40AAF00-3361-4369-A976-847450DD1D43}" presName="sibTrans" presStyleCnt="0"/>
      <dgm:spPr/>
    </dgm:pt>
    <dgm:pt modelId="{956905C5-96DD-401E-B1D6-FFF47D6B6A69}" type="pres">
      <dgm:prSet presAssocID="{6442FDFC-C0F8-4406-9CD6-BD864947A81C}" presName="compNode" presStyleCnt="0"/>
      <dgm:spPr/>
    </dgm:pt>
    <dgm:pt modelId="{BCA0CBA4-EDD1-4490-8A5A-20A07676CE82}" type="pres">
      <dgm:prSet presAssocID="{6442FDFC-C0F8-4406-9CD6-BD864947A81C}" presName="bgRect" presStyleLbl="bgShp" presStyleIdx="4" presStyleCnt="5"/>
      <dgm:spPr/>
    </dgm:pt>
    <dgm:pt modelId="{5C98A951-39D8-47E8-AAAF-5643693A80DD}" type="pres">
      <dgm:prSet presAssocID="{6442FDFC-C0F8-4406-9CD6-BD864947A81C}"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llar"/>
        </a:ext>
      </dgm:extLst>
    </dgm:pt>
    <dgm:pt modelId="{A21F0C46-8634-4237-A581-0492FABEDB99}" type="pres">
      <dgm:prSet presAssocID="{6442FDFC-C0F8-4406-9CD6-BD864947A81C}" presName="spaceRect" presStyleCnt="0"/>
      <dgm:spPr/>
    </dgm:pt>
    <dgm:pt modelId="{EF4681A3-600C-4AE0-96CC-EF1C5DBA5F3B}" type="pres">
      <dgm:prSet presAssocID="{6442FDFC-C0F8-4406-9CD6-BD864947A81C}" presName="parTx" presStyleLbl="revTx" presStyleIdx="4" presStyleCnt="5">
        <dgm:presLayoutVars>
          <dgm:chMax val="0"/>
          <dgm:chPref val="0"/>
        </dgm:presLayoutVars>
      </dgm:prSet>
      <dgm:spPr/>
    </dgm:pt>
  </dgm:ptLst>
  <dgm:cxnLst>
    <dgm:cxn modelId="{0F5DC62F-EEDF-4C60-A2AC-8E4196B01310}" srcId="{F99DD405-2933-4F0B-B224-CBE1E12E9DA3}" destId="{F5BB7085-0D13-4967-AB7D-45C04B814D57}" srcOrd="0" destOrd="0" parTransId="{BDE9388D-0F2D-4F9D-BD51-111DC0AA272C}" sibTransId="{45BBBF3B-616A-4956-B9D8-A3B903A897AE}"/>
    <dgm:cxn modelId="{7BE18339-1424-4D1D-80F4-79726AC0D598}" srcId="{F99DD405-2933-4F0B-B224-CBE1E12E9DA3}" destId="{D3541CE3-7B0F-4633-8DD0-4C33D8F53153}" srcOrd="1" destOrd="0" parTransId="{DCA51EB1-FDD6-4EBC-8823-3C99C5FC7B42}" sibTransId="{56394B3B-9C70-4584-A182-B05AA8BF5C13}"/>
    <dgm:cxn modelId="{7F748747-4BA0-4C9A-AED2-8F210F4CCDBA}" srcId="{F99DD405-2933-4F0B-B224-CBE1E12E9DA3}" destId="{6442FDFC-C0F8-4406-9CD6-BD864947A81C}" srcOrd="4" destOrd="0" parTransId="{DFA36E43-2359-4B93-9056-BC5825022E18}" sibTransId="{876DD40D-93EA-42D6-A306-BC7D23A9A22A}"/>
    <dgm:cxn modelId="{8F18286B-B140-4CC2-A116-EEBB0AB95C35}" srcId="{F99DD405-2933-4F0B-B224-CBE1E12E9DA3}" destId="{15184DD9-CD0B-441B-BE2A-4772A3541E0F}" srcOrd="2" destOrd="0" parTransId="{4F663FE2-B820-4298-B083-AF4787166A1B}" sibTransId="{60853609-CFDB-4EDB-9573-865ACCE12E5F}"/>
    <dgm:cxn modelId="{F13CF670-4CA2-406E-AEE6-BD8D6FAF1335}" type="presOf" srcId="{F5BB7085-0D13-4967-AB7D-45C04B814D57}" destId="{34090448-7C7A-4E89-9F32-1FB9FE547693}" srcOrd="0" destOrd="0" presId="urn:microsoft.com/office/officeart/2018/2/layout/IconVerticalSolidList"/>
    <dgm:cxn modelId="{74061F72-7B3B-4EB5-93B8-23892381CD02}" type="presOf" srcId="{D3541CE3-7B0F-4633-8DD0-4C33D8F53153}" destId="{E8835633-6C25-4FDA-B69B-19A9E463DA09}" srcOrd="0" destOrd="0" presId="urn:microsoft.com/office/officeart/2018/2/layout/IconVerticalSolidList"/>
    <dgm:cxn modelId="{EB889B7A-5298-4435-B252-9A2614ECF958}" type="presOf" srcId="{15184DD9-CD0B-441B-BE2A-4772A3541E0F}" destId="{1DC4A05F-F408-4331-859F-94CD2982CEEC}" srcOrd="0" destOrd="0" presId="urn:microsoft.com/office/officeart/2018/2/layout/IconVerticalSolidList"/>
    <dgm:cxn modelId="{65A5CEAD-95B7-4C19-A4F7-F430ADF12EE4}" srcId="{F99DD405-2933-4F0B-B224-CBE1E12E9DA3}" destId="{8FC8F26D-0B1C-45F1-B8CF-2F67546DE01B}" srcOrd="3" destOrd="0" parTransId="{BA3E4A2F-4150-4007-BE18-4155B105D247}" sibTransId="{E40AAF00-3361-4369-A976-847450DD1D43}"/>
    <dgm:cxn modelId="{C43670BB-0E9B-40EE-908D-4FAF48405ECC}" type="presOf" srcId="{6442FDFC-C0F8-4406-9CD6-BD864947A81C}" destId="{EF4681A3-600C-4AE0-96CC-EF1C5DBA5F3B}" srcOrd="0" destOrd="0" presId="urn:microsoft.com/office/officeart/2018/2/layout/IconVerticalSolidList"/>
    <dgm:cxn modelId="{36EF16C5-E618-405A-9B4D-6DE2A6911D2C}" type="presOf" srcId="{F99DD405-2933-4F0B-B224-CBE1E12E9DA3}" destId="{20D5915D-62AA-4B77-B950-CDA9147DBFAD}" srcOrd="0" destOrd="0" presId="urn:microsoft.com/office/officeart/2018/2/layout/IconVerticalSolidList"/>
    <dgm:cxn modelId="{5B5289D6-FE72-4E6D-86C5-99723F91A382}" type="presOf" srcId="{8FC8F26D-0B1C-45F1-B8CF-2F67546DE01B}" destId="{F540399F-AE34-41C2-9977-4FADE0EF2DD0}" srcOrd="0" destOrd="0" presId="urn:microsoft.com/office/officeart/2018/2/layout/IconVerticalSolidList"/>
    <dgm:cxn modelId="{E996C8FF-FB89-4191-AE3E-B65BB5581064}" type="presParOf" srcId="{20D5915D-62AA-4B77-B950-CDA9147DBFAD}" destId="{4C0497EA-3934-495A-B886-4BDAEC16B998}" srcOrd="0" destOrd="0" presId="urn:microsoft.com/office/officeart/2018/2/layout/IconVerticalSolidList"/>
    <dgm:cxn modelId="{1D27E842-992F-4EC9-856A-18F2D1866A4C}" type="presParOf" srcId="{4C0497EA-3934-495A-B886-4BDAEC16B998}" destId="{981F1D03-F067-4DF2-8CB9-DC27A4B65D28}" srcOrd="0" destOrd="0" presId="urn:microsoft.com/office/officeart/2018/2/layout/IconVerticalSolidList"/>
    <dgm:cxn modelId="{05AFA1AC-5A7A-40A3-8B64-DB21CB06F9AE}" type="presParOf" srcId="{4C0497EA-3934-495A-B886-4BDAEC16B998}" destId="{7C4C24C6-5909-4856-8376-D92BE891C7BC}" srcOrd="1" destOrd="0" presId="urn:microsoft.com/office/officeart/2018/2/layout/IconVerticalSolidList"/>
    <dgm:cxn modelId="{C43CDABC-5B3C-4196-93B2-F405A6529D12}" type="presParOf" srcId="{4C0497EA-3934-495A-B886-4BDAEC16B998}" destId="{CA94B9AE-557A-4E22-BC53-09FA725113ED}" srcOrd="2" destOrd="0" presId="urn:microsoft.com/office/officeart/2018/2/layout/IconVerticalSolidList"/>
    <dgm:cxn modelId="{D747F78F-5036-442B-B1E2-AED7204FAD3B}" type="presParOf" srcId="{4C0497EA-3934-495A-B886-4BDAEC16B998}" destId="{34090448-7C7A-4E89-9F32-1FB9FE547693}" srcOrd="3" destOrd="0" presId="urn:microsoft.com/office/officeart/2018/2/layout/IconVerticalSolidList"/>
    <dgm:cxn modelId="{379A695F-32E3-4C18-930A-E3C415DD707D}" type="presParOf" srcId="{20D5915D-62AA-4B77-B950-CDA9147DBFAD}" destId="{169BE955-6501-4C2B-AAD7-E40FA5AB962A}" srcOrd="1" destOrd="0" presId="urn:microsoft.com/office/officeart/2018/2/layout/IconVerticalSolidList"/>
    <dgm:cxn modelId="{8E3DB983-ACBB-4195-AF57-619786064E68}" type="presParOf" srcId="{20D5915D-62AA-4B77-B950-CDA9147DBFAD}" destId="{40960BE4-371F-49A8-B865-F7D1E4EE727A}" srcOrd="2" destOrd="0" presId="urn:microsoft.com/office/officeart/2018/2/layout/IconVerticalSolidList"/>
    <dgm:cxn modelId="{0D14DF2A-8DC8-4272-80C7-77A3F2380C39}" type="presParOf" srcId="{40960BE4-371F-49A8-B865-F7D1E4EE727A}" destId="{85E3F703-FA85-4A1E-B854-36C4165FF3A1}" srcOrd="0" destOrd="0" presId="urn:microsoft.com/office/officeart/2018/2/layout/IconVerticalSolidList"/>
    <dgm:cxn modelId="{B7C8CA29-56FD-487F-9AAB-5FF7A101026E}" type="presParOf" srcId="{40960BE4-371F-49A8-B865-F7D1E4EE727A}" destId="{0A8AE90B-3F83-4474-8A6A-B912A12B7554}" srcOrd="1" destOrd="0" presId="urn:microsoft.com/office/officeart/2018/2/layout/IconVerticalSolidList"/>
    <dgm:cxn modelId="{2739E0D4-5DA0-495D-8A01-9BE7B2C906EB}" type="presParOf" srcId="{40960BE4-371F-49A8-B865-F7D1E4EE727A}" destId="{ABEED114-6724-4791-90FA-D860ACA8FEB0}" srcOrd="2" destOrd="0" presId="urn:microsoft.com/office/officeart/2018/2/layout/IconVerticalSolidList"/>
    <dgm:cxn modelId="{2923053F-FA26-41DC-A854-027EA1098429}" type="presParOf" srcId="{40960BE4-371F-49A8-B865-F7D1E4EE727A}" destId="{E8835633-6C25-4FDA-B69B-19A9E463DA09}" srcOrd="3" destOrd="0" presId="urn:microsoft.com/office/officeart/2018/2/layout/IconVerticalSolidList"/>
    <dgm:cxn modelId="{E04532B8-1FB9-4E41-BA41-6FEA8214A2FF}" type="presParOf" srcId="{20D5915D-62AA-4B77-B950-CDA9147DBFAD}" destId="{D21A9BBC-07AA-482D-997D-1777DB65C979}" srcOrd="3" destOrd="0" presId="urn:microsoft.com/office/officeart/2018/2/layout/IconVerticalSolidList"/>
    <dgm:cxn modelId="{0D7C6D56-88F1-4F4B-8BEA-1906FD185A17}" type="presParOf" srcId="{20D5915D-62AA-4B77-B950-CDA9147DBFAD}" destId="{8258F3EE-2D07-4BED-8496-91D08C479418}" srcOrd="4" destOrd="0" presId="urn:microsoft.com/office/officeart/2018/2/layout/IconVerticalSolidList"/>
    <dgm:cxn modelId="{9A0B186A-FF40-408F-BBD3-7FF65C57A7F0}" type="presParOf" srcId="{8258F3EE-2D07-4BED-8496-91D08C479418}" destId="{839B1059-2C0F-4A19-8413-B0A30EA9AB09}" srcOrd="0" destOrd="0" presId="urn:microsoft.com/office/officeart/2018/2/layout/IconVerticalSolidList"/>
    <dgm:cxn modelId="{3FDC4900-B4A4-4A7F-8EBE-0D054B9FBBC6}" type="presParOf" srcId="{8258F3EE-2D07-4BED-8496-91D08C479418}" destId="{5CE6FC21-28E2-484E-AEAF-260A3F3C6526}" srcOrd="1" destOrd="0" presId="urn:microsoft.com/office/officeart/2018/2/layout/IconVerticalSolidList"/>
    <dgm:cxn modelId="{73B1C5ED-7C46-47C8-B4AA-549AF5A5C861}" type="presParOf" srcId="{8258F3EE-2D07-4BED-8496-91D08C479418}" destId="{79B5317E-2421-491D-B715-E6C231FC9A4E}" srcOrd="2" destOrd="0" presId="urn:microsoft.com/office/officeart/2018/2/layout/IconVerticalSolidList"/>
    <dgm:cxn modelId="{39F66CBA-2D16-4907-B0F6-FA52B320FD94}" type="presParOf" srcId="{8258F3EE-2D07-4BED-8496-91D08C479418}" destId="{1DC4A05F-F408-4331-859F-94CD2982CEEC}" srcOrd="3" destOrd="0" presId="urn:microsoft.com/office/officeart/2018/2/layout/IconVerticalSolidList"/>
    <dgm:cxn modelId="{3CAC2856-89F7-44BD-9D37-7DA9A0647066}" type="presParOf" srcId="{20D5915D-62AA-4B77-B950-CDA9147DBFAD}" destId="{5946F66D-4825-4344-B7B6-525FE1549A7A}" srcOrd="5" destOrd="0" presId="urn:microsoft.com/office/officeart/2018/2/layout/IconVerticalSolidList"/>
    <dgm:cxn modelId="{081CD26E-BB78-4CD1-82A2-8D67981C676A}" type="presParOf" srcId="{20D5915D-62AA-4B77-B950-CDA9147DBFAD}" destId="{2D10447B-E416-499B-99ED-0A5BF6A7B17B}" srcOrd="6" destOrd="0" presId="urn:microsoft.com/office/officeart/2018/2/layout/IconVerticalSolidList"/>
    <dgm:cxn modelId="{52B015FC-004C-417D-AD65-4F579A69BE47}" type="presParOf" srcId="{2D10447B-E416-499B-99ED-0A5BF6A7B17B}" destId="{B289A5F1-A925-4EB2-BC00-5A0DA7CDD868}" srcOrd="0" destOrd="0" presId="urn:microsoft.com/office/officeart/2018/2/layout/IconVerticalSolidList"/>
    <dgm:cxn modelId="{E6BF0061-8CF8-4E94-B07E-C9581E71E304}" type="presParOf" srcId="{2D10447B-E416-499B-99ED-0A5BF6A7B17B}" destId="{9ED7DFC4-0DAD-49AE-92B0-438C151C41A5}" srcOrd="1" destOrd="0" presId="urn:microsoft.com/office/officeart/2018/2/layout/IconVerticalSolidList"/>
    <dgm:cxn modelId="{03F9AB62-3A28-44B5-A7E6-7F9E80F85D80}" type="presParOf" srcId="{2D10447B-E416-499B-99ED-0A5BF6A7B17B}" destId="{7AEB579A-4879-4F2C-8ED4-92FCA8EADBA7}" srcOrd="2" destOrd="0" presId="urn:microsoft.com/office/officeart/2018/2/layout/IconVerticalSolidList"/>
    <dgm:cxn modelId="{BCB55347-D357-4EF5-93B5-943415531586}" type="presParOf" srcId="{2D10447B-E416-499B-99ED-0A5BF6A7B17B}" destId="{F540399F-AE34-41C2-9977-4FADE0EF2DD0}" srcOrd="3" destOrd="0" presId="urn:microsoft.com/office/officeart/2018/2/layout/IconVerticalSolidList"/>
    <dgm:cxn modelId="{F632A661-3E90-41E3-8C91-2E85109300DD}" type="presParOf" srcId="{20D5915D-62AA-4B77-B950-CDA9147DBFAD}" destId="{7929FE25-AEE5-4D78-9325-AA7A539D505D}" srcOrd="7" destOrd="0" presId="urn:microsoft.com/office/officeart/2018/2/layout/IconVerticalSolidList"/>
    <dgm:cxn modelId="{F9CF550B-5062-4AEA-BB10-998D0961361A}" type="presParOf" srcId="{20D5915D-62AA-4B77-B950-CDA9147DBFAD}" destId="{956905C5-96DD-401E-B1D6-FFF47D6B6A69}" srcOrd="8" destOrd="0" presId="urn:microsoft.com/office/officeart/2018/2/layout/IconVerticalSolidList"/>
    <dgm:cxn modelId="{A282E0CC-0BB7-4966-BC6E-5977C33E94B5}" type="presParOf" srcId="{956905C5-96DD-401E-B1D6-FFF47D6B6A69}" destId="{BCA0CBA4-EDD1-4490-8A5A-20A07676CE82}" srcOrd="0" destOrd="0" presId="urn:microsoft.com/office/officeart/2018/2/layout/IconVerticalSolidList"/>
    <dgm:cxn modelId="{EDD8DA2E-88AE-45A5-A6FF-8565D38A3148}" type="presParOf" srcId="{956905C5-96DD-401E-B1D6-FFF47D6B6A69}" destId="{5C98A951-39D8-47E8-AAAF-5643693A80DD}" srcOrd="1" destOrd="0" presId="urn:microsoft.com/office/officeart/2018/2/layout/IconVerticalSolidList"/>
    <dgm:cxn modelId="{3B888B05-AA84-4F81-9A9F-5C58A7344A81}" type="presParOf" srcId="{956905C5-96DD-401E-B1D6-FFF47D6B6A69}" destId="{A21F0C46-8634-4237-A581-0492FABEDB99}" srcOrd="2" destOrd="0" presId="urn:microsoft.com/office/officeart/2018/2/layout/IconVerticalSolidList"/>
    <dgm:cxn modelId="{B5C78AEF-08CC-46D2-97E1-37B484F683FB}" type="presParOf" srcId="{956905C5-96DD-401E-B1D6-FFF47D6B6A69}" destId="{EF4681A3-600C-4AE0-96CC-EF1C5DBA5F3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2EA60B-26C6-4D11-98D5-A230665C359D}"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CCA4E601-5167-4583-8003-29FC31005EA3}">
      <dgm:prSet custT="1"/>
      <dgm:spPr/>
      <dgm:t>
        <a:bodyPr/>
        <a:lstStyle/>
        <a:p>
          <a:r>
            <a:rPr lang="en-US" sz="3200" dirty="0">
              <a:latin typeface="Times New Roman" panose="02020603050405020304" pitchFamily="18" charset="0"/>
              <a:cs typeface="Times New Roman" panose="02020603050405020304" pitchFamily="18" charset="0"/>
            </a:rPr>
            <a:t>ADH administers HOPWA through non-profit agencies called </a:t>
          </a:r>
          <a:r>
            <a:rPr lang="en-US" sz="3200" b="1" dirty="0">
              <a:latin typeface="Times New Roman" panose="02020603050405020304" pitchFamily="18" charset="0"/>
              <a:cs typeface="Times New Roman" panose="02020603050405020304" pitchFamily="18" charset="0"/>
            </a:rPr>
            <a:t>Project Sponsors</a:t>
          </a:r>
          <a:r>
            <a:rPr lang="en-US" sz="3200" dirty="0">
              <a:latin typeface="Times New Roman" panose="02020603050405020304" pitchFamily="18" charset="0"/>
              <a:cs typeface="Times New Roman" panose="02020603050405020304" pitchFamily="18" charset="0"/>
            </a:rPr>
            <a:t>.</a:t>
          </a:r>
        </a:p>
      </dgm:t>
    </dgm:pt>
    <dgm:pt modelId="{BA5A9E7F-5AB4-47D7-9D8C-9808AA24CD40}" type="parTrans" cxnId="{FBBAC68C-14B4-494F-AE47-2F2AC43D1918}">
      <dgm:prSet/>
      <dgm:spPr/>
      <dgm:t>
        <a:bodyPr/>
        <a:lstStyle/>
        <a:p>
          <a:endParaRPr lang="en-US"/>
        </a:p>
      </dgm:t>
    </dgm:pt>
    <dgm:pt modelId="{719B42D8-C77A-4939-A0C0-7D07ECEE9313}" type="sibTrans" cxnId="{FBBAC68C-14B4-494F-AE47-2F2AC43D1918}">
      <dgm:prSet/>
      <dgm:spPr/>
      <dgm:t>
        <a:bodyPr/>
        <a:lstStyle/>
        <a:p>
          <a:endParaRPr lang="en-US"/>
        </a:p>
      </dgm:t>
    </dgm:pt>
    <dgm:pt modelId="{0C5FAFAC-A2F6-4F22-AE2E-DD73DF96BC8B}">
      <dgm:prSet/>
      <dgm:spPr/>
      <dgm:t>
        <a:bodyPr/>
        <a:lstStyle/>
        <a:p>
          <a:r>
            <a:rPr lang="en-US" dirty="0">
              <a:latin typeface="Times New Roman" panose="02020603050405020304" pitchFamily="18" charset="0"/>
              <a:cs typeface="Times New Roman" panose="02020603050405020304" pitchFamily="18" charset="0"/>
            </a:rPr>
            <a:t>Currently there’s just one</a:t>
          </a:r>
          <a:r>
            <a:rPr lang="en-US" dirty="0"/>
            <a:t>. </a:t>
          </a:r>
        </a:p>
      </dgm:t>
    </dgm:pt>
    <dgm:pt modelId="{F5635D2F-DB95-41FF-AB80-A8C65A20FC4A}" type="parTrans" cxnId="{FBCF993A-2D62-4937-8BA3-8C6B9D0ACE6D}">
      <dgm:prSet/>
      <dgm:spPr/>
      <dgm:t>
        <a:bodyPr/>
        <a:lstStyle/>
        <a:p>
          <a:endParaRPr lang="en-US"/>
        </a:p>
      </dgm:t>
    </dgm:pt>
    <dgm:pt modelId="{A042B35E-6DD2-4501-9ACA-4F7DA228957C}" type="sibTrans" cxnId="{FBCF993A-2D62-4937-8BA3-8C6B9D0ACE6D}">
      <dgm:prSet/>
      <dgm:spPr/>
      <dgm:t>
        <a:bodyPr/>
        <a:lstStyle/>
        <a:p>
          <a:endParaRPr lang="en-US"/>
        </a:p>
      </dgm:t>
    </dgm:pt>
    <dgm:pt modelId="{961E67A2-9C6E-404E-B8CD-08BDD4A02F72}">
      <dgm:prSet custT="1"/>
      <dgm:spPr/>
      <dgm:t>
        <a:bodyPr/>
        <a:lstStyle/>
        <a:p>
          <a:pPr algn="ctr"/>
          <a:r>
            <a:rPr lang="en-US" sz="4000" b="1" dirty="0">
              <a:latin typeface="Times New Roman" panose="02020603050405020304" pitchFamily="18" charset="0"/>
              <a:cs typeface="Times New Roman" panose="02020603050405020304" pitchFamily="18" charset="0"/>
            </a:rPr>
            <a:t>Northeast Arkansas Regional AIDS Network</a:t>
          </a:r>
          <a:r>
            <a:rPr lang="en-US" sz="4000" dirty="0">
              <a:latin typeface="Times New Roman" panose="02020603050405020304" pitchFamily="18" charset="0"/>
              <a:cs typeface="Times New Roman" panose="02020603050405020304" pitchFamily="18" charset="0"/>
            </a:rPr>
            <a:t> (</a:t>
          </a:r>
          <a:r>
            <a:rPr lang="en-US" sz="4000" b="1" i="1" dirty="0">
              <a:latin typeface="Times New Roman" panose="02020603050405020304" pitchFamily="18" charset="0"/>
              <a:cs typeface="Times New Roman" panose="02020603050405020304" pitchFamily="18" charset="0"/>
            </a:rPr>
            <a:t>NARAN</a:t>
          </a:r>
          <a:r>
            <a:rPr lang="en-US" sz="4000" dirty="0">
              <a:latin typeface="Times New Roman" panose="02020603050405020304" pitchFamily="18" charset="0"/>
              <a:cs typeface="Times New Roman" panose="02020603050405020304" pitchFamily="18" charset="0"/>
            </a:rPr>
            <a:t>)</a:t>
          </a:r>
        </a:p>
      </dgm:t>
    </dgm:pt>
    <dgm:pt modelId="{18CE1BBC-78B6-406F-BD5C-4FDDD114C7FE}" type="parTrans" cxnId="{2DD01440-8A8D-4CF0-8407-8A70085BF2F8}">
      <dgm:prSet/>
      <dgm:spPr/>
      <dgm:t>
        <a:bodyPr/>
        <a:lstStyle/>
        <a:p>
          <a:endParaRPr lang="en-US"/>
        </a:p>
      </dgm:t>
    </dgm:pt>
    <dgm:pt modelId="{2F2DF37D-906A-4A04-983B-16BB2F735A81}" type="sibTrans" cxnId="{2DD01440-8A8D-4CF0-8407-8A70085BF2F8}">
      <dgm:prSet/>
      <dgm:spPr/>
      <dgm:t>
        <a:bodyPr/>
        <a:lstStyle/>
        <a:p>
          <a:endParaRPr lang="en-US"/>
        </a:p>
      </dgm:t>
    </dgm:pt>
    <dgm:pt modelId="{9EE06B8A-76A6-4E7C-B201-13014B7EFE5D}" type="pres">
      <dgm:prSet presAssocID="{352EA60B-26C6-4D11-98D5-A230665C359D}" presName="linear" presStyleCnt="0">
        <dgm:presLayoutVars>
          <dgm:animLvl val="lvl"/>
          <dgm:resizeHandles val="exact"/>
        </dgm:presLayoutVars>
      </dgm:prSet>
      <dgm:spPr/>
    </dgm:pt>
    <dgm:pt modelId="{F2D343E0-8AB8-47CB-BFC1-FB56881C494E}" type="pres">
      <dgm:prSet presAssocID="{CCA4E601-5167-4583-8003-29FC31005EA3}" presName="parentText" presStyleLbl="node1" presStyleIdx="0" presStyleCnt="2">
        <dgm:presLayoutVars>
          <dgm:chMax val="0"/>
          <dgm:bulletEnabled val="1"/>
        </dgm:presLayoutVars>
      </dgm:prSet>
      <dgm:spPr/>
    </dgm:pt>
    <dgm:pt modelId="{103CF2E1-9B39-4244-B0B9-573C59D2462F}" type="pres">
      <dgm:prSet presAssocID="{719B42D8-C77A-4939-A0C0-7D07ECEE9313}" presName="spacer" presStyleCnt="0"/>
      <dgm:spPr/>
    </dgm:pt>
    <dgm:pt modelId="{4A0E9408-C7F0-45B3-9EE9-5243180F9314}" type="pres">
      <dgm:prSet presAssocID="{0C5FAFAC-A2F6-4F22-AE2E-DD73DF96BC8B}" presName="parentText" presStyleLbl="node1" presStyleIdx="1" presStyleCnt="2">
        <dgm:presLayoutVars>
          <dgm:chMax val="0"/>
          <dgm:bulletEnabled val="1"/>
        </dgm:presLayoutVars>
      </dgm:prSet>
      <dgm:spPr/>
    </dgm:pt>
    <dgm:pt modelId="{64633C33-5173-40C6-B313-24CB225F9BA1}" type="pres">
      <dgm:prSet presAssocID="{0C5FAFAC-A2F6-4F22-AE2E-DD73DF96BC8B}" presName="childText" presStyleLbl="revTx" presStyleIdx="0" presStyleCnt="1">
        <dgm:presLayoutVars>
          <dgm:bulletEnabled val="1"/>
        </dgm:presLayoutVars>
      </dgm:prSet>
      <dgm:spPr/>
    </dgm:pt>
  </dgm:ptLst>
  <dgm:cxnLst>
    <dgm:cxn modelId="{C7353F2A-DB25-40C9-84CD-D846AD6B1B9D}" type="presOf" srcId="{352EA60B-26C6-4D11-98D5-A230665C359D}" destId="{9EE06B8A-76A6-4E7C-B201-13014B7EFE5D}" srcOrd="0" destOrd="0" presId="urn:microsoft.com/office/officeart/2005/8/layout/vList2"/>
    <dgm:cxn modelId="{FBCF993A-2D62-4937-8BA3-8C6B9D0ACE6D}" srcId="{352EA60B-26C6-4D11-98D5-A230665C359D}" destId="{0C5FAFAC-A2F6-4F22-AE2E-DD73DF96BC8B}" srcOrd="1" destOrd="0" parTransId="{F5635D2F-DB95-41FF-AB80-A8C65A20FC4A}" sibTransId="{A042B35E-6DD2-4501-9ACA-4F7DA228957C}"/>
    <dgm:cxn modelId="{2DD01440-8A8D-4CF0-8407-8A70085BF2F8}" srcId="{0C5FAFAC-A2F6-4F22-AE2E-DD73DF96BC8B}" destId="{961E67A2-9C6E-404E-B8CD-08BDD4A02F72}" srcOrd="0" destOrd="0" parTransId="{18CE1BBC-78B6-406F-BD5C-4FDDD114C7FE}" sibTransId="{2F2DF37D-906A-4A04-983B-16BB2F735A81}"/>
    <dgm:cxn modelId="{C53D3564-8649-402B-A689-2C27DDE1DBB3}" type="presOf" srcId="{961E67A2-9C6E-404E-B8CD-08BDD4A02F72}" destId="{64633C33-5173-40C6-B313-24CB225F9BA1}" srcOrd="0" destOrd="0" presId="urn:microsoft.com/office/officeart/2005/8/layout/vList2"/>
    <dgm:cxn modelId="{28DD4A7C-FBDB-47C0-ABBE-BA705A810B8E}" type="presOf" srcId="{CCA4E601-5167-4583-8003-29FC31005EA3}" destId="{F2D343E0-8AB8-47CB-BFC1-FB56881C494E}" srcOrd="0" destOrd="0" presId="urn:microsoft.com/office/officeart/2005/8/layout/vList2"/>
    <dgm:cxn modelId="{FBBAC68C-14B4-494F-AE47-2F2AC43D1918}" srcId="{352EA60B-26C6-4D11-98D5-A230665C359D}" destId="{CCA4E601-5167-4583-8003-29FC31005EA3}" srcOrd="0" destOrd="0" parTransId="{BA5A9E7F-5AB4-47D7-9D8C-9808AA24CD40}" sibTransId="{719B42D8-C77A-4939-A0C0-7D07ECEE9313}"/>
    <dgm:cxn modelId="{2C9EAD97-EA6D-4401-88CF-14ED45CEC46A}" type="presOf" srcId="{0C5FAFAC-A2F6-4F22-AE2E-DD73DF96BC8B}" destId="{4A0E9408-C7F0-45B3-9EE9-5243180F9314}" srcOrd="0" destOrd="0" presId="urn:microsoft.com/office/officeart/2005/8/layout/vList2"/>
    <dgm:cxn modelId="{1147D2BC-6BC3-41FC-B296-DD26391C2785}" type="presParOf" srcId="{9EE06B8A-76A6-4E7C-B201-13014B7EFE5D}" destId="{F2D343E0-8AB8-47CB-BFC1-FB56881C494E}" srcOrd="0" destOrd="0" presId="urn:microsoft.com/office/officeart/2005/8/layout/vList2"/>
    <dgm:cxn modelId="{3427AB3C-4D01-4CE5-A5DA-EB2B501F0FCC}" type="presParOf" srcId="{9EE06B8A-76A6-4E7C-B201-13014B7EFE5D}" destId="{103CF2E1-9B39-4244-B0B9-573C59D2462F}" srcOrd="1" destOrd="0" presId="urn:microsoft.com/office/officeart/2005/8/layout/vList2"/>
    <dgm:cxn modelId="{814175BD-2D91-4562-BE41-776BF7531E4F}" type="presParOf" srcId="{9EE06B8A-76A6-4E7C-B201-13014B7EFE5D}" destId="{4A0E9408-C7F0-45B3-9EE9-5243180F9314}" srcOrd="2" destOrd="0" presId="urn:microsoft.com/office/officeart/2005/8/layout/vList2"/>
    <dgm:cxn modelId="{BE3D3914-F1F5-4D5A-8A73-123FAAC64D9B}" type="presParOf" srcId="{9EE06B8A-76A6-4E7C-B201-13014B7EFE5D}" destId="{64633C33-5173-40C6-B313-24CB225F9BA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62BAB8F-FB52-4AD8-BAD2-296DC63A1F5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A1B5527-2893-44A7-9762-F5C661E2C0CD}">
      <dgm:prSet/>
      <dgm:spPr/>
      <dgm:t>
        <a:bodyPr/>
        <a:lstStyle/>
        <a:p>
          <a:r>
            <a:rPr lang="en-US" b="1" dirty="0">
              <a:latin typeface="Times New Roman" panose="02020603050405020304" pitchFamily="18" charset="0"/>
              <a:cs typeface="Times New Roman" panose="02020603050405020304" pitchFamily="18" charset="0"/>
            </a:rPr>
            <a:t>Goal 1:</a:t>
          </a:r>
          <a:r>
            <a:rPr lang="en-US" dirty="0">
              <a:latin typeface="Times New Roman" panose="02020603050405020304" pitchFamily="18" charset="0"/>
              <a:cs typeface="Times New Roman" panose="02020603050405020304" pitchFamily="18" charset="0"/>
            </a:rPr>
            <a:t> Provide housing assistance and appropriate supportive services to enable clients to remain in their homes and to reduce their risks of homelessness.</a:t>
          </a:r>
        </a:p>
      </dgm:t>
    </dgm:pt>
    <dgm:pt modelId="{A1B2CC24-0FCF-4ECC-9FFE-70EB51D75C2C}" type="parTrans" cxnId="{DAE6A975-B69A-439E-9ECD-EE2EED0B8033}">
      <dgm:prSet/>
      <dgm:spPr/>
      <dgm:t>
        <a:bodyPr/>
        <a:lstStyle/>
        <a:p>
          <a:endParaRPr lang="en-US"/>
        </a:p>
      </dgm:t>
    </dgm:pt>
    <dgm:pt modelId="{A9D83FAC-CDBC-4F31-AFBD-3CEB8E8A79F7}" type="sibTrans" cxnId="{DAE6A975-B69A-439E-9ECD-EE2EED0B8033}">
      <dgm:prSet/>
      <dgm:spPr/>
      <dgm:t>
        <a:bodyPr/>
        <a:lstStyle/>
        <a:p>
          <a:endParaRPr lang="en-US"/>
        </a:p>
      </dgm:t>
    </dgm:pt>
    <dgm:pt modelId="{D101C8A3-2B51-4C87-9AAA-F493939F2D20}">
      <dgm:prSet/>
      <dgm:spPr/>
      <dgm:t>
        <a:bodyPr/>
        <a:lstStyle/>
        <a:p>
          <a:r>
            <a:rPr lang="en-US" b="1" dirty="0">
              <a:latin typeface="Times New Roman" panose="02020603050405020304" pitchFamily="18" charset="0"/>
              <a:cs typeface="Times New Roman" panose="02020603050405020304" pitchFamily="18" charset="0"/>
            </a:rPr>
            <a:t>Goal 2:</a:t>
          </a:r>
          <a:r>
            <a:rPr lang="en-US" dirty="0">
              <a:latin typeface="Times New Roman" panose="02020603050405020304" pitchFamily="18" charset="0"/>
              <a:cs typeface="Times New Roman" panose="02020603050405020304" pitchFamily="18" charset="0"/>
            </a:rPr>
            <a:t> Improve access to health care and other supportive services</a:t>
          </a:r>
        </a:p>
      </dgm:t>
    </dgm:pt>
    <dgm:pt modelId="{01AFDB5C-DC18-4D78-BF4C-5357035E6CB3}" type="parTrans" cxnId="{1766D397-2ACE-4FC1-B0F1-33176E551739}">
      <dgm:prSet/>
      <dgm:spPr/>
      <dgm:t>
        <a:bodyPr/>
        <a:lstStyle/>
        <a:p>
          <a:endParaRPr lang="en-US"/>
        </a:p>
      </dgm:t>
    </dgm:pt>
    <dgm:pt modelId="{BCFB8744-172F-43B8-87C8-4F21B8BE2C9B}" type="sibTrans" cxnId="{1766D397-2ACE-4FC1-B0F1-33176E551739}">
      <dgm:prSet/>
      <dgm:spPr/>
      <dgm:t>
        <a:bodyPr/>
        <a:lstStyle/>
        <a:p>
          <a:endParaRPr lang="en-US"/>
        </a:p>
      </dgm:t>
    </dgm:pt>
    <dgm:pt modelId="{99109470-062E-476C-B93D-8E3F2D6B035C}" type="pres">
      <dgm:prSet presAssocID="{E62BAB8F-FB52-4AD8-BAD2-296DC63A1F5C}" presName="vert0" presStyleCnt="0">
        <dgm:presLayoutVars>
          <dgm:dir/>
          <dgm:animOne val="branch"/>
          <dgm:animLvl val="lvl"/>
        </dgm:presLayoutVars>
      </dgm:prSet>
      <dgm:spPr/>
    </dgm:pt>
    <dgm:pt modelId="{00901EAE-86B4-41BC-9B16-0738978A1D10}" type="pres">
      <dgm:prSet presAssocID="{5A1B5527-2893-44A7-9762-F5C661E2C0CD}" presName="thickLine" presStyleLbl="alignNode1" presStyleIdx="0" presStyleCnt="2"/>
      <dgm:spPr/>
    </dgm:pt>
    <dgm:pt modelId="{F612BBC8-FA64-413C-A324-484B27DB2DF4}" type="pres">
      <dgm:prSet presAssocID="{5A1B5527-2893-44A7-9762-F5C661E2C0CD}" presName="horz1" presStyleCnt="0"/>
      <dgm:spPr/>
    </dgm:pt>
    <dgm:pt modelId="{5ADDCC75-394C-45C5-A97F-498F2B7095E3}" type="pres">
      <dgm:prSet presAssocID="{5A1B5527-2893-44A7-9762-F5C661E2C0CD}" presName="tx1" presStyleLbl="revTx" presStyleIdx="0" presStyleCnt="2"/>
      <dgm:spPr/>
    </dgm:pt>
    <dgm:pt modelId="{33E83396-1BED-4A49-8409-CB50A447FD6A}" type="pres">
      <dgm:prSet presAssocID="{5A1B5527-2893-44A7-9762-F5C661E2C0CD}" presName="vert1" presStyleCnt="0"/>
      <dgm:spPr/>
    </dgm:pt>
    <dgm:pt modelId="{9EB008B8-34B6-4CEC-821E-E8DAA8A204AF}" type="pres">
      <dgm:prSet presAssocID="{D101C8A3-2B51-4C87-9AAA-F493939F2D20}" presName="thickLine" presStyleLbl="alignNode1" presStyleIdx="1" presStyleCnt="2"/>
      <dgm:spPr/>
    </dgm:pt>
    <dgm:pt modelId="{ECBA7421-4729-4C37-BE08-AEE00D973FF7}" type="pres">
      <dgm:prSet presAssocID="{D101C8A3-2B51-4C87-9AAA-F493939F2D20}" presName="horz1" presStyleCnt="0"/>
      <dgm:spPr/>
    </dgm:pt>
    <dgm:pt modelId="{4E32BBA8-A22E-4993-8D3B-7E9E826DF5D7}" type="pres">
      <dgm:prSet presAssocID="{D101C8A3-2B51-4C87-9AAA-F493939F2D20}" presName="tx1" presStyleLbl="revTx" presStyleIdx="1" presStyleCnt="2"/>
      <dgm:spPr/>
    </dgm:pt>
    <dgm:pt modelId="{C9D3528E-EB46-4978-8909-7945D220DF46}" type="pres">
      <dgm:prSet presAssocID="{D101C8A3-2B51-4C87-9AAA-F493939F2D20}" presName="vert1" presStyleCnt="0"/>
      <dgm:spPr/>
    </dgm:pt>
  </dgm:ptLst>
  <dgm:cxnLst>
    <dgm:cxn modelId="{1A400404-E541-46D0-AC1E-E4C3AF69408E}" type="presOf" srcId="{5A1B5527-2893-44A7-9762-F5C661E2C0CD}" destId="{5ADDCC75-394C-45C5-A97F-498F2B7095E3}" srcOrd="0" destOrd="0" presId="urn:microsoft.com/office/officeart/2008/layout/LinedList"/>
    <dgm:cxn modelId="{AA6D8A61-C9E4-4312-9158-4A2146755E29}" type="presOf" srcId="{E62BAB8F-FB52-4AD8-BAD2-296DC63A1F5C}" destId="{99109470-062E-476C-B93D-8E3F2D6B035C}" srcOrd="0" destOrd="0" presId="urn:microsoft.com/office/officeart/2008/layout/LinedList"/>
    <dgm:cxn modelId="{DAE6A975-B69A-439E-9ECD-EE2EED0B8033}" srcId="{E62BAB8F-FB52-4AD8-BAD2-296DC63A1F5C}" destId="{5A1B5527-2893-44A7-9762-F5C661E2C0CD}" srcOrd="0" destOrd="0" parTransId="{A1B2CC24-0FCF-4ECC-9FFE-70EB51D75C2C}" sibTransId="{A9D83FAC-CDBC-4F31-AFBD-3CEB8E8A79F7}"/>
    <dgm:cxn modelId="{1766D397-2ACE-4FC1-B0F1-33176E551739}" srcId="{E62BAB8F-FB52-4AD8-BAD2-296DC63A1F5C}" destId="{D101C8A3-2B51-4C87-9AAA-F493939F2D20}" srcOrd="1" destOrd="0" parTransId="{01AFDB5C-DC18-4D78-BF4C-5357035E6CB3}" sibTransId="{BCFB8744-172F-43B8-87C8-4F21B8BE2C9B}"/>
    <dgm:cxn modelId="{6947C8AA-A06D-456E-AC82-8D2453340D45}" type="presOf" srcId="{D101C8A3-2B51-4C87-9AAA-F493939F2D20}" destId="{4E32BBA8-A22E-4993-8D3B-7E9E826DF5D7}" srcOrd="0" destOrd="0" presId="urn:microsoft.com/office/officeart/2008/layout/LinedList"/>
    <dgm:cxn modelId="{61550F79-E1BE-46C3-9AED-94EA8CB61DD0}" type="presParOf" srcId="{99109470-062E-476C-B93D-8E3F2D6B035C}" destId="{00901EAE-86B4-41BC-9B16-0738978A1D10}" srcOrd="0" destOrd="0" presId="urn:microsoft.com/office/officeart/2008/layout/LinedList"/>
    <dgm:cxn modelId="{0181D45B-36FE-40D5-BF29-C9797A1C597D}" type="presParOf" srcId="{99109470-062E-476C-B93D-8E3F2D6B035C}" destId="{F612BBC8-FA64-413C-A324-484B27DB2DF4}" srcOrd="1" destOrd="0" presId="urn:microsoft.com/office/officeart/2008/layout/LinedList"/>
    <dgm:cxn modelId="{148DFEA9-96C4-4051-A695-E20375D7A41B}" type="presParOf" srcId="{F612BBC8-FA64-413C-A324-484B27DB2DF4}" destId="{5ADDCC75-394C-45C5-A97F-498F2B7095E3}" srcOrd="0" destOrd="0" presId="urn:microsoft.com/office/officeart/2008/layout/LinedList"/>
    <dgm:cxn modelId="{DD0588A0-C1E7-4F38-B74E-87D96367F15A}" type="presParOf" srcId="{F612BBC8-FA64-413C-A324-484B27DB2DF4}" destId="{33E83396-1BED-4A49-8409-CB50A447FD6A}" srcOrd="1" destOrd="0" presId="urn:microsoft.com/office/officeart/2008/layout/LinedList"/>
    <dgm:cxn modelId="{EF0B6B6A-5313-436C-9239-567B7E60F06B}" type="presParOf" srcId="{99109470-062E-476C-B93D-8E3F2D6B035C}" destId="{9EB008B8-34B6-4CEC-821E-E8DAA8A204AF}" srcOrd="2" destOrd="0" presId="urn:microsoft.com/office/officeart/2008/layout/LinedList"/>
    <dgm:cxn modelId="{A6AC4A52-2123-4617-B36A-EC6EE534834F}" type="presParOf" srcId="{99109470-062E-476C-B93D-8E3F2D6B035C}" destId="{ECBA7421-4729-4C37-BE08-AEE00D973FF7}" srcOrd="3" destOrd="0" presId="urn:microsoft.com/office/officeart/2008/layout/LinedList"/>
    <dgm:cxn modelId="{6DF0439C-9F24-49CE-9C2F-22550B410F23}" type="presParOf" srcId="{ECBA7421-4729-4C37-BE08-AEE00D973FF7}" destId="{4E32BBA8-A22E-4993-8D3B-7E9E826DF5D7}" srcOrd="0" destOrd="0" presId="urn:microsoft.com/office/officeart/2008/layout/LinedList"/>
    <dgm:cxn modelId="{BE295C01-517D-4F97-A740-90807299950F}" type="presParOf" srcId="{ECBA7421-4729-4C37-BE08-AEE00D973FF7}" destId="{C9D3528E-EB46-4978-8909-7945D220DF4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5EB521-AB52-49AE-BF4B-7F80CDB25A0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CBB9287-773F-4410-B070-89DF3A09BE7B}">
      <dgm:prSet custT="1"/>
      <dgm:spPr/>
      <dgm:t>
        <a:bodyPr/>
        <a:lstStyle/>
        <a:p>
          <a:r>
            <a:rPr lang="en-US" sz="2000" b="1" dirty="0">
              <a:latin typeface="Times New Roman" panose="02020603050405020304" pitchFamily="18" charset="0"/>
              <a:cs typeface="Times New Roman" panose="02020603050405020304" pitchFamily="18" charset="0"/>
            </a:rPr>
            <a:t>Dr. Cinthia Castro-Ryan White Part B &amp; ADAP Manager      </a:t>
          </a:r>
          <a:endParaRPr lang="en-US" sz="2000" dirty="0">
            <a:latin typeface="Times New Roman" panose="02020603050405020304" pitchFamily="18" charset="0"/>
            <a:cs typeface="Times New Roman" panose="02020603050405020304" pitchFamily="18" charset="0"/>
          </a:endParaRPr>
        </a:p>
      </dgm:t>
    </dgm:pt>
    <dgm:pt modelId="{A5D927F0-479B-4E67-A4C5-A18FDD040A28}" type="parTrans" cxnId="{F6AC2699-82CB-4EC3-B570-1B1B856A001F}">
      <dgm:prSet/>
      <dgm:spPr/>
      <dgm:t>
        <a:bodyPr/>
        <a:lstStyle/>
        <a:p>
          <a:endParaRPr lang="en-US"/>
        </a:p>
      </dgm:t>
    </dgm:pt>
    <dgm:pt modelId="{F41D9E55-9B2F-4778-893C-906AD85C6FD3}" type="sibTrans" cxnId="{F6AC2699-82CB-4EC3-B570-1B1B856A001F}">
      <dgm:prSet/>
      <dgm:spPr/>
      <dgm:t>
        <a:bodyPr/>
        <a:lstStyle/>
        <a:p>
          <a:endParaRPr lang="en-US"/>
        </a:p>
      </dgm:t>
    </dgm:pt>
    <dgm:pt modelId="{4F4B6F1F-FE47-4B5D-9B29-88F3199A3F4F}">
      <dgm:prSet/>
      <dgm:spPr/>
      <dgm:t>
        <a:bodyPr/>
        <a:lstStyle/>
        <a:p>
          <a:r>
            <a:rPr lang="en-US" b="1" dirty="0">
              <a:latin typeface="Times New Roman" panose="02020603050405020304" pitchFamily="18" charset="0"/>
              <a:cs typeface="Times New Roman" panose="02020603050405020304" pitchFamily="18" charset="0"/>
            </a:rPr>
            <a:t>501-661-2682</a:t>
          </a:r>
          <a:endParaRPr lang="en-US" dirty="0">
            <a:latin typeface="Times New Roman" panose="02020603050405020304" pitchFamily="18" charset="0"/>
            <a:cs typeface="Times New Roman" panose="02020603050405020304" pitchFamily="18" charset="0"/>
          </a:endParaRPr>
        </a:p>
      </dgm:t>
    </dgm:pt>
    <dgm:pt modelId="{91494411-A1EE-48B8-B943-BF2BDB97D4EE}" type="parTrans" cxnId="{E8E28796-C9FF-4124-A7A0-C6AAC216BB2A}">
      <dgm:prSet/>
      <dgm:spPr/>
      <dgm:t>
        <a:bodyPr/>
        <a:lstStyle/>
        <a:p>
          <a:endParaRPr lang="en-US"/>
        </a:p>
      </dgm:t>
    </dgm:pt>
    <dgm:pt modelId="{E0B418EA-AE15-4A2B-A4E1-D807CBEFB767}" type="sibTrans" cxnId="{E8E28796-C9FF-4124-A7A0-C6AAC216BB2A}">
      <dgm:prSet/>
      <dgm:spPr/>
      <dgm:t>
        <a:bodyPr/>
        <a:lstStyle/>
        <a:p>
          <a:endParaRPr lang="en-US"/>
        </a:p>
      </dgm:t>
    </dgm:pt>
    <dgm:pt modelId="{2AAACFCF-DE03-4C15-A665-5904D97B64E2}">
      <dgm:prSet custT="1"/>
      <dgm:spPr/>
      <dgm:t>
        <a:bodyPr/>
        <a:lstStyle/>
        <a:p>
          <a:r>
            <a:rPr lang="en-US" sz="2000" b="1" dirty="0">
              <a:latin typeface="Times New Roman" panose="02020603050405020304" pitchFamily="18" charset="0"/>
              <a:cs typeface="Times New Roman" panose="02020603050405020304" pitchFamily="18" charset="0"/>
            </a:rPr>
            <a:t>Dr. Saima Majid, HOPWA Coordinator </a:t>
          </a:r>
          <a:endParaRPr lang="en-US" sz="2000" dirty="0">
            <a:latin typeface="Times New Roman" panose="02020603050405020304" pitchFamily="18" charset="0"/>
            <a:cs typeface="Times New Roman" panose="02020603050405020304" pitchFamily="18" charset="0"/>
          </a:endParaRPr>
        </a:p>
      </dgm:t>
    </dgm:pt>
    <dgm:pt modelId="{1FCEE8DC-13B6-4EBD-89F6-9EAD9666D7E7}" type="parTrans" cxnId="{B26FF996-F998-49A7-94E2-FFE95A584D21}">
      <dgm:prSet/>
      <dgm:spPr/>
      <dgm:t>
        <a:bodyPr/>
        <a:lstStyle/>
        <a:p>
          <a:endParaRPr lang="en-US"/>
        </a:p>
      </dgm:t>
    </dgm:pt>
    <dgm:pt modelId="{A1CCBB80-061E-438F-A302-38B377CBB99E}" type="sibTrans" cxnId="{B26FF996-F998-49A7-94E2-FFE95A584D21}">
      <dgm:prSet/>
      <dgm:spPr/>
      <dgm:t>
        <a:bodyPr/>
        <a:lstStyle/>
        <a:p>
          <a:endParaRPr lang="en-US"/>
        </a:p>
      </dgm:t>
    </dgm:pt>
    <dgm:pt modelId="{59C7C691-04B4-402C-B193-9CFDA55FA3A8}">
      <dgm:prSet/>
      <dgm:spPr/>
      <dgm:t>
        <a:bodyPr/>
        <a:lstStyle/>
        <a:p>
          <a:r>
            <a:rPr lang="en-US" b="1" dirty="0">
              <a:latin typeface="Times New Roman" panose="02020603050405020304" pitchFamily="18" charset="0"/>
              <a:cs typeface="Times New Roman" panose="02020603050405020304" pitchFamily="18" charset="0"/>
            </a:rPr>
            <a:t>501-661-2137</a:t>
          </a:r>
          <a:endParaRPr lang="en-US" dirty="0">
            <a:latin typeface="Times New Roman" panose="02020603050405020304" pitchFamily="18" charset="0"/>
            <a:cs typeface="Times New Roman" panose="02020603050405020304" pitchFamily="18" charset="0"/>
          </a:endParaRPr>
        </a:p>
      </dgm:t>
    </dgm:pt>
    <dgm:pt modelId="{00EDFE32-7A6B-426A-8A3F-63060F0CE0A1}" type="parTrans" cxnId="{4194D15B-8246-4C9F-B1DE-8A72FCFD76BA}">
      <dgm:prSet/>
      <dgm:spPr/>
      <dgm:t>
        <a:bodyPr/>
        <a:lstStyle/>
        <a:p>
          <a:endParaRPr lang="en-US"/>
        </a:p>
      </dgm:t>
    </dgm:pt>
    <dgm:pt modelId="{C2F9D8CD-28E8-4F47-8F23-3130F49A7A3D}" type="sibTrans" cxnId="{4194D15B-8246-4C9F-B1DE-8A72FCFD76BA}">
      <dgm:prSet/>
      <dgm:spPr/>
      <dgm:t>
        <a:bodyPr/>
        <a:lstStyle/>
        <a:p>
          <a:endParaRPr lang="en-US"/>
        </a:p>
      </dgm:t>
    </dgm:pt>
    <dgm:pt modelId="{4CC34E70-D006-485A-9D20-094EAE6D4F29}" type="pres">
      <dgm:prSet presAssocID="{565EB521-AB52-49AE-BF4B-7F80CDB25A0B}" presName="linear" presStyleCnt="0">
        <dgm:presLayoutVars>
          <dgm:animLvl val="lvl"/>
          <dgm:resizeHandles val="exact"/>
        </dgm:presLayoutVars>
      </dgm:prSet>
      <dgm:spPr/>
    </dgm:pt>
    <dgm:pt modelId="{89A70F0A-71F3-4B10-A48D-CCBEDAA44C0B}" type="pres">
      <dgm:prSet presAssocID="{3CBB9287-773F-4410-B070-89DF3A09BE7B}" presName="parentText" presStyleLbl="node1" presStyleIdx="0" presStyleCnt="2">
        <dgm:presLayoutVars>
          <dgm:chMax val="0"/>
          <dgm:bulletEnabled val="1"/>
        </dgm:presLayoutVars>
      </dgm:prSet>
      <dgm:spPr/>
    </dgm:pt>
    <dgm:pt modelId="{C636FECD-F06B-4C19-A72D-C56856744B24}" type="pres">
      <dgm:prSet presAssocID="{3CBB9287-773F-4410-B070-89DF3A09BE7B}" presName="childText" presStyleLbl="revTx" presStyleIdx="0" presStyleCnt="2">
        <dgm:presLayoutVars>
          <dgm:bulletEnabled val="1"/>
        </dgm:presLayoutVars>
      </dgm:prSet>
      <dgm:spPr/>
    </dgm:pt>
    <dgm:pt modelId="{E64A1140-7E4A-47D2-A524-9FC0825AFDFB}" type="pres">
      <dgm:prSet presAssocID="{2AAACFCF-DE03-4C15-A665-5904D97B64E2}" presName="parentText" presStyleLbl="node1" presStyleIdx="1" presStyleCnt="2">
        <dgm:presLayoutVars>
          <dgm:chMax val="0"/>
          <dgm:bulletEnabled val="1"/>
        </dgm:presLayoutVars>
      </dgm:prSet>
      <dgm:spPr/>
    </dgm:pt>
    <dgm:pt modelId="{FFA4FAF8-E3C2-41BA-BD21-4D0C79846718}" type="pres">
      <dgm:prSet presAssocID="{2AAACFCF-DE03-4C15-A665-5904D97B64E2}" presName="childText" presStyleLbl="revTx" presStyleIdx="1" presStyleCnt="2">
        <dgm:presLayoutVars>
          <dgm:bulletEnabled val="1"/>
        </dgm:presLayoutVars>
      </dgm:prSet>
      <dgm:spPr/>
    </dgm:pt>
  </dgm:ptLst>
  <dgm:cxnLst>
    <dgm:cxn modelId="{38D76224-B1D6-46C3-A0FF-99EABE7D5A57}" type="presOf" srcId="{59C7C691-04B4-402C-B193-9CFDA55FA3A8}" destId="{FFA4FAF8-E3C2-41BA-BD21-4D0C79846718}" srcOrd="0" destOrd="0" presId="urn:microsoft.com/office/officeart/2005/8/layout/vList2"/>
    <dgm:cxn modelId="{4194D15B-8246-4C9F-B1DE-8A72FCFD76BA}" srcId="{2AAACFCF-DE03-4C15-A665-5904D97B64E2}" destId="{59C7C691-04B4-402C-B193-9CFDA55FA3A8}" srcOrd="0" destOrd="0" parTransId="{00EDFE32-7A6B-426A-8A3F-63060F0CE0A1}" sibTransId="{C2F9D8CD-28E8-4F47-8F23-3130F49A7A3D}"/>
    <dgm:cxn modelId="{280D354E-62F4-445B-959E-84956414C4DB}" type="presOf" srcId="{4F4B6F1F-FE47-4B5D-9B29-88F3199A3F4F}" destId="{C636FECD-F06B-4C19-A72D-C56856744B24}" srcOrd="0" destOrd="0" presId="urn:microsoft.com/office/officeart/2005/8/layout/vList2"/>
    <dgm:cxn modelId="{7C748551-32A7-4725-9EDB-F00CEF2BC05B}" type="presOf" srcId="{565EB521-AB52-49AE-BF4B-7F80CDB25A0B}" destId="{4CC34E70-D006-485A-9D20-094EAE6D4F29}" srcOrd="0" destOrd="0" presId="urn:microsoft.com/office/officeart/2005/8/layout/vList2"/>
    <dgm:cxn modelId="{E8E28796-C9FF-4124-A7A0-C6AAC216BB2A}" srcId="{3CBB9287-773F-4410-B070-89DF3A09BE7B}" destId="{4F4B6F1F-FE47-4B5D-9B29-88F3199A3F4F}" srcOrd="0" destOrd="0" parTransId="{91494411-A1EE-48B8-B943-BF2BDB97D4EE}" sibTransId="{E0B418EA-AE15-4A2B-A4E1-D807CBEFB767}"/>
    <dgm:cxn modelId="{B26FF996-F998-49A7-94E2-FFE95A584D21}" srcId="{565EB521-AB52-49AE-BF4B-7F80CDB25A0B}" destId="{2AAACFCF-DE03-4C15-A665-5904D97B64E2}" srcOrd="1" destOrd="0" parTransId="{1FCEE8DC-13B6-4EBD-89F6-9EAD9666D7E7}" sibTransId="{A1CCBB80-061E-438F-A302-38B377CBB99E}"/>
    <dgm:cxn modelId="{F6AC2699-82CB-4EC3-B570-1B1B856A001F}" srcId="{565EB521-AB52-49AE-BF4B-7F80CDB25A0B}" destId="{3CBB9287-773F-4410-B070-89DF3A09BE7B}" srcOrd="0" destOrd="0" parTransId="{A5D927F0-479B-4E67-A4C5-A18FDD040A28}" sibTransId="{F41D9E55-9B2F-4778-893C-906AD85C6FD3}"/>
    <dgm:cxn modelId="{F96342A4-5556-4301-BEAE-4475057B93AC}" type="presOf" srcId="{3CBB9287-773F-4410-B070-89DF3A09BE7B}" destId="{89A70F0A-71F3-4B10-A48D-CCBEDAA44C0B}" srcOrd="0" destOrd="0" presId="urn:microsoft.com/office/officeart/2005/8/layout/vList2"/>
    <dgm:cxn modelId="{9FCE7FBC-44B3-40CC-9D8B-A53D461B5D96}" type="presOf" srcId="{2AAACFCF-DE03-4C15-A665-5904D97B64E2}" destId="{E64A1140-7E4A-47D2-A524-9FC0825AFDFB}" srcOrd="0" destOrd="0" presId="urn:microsoft.com/office/officeart/2005/8/layout/vList2"/>
    <dgm:cxn modelId="{3007D714-4117-4569-B661-F0E8CDCAADC0}" type="presParOf" srcId="{4CC34E70-D006-485A-9D20-094EAE6D4F29}" destId="{89A70F0A-71F3-4B10-A48D-CCBEDAA44C0B}" srcOrd="0" destOrd="0" presId="urn:microsoft.com/office/officeart/2005/8/layout/vList2"/>
    <dgm:cxn modelId="{AED8FE27-422D-4866-A0D0-A92145DDE3E1}" type="presParOf" srcId="{4CC34E70-D006-485A-9D20-094EAE6D4F29}" destId="{C636FECD-F06B-4C19-A72D-C56856744B24}" srcOrd="1" destOrd="0" presId="urn:microsoft.com/office/officeart/2005/8/layout/vList2"/>
    <dgm:cxn modelId="{B0FDC1C6-6FC5-4349-832E-D528997F1EDD}" type="presParOf" srcId="{4CC34E70-D006-485A-9D20-094EAE6D4F29}" destId="{E64A1140-7E4A-47D2-A524-9FC0825AFDFB}" srcOrd="2" destOrd="0" presId="urn:microsoft.com/office/officeart/2005/8/layout/vList2"/>
    <dgm:cxn modelId="{B0494078-EBC9-4CD3-996F-8480B3F93303}" type="presParOf" srcId="{4CC34E70-D006-485A-9D20-094EAE6D4F29}" destId="{FFA4FAF8-E3C2-41BA-BD21-4D0C7984671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EB8D-9954-446C-BFD6-017F69778320}">
      <dsp:nvSpPr>
        <dsp:cNvPr id="0" name=""/>
        <dsp:cNvSpPr/>
      </dsp:nvSpPr>
      <dsp:spPr>
        <a:xfrm>
          <a:off x="422436" y="2117"/>
          <a:ext cx="2807466" cy="1684479"/>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As of December 31, 2017, there were </a:t>
          </a:r>
          <a:r>
            <a:rPr lang="en-US" sz="2300" b="1" kern="1200" dirty="0">
              <a:latin typeface="Times New Roman" panose="02020603050405020304" pitchFamily="18" charset="0"/>
              <a:cs typeface="Times New Roman" panose="02020603050405020304" pitchFamily="18" charset="0"/>
            </a:rPr>
            <a:t>6,087</a:t>
          </a:r>
          <a:r>
            <a:rPr lang="en-US" sz="2300" kern="1200" dirty="0">
              <a:latin typeface="Times New Roman" panose="02020603050405020304" pitchFamily="18" charset="0"/>
              <a:cs typeface="Times New Roman" panose="02020603050405020304" pitchFamily="18" charset="0"/>
            </a:rPr>
            <a:t> persons living with HIV in Arkansas</a:t>
          </a:r>
          <a:r>
            <a:rPr lang="en-US" sz="2300" kern="1200" dirty="0"/>
            <a:t>.</a:t>
          </a:r>
        </a:p>
      </dsp:txBody>
      <dsp:txXfrm>
        <a:off x="422436" y="2117"/>
        <a:ext cx="2807466" cy="1684479"/>
      </dsp:txXfrm>
    </dsp:sp>
    <dsp:sp modelId="{ED41BF94-4DB1-4E9D-8828-76B5CE71282C}">
      <dsp:nvSpPr>
        <dsp:cNvPr id="0" name=""/>
        <dsp:cNvSpPr/>
      </dsp:nvSpPr>
      <dsp:spPr>
        <a:xfrm>
          <a:off x="3510649" y="2117"/>
          <a:ext cx="2807466" cy="1684479"/>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2019: Arkansas is ranked among the seven (7) states with high HIV incidence</a:t>
          </a:r>
          <a:r>
            <a:rPr lang="en-US" sz="2300" kern="1200" dirty="0"/>
            <a:t>.</a:t>
          </a:r>
        </a:p>
      </dsp:txBody>
      <dsp:txXfrm>
        <a:off x="3510649" y="2117"/>
        <a:ext cx="2807466" cy="1684479"/>
      </dsp:txXfrm>
    </dsp:sp>
    <dsp:sp modelId="{BB650214-753C-41EE-99A3-3DC872E5C561}">
      <dsp:nvSpPr>
        <dsp:cNvPr id="0" name=""/>
        <dsp:cNvSpPr/>
      </dsp:nvSpPr>
      <dsp:spPr>
        <a:xfrm>
          <a:off x="422436" y="1967343"/>
          <a:ext cx="2807466" cy="1684479"/>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Number of  PLWHA needing housing assistance ≈ </a:t>
          </a:r>
          <a:r>
            <a:rPr lang="en-US" sz="2300" b="1" kern="1200" dirty="0">
              <a:latin typeface="Times New Roman" panose="02020603050405020304" pitchFamily="18" charset="0"/>
              <a:cs typeface="Times New Roman" panose="02020603050405020304" pitchFamily="18" charset="0"/>
            </a:rPr>
            <a:t>134</a:t>
          </a:r>
          <a:r>
            <a:rPr lang="en-US" sz="2300" b="1" kern="1200" baseline="30000" dirty="0">
              <a:latin typeface="Times New Roman" panose="02020603050405020304" pitchFamily="18" charset="0"/>
              <a:cs typeface="Times New Roman" panose="02020603050405020304" pitchFamily="18" charset="0"/>
            </a:rPr>
            <a:t>@</a:t>
          </a:r>
          <a:r>
            <a:rPr lang="en-US" sz="2300" kern="1200" dirty="0">
              <a:latin typeface="Times New Roman" panose="02020603050405020304" pitchFamily="18" charset="0"/>
              <a:cs typeface="Times New Roman" panose="02020603050405020304" pitchFamily="18" charset="0"/>
            </a:rPr>
            <a:t> </a:t>
          </a:r>
        </a:p>
      </dsp:txBody>
      <dsp:txXfrm>
        <a:off x="422436" y="1967343"/>
        <a:ext cx="2807466" cy="1684479"/>
      </dsp:txXfrm>
    </dsp:sp>
    <dsp:sp modelId="{71F6B5E5-534B-4FAA-95EE-CAE90074821D}">
      <dsp:nvSpPr>
        <dsp:cNvPr id="0" name=""/>
        <dsp:cNvSpPr/>
      </dsp:nvSpPr>
      <dsp:spPr>
        <a:xfrm>
          <a:off x="3510649" y="1967343"/>
          <a:ext cx="2807466" cy="1684479"/>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Times New Roman" panose="02020603050405020304" pitchFamily="18" charset="0"/>
              <a:cs typeface="Times New Roman" panose="02020603050405020304" pitchFamily="18" charset="0"/>
            </a:rPr>
            <a:t>Non-HIV family persons benefiting  from housing assistance ≈ </a:t>
          </a:r>
          <a:r>
            <a:rPr lang="en-US" sz="2300" b="1" kern="1200" dirty="0">
              <a:latin typeface="Times New Roman" panose="02020603050405020304" pitchFamily="18" charset="0"/>
              <a:cs typeface="Times New Roman" panose="02020603050405020304" pitchFamily="18" charset="0"/>
            </a:rPr>
            <a:t>90</a:t>
          </a:r>
          <a:r>
            <a:rPr lang="en-US" sz="2300" b="1" kern="1200" baseline="30000" dirty="0">
              <a:latin typeface="Times New Roman" panose="02020603050405020304" pitchFamily="18" charset="0"/>
              <a:cs typeface="Times New Roman" panose="02020603050405020304" pitchFamily="18" charset="0"/>
            </a:rPr>
            <a:t>@</a:t>
          </a:r>
          <a:r>
            <a:rPr lang="en-US" sz="2300" kern="1200" dirty="0">
              <a:latin typeface="Times New Roman" panose="02020603050405020304" pitchFamily="18" charset="0"/>
              <a:cs typeface="Times New Roman" panose="02020603050405020304" pitchFamily="18" charset="0"/>
            </a:rPr>
            <a:t> </a:t>
          </a:r>
        </a:p>
      </dsp:txBody>
      <dsp:txXfrm>
        <a:off x="3510649" y="1967343"/>
        <a:ext cx="2807466" cy="16844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6D4EB-C130-4554-B6FC-8BD9B63F5C04}">
      <dsp:nvSpPr>
        <dsp:cNvPr id="0" name=""/>
        <dsp:cNvSpPr/>
      </dsp:nvSpPr>
      <dsp:spPr>
        <a:xfrm>
          <a:off x="609104" y="218220"/>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5394F-11E9-4580-B882-9865E615DF98}">
      <dsp:nvSpPr>
        <dsp:cNvPr id="0" name=""/>
        <dsp:cNvSpPr/>
      </dsp:nvSpPr>
      <dsp:spPr>
        <a:xfrm>
          <a:off x="1011292" y="620407"/>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1C3762-B7D2-4691-90E6-6B8F71762B9A}">
      <dsp:nvSpPr>
        <dsp:cNvPr id="0" name=""/>
        <dsp:cNvSpPr/>
      </dsp:nvSpPr>
      <dsp:spPr>
        <a:xfrm>
          <a:off x="5823" y="2693220"/>
          <a:ext cx="309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latin typeface="Times New Roman" panose="02020603050405020304" pitchFamily="18" charset="0"/>
              <a:cs typeface="Times New Roman" panose="02020603050405020304" pitchFamily="18" charset="0"/>
            </a:rPr>
            <a:t>QUESTION  &amp;  ANSWER</a:t>
          </a:r>
        </a:p>
      </dsp:txBody>
      <dsp:txXfrm>
        <a:off x="5823" y="2693220"/>
        <a:ext cx="3093750" cy="742500"/>
      </dsp:txXfrm>
    </dsp:sp>
    <dsp:sp modelId="{AAA6D3B3-0427-4DD1-B769-6D43F79F761B}">
      <dsp:nvSpPr>
        <dsp:cNvPr id="0" name=""/>
        <dsp:cNvSpPr/>
      </dsp:nvSpPr>
      <dsp:spPr>
        <a:xfrm>
          <a:off x="4244260" y="218220"/>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AB4D2-7B38-4F4D-815D-1E1F82B57525}">
      <dsp:nvSpPr>
        <dsp:cNvPr id="0" name=""/>
        <dsp:cNvSpPr/>
      </dsp:nvSpPr>
      <dsp:spPr>
        <a:xfrm>
          <a:off x="4646448" y="620407"/>
          <a:ext cx="1082812" cy="10828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B58F1D-BD40-4209-A00B-B00218AC97C2}">
      <dsp:nvSpPr>
        <dsp:cNvPr id="0" name=""/>
        <dsp:cNvSpPr/>
      </dsp:nvSpPr>
      <dsp:spPr>
        <a:xfrm>
          <a:off x="3640979" y="2693220"/>
          <a:ext cx="309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kern="1200" dirty="0">
              <a:latin typeface="Times New Roman" panose="02020603050405020304" pitchFamily="18" charset="0"/>
              <a:cs typeface="Times New Roman" panose="02020603050405020304" pitchFamily="18" charset="0"/>
            </a:rPr>
            <a:t>Public comments</a:t>
          </a:r>
        </a:p>
      </dsp:txBody>
      <dsp:txXfrm>
        <a:off x="3640979" y="2693220"/>
        <a:ext cx="3093750" cy="74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9EA4D-8FDD-4F55-A9CB-274474E55C2F}">
      <dsp:nvSpPr>
        <dsp:cNvPr id="0" name=""/>
        <dsp:cNvSpPr/>
      </dsp:nvSpPr>
      <dsp:spPr>
        <a:xfrm>
          <a:off x="0" y="0"/>
          <a:ext cx="5124159"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1ABCF79B-523A-4ED0-A1A1-8702D93B4771}">
      <dsp:nvSpPr>
        <dsp:cNvPr id="0" name=""/>
        <dsp:cNvSpPr/>
      </dsp:nvSpPr>
      <dsp:spPr>
        <a:xfrm>
          <a:off x="0" y="0"/>
          <a:ext cx="5124159"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b="1" kern="1200" dirty="0">
              <a:latin typeface="Times New Roman" panose="02020603050405020304" pitchFamily="18" charset="0"/>
              <a:cs typeface="Times New Roman" panose="02020603050405020304" pitchFamily="18" charset="0"/>
            </a:rPr>
            <a:t>The State HOPWA Program works to:</a:t>
          </a:r>
          <a:endParaRPr lang="en-US" sz="3800" kern="1200" dirty="0">
            <a:latin typeface="Times New Roman" panose="02020603050405020304" pitchFamily="18" charset="0"/>
            <a:cs typeface="Times New Roman" panose="02020603050405020304" pitchFamily="18" charset="0"/>
          </a:endParaRPr>
        </a:p>
      </dsp:txBody>
      <dsp:txXfrm>
        <a:off x="0" y="0"/>
        <a:ext cx="5124159" cy="1316194"/>
      </dsp:txXfrm>
    </dsp:sp>
    <dsp:sp modelId="{E02DB100-6FE4-4983-B295-76FAA0A2261E}">
      <dsp:nvSpPr>
        <dsp:cNvPr id="0" name=""/>
        <dsp:cNvSpPr/>
      </dsp:nvSpPr>
      <dsp:spPr>
        <a:xfrm>
          <a:off x="0" y="1316194"/>
          <a:ext cx="5124159"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ABC15577-5C58-4B8F-B074-640E820C4D1A}">
      <dsp:nvSpPr>
        <dsp:cNvPr id="0" name=""/>
        <dsp:cNvSpPr/>
      </dsp:nvSpPr>
      <dsp:spPr>
        <a:xfrm>
          <a:off x="0" y="1316194"/>
          <a:ext cx="5124159"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Provide safe, decent, and affordable housing</a:t>
          </a:r>
        </a:p>
      </dsp:txBody>
      <dsp:txXfrm>
        <a:off x="0" y="1316194"/>
        <a:ext cx="5124159" cy="1316194"/>
      </dsp:txXfrm>
    </dsp:sp>
    <dsp:sp modelId="{C03224E1-D148-4F49-AAFA-8FCB9C8F9EF1}">
      <dsp:nvSpPr>
        <dsp:cNvPr id="0" name=""/>
        <dsp:cNvSpPr/>
      </dsp:nvSpPr>
      <dsp:spPr>
        <a:xfrm>
          <a:off x="0" y="2632389"/>
          <a:ext cx="5124159" cy="0"/>
        </a:xfrm>
        <a:prstGeom prst="line">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4889A1EF-09AA-4809-A48A-0568EAFFA0D8}">
      <dsp:nvSpPr>
        <dsp:cNvPr id="0" name=""/>
        <dsp:cNvSpPr/>
      </dsp:nvSpPr>
      <dsp:spPr>
        <a:xfrm>
          <a:off x="0" y="2632389"/>
          <a:ext cx="5124159"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Increase housing stability and access to services and care, and </a:t>
          </a:r>
        </a:p>
      </dsp:txBody>
      <dsp:txXfrm>
        <a:off x="0" y="2632389"/>
        <a:ext cx="5124159" cy="1316194"/>
      </dsp:txXfrm>
    </dsp:sp>
    <dsp:sp modelId="{CEA23408-FD98-4549-B148-BDF8552A32E7}">
      <dsp:nvSpPr>
        <dsp:cNvPr id="0" name=""/>
        <dsp:cNvSpPr/>
      </dsp:nvSpPr>
      <dsp:spPr>
        <a:xfrm>
          <a:off x="0" y="3948584"/>
          <a:ext cx="5124159" cy="0"/>
        </a:xfrm>
        <a:prstGeom prst="lin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25000"/>
            </a:srgbClr>
          </a:outerShdw>
        </a:effectLst>
      </dsp:spPr>
      <dsp:style>
        <a:lnRef idx="1">
          <a:scrgbClr r="0" g="0" b="0"/>
        </a:lnRef>
        <a:fillRef idx="3">
          <a:scrgbClr r="0" g="0" b="0"/>
        </a:fillRef>
        <a:effectRef idx="2">
          <a:scrgbClr r="0" g="0" b="0"/>
        </a:effectRef>
        <a:fontRef idx="minor">
          <a:schemeClr val="lt1"/>
        </a:fontRef>
      </dsp:style>
    </dsp:sp>
    <dsp:sp modelId="{FA917B2D-18DE-43CB-B4DC-CD475837DE13}">
      <dsp:nvSpPr>
        <dsp:cNvPr id="0" name=""/>
        <dsp:cNvSpPr/>
      </dsp:nvSpPr>
      <dsp:spPr>
        <a:xfrm>
          <a:off x="0" y="3948584"/>
          <a:ext cx="5124159"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latin typeface="Times New Roman" panose="02020603050405020304" pitchFamily="18" charset="0"/>
              <a:cs typeface="Times New Roman" panose="02020603050405020304" pitchFamily="18" charset="0"/>
            </a:rPr>
            <a:t>Decrease the risk of homelessness</a:t>
          </a:r>
        </a:p>
      </dsp:txBody>
      <dsp:txXfrm>
        <a:off x="0" y="3948584"/>
        <a:ext cx="5124159" cy="1316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D2E16-3F3A-46FA-84EB-20025938762A}">
      <dsp:nvSpPr>
        <dsp:cNvPr id="0" name=""/>
        <dsp:cNvSpPr/>
      </dsp:nvSpPr>
      <dsp:spPr>
        <a:xfrm>
          <a:off x="0" y="18492"/>
          <a:ext cx="4376340" cy="1209304"/>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Times New Roman" panose="02020603050405020304" pitchFamily="18" charset="0"/>
              <a:cs typeface="Times New Roman" panose="02020603050405020304" pitchFamily="18" charset="0"/>
            </a:rPr>
            <a:t>HOPWA’s grant for the State of Arkansas is administered by Arkansas Department of Health.</a:t>
          </a:r>
        </a:p>
      </dsp:txBody>
      <dsp:txXfrm>
        <a:off x="59033" y="77525"/>
        <a:ext cx="4258274" cy="1091238"/>
      </dsp:txXfrm>
    </dsp:sp>
    <dsp:sp modelId="{E7E4354C-2AB4-4958-9165-3AA53FBC5F73}">
      <dsp:nvSpPr>
        <dsp:cNvPr id="0" name=""/>
        <dsp:cNvSpPr/>
      </dsp:nvSpPr>
      <dsp:spPr>
        <a:xfrm>
          <a:off x="0" y="1288277"/>
          <a:ext cx="4376340" cy="1209304"/>
        </a:xfrm>
        <a:prstGeom prst="roundRect">
          <a:avLst/>
        </a:prstGeom>
        <a:solidFill>
          <a:schemeClr val="accent2">
            <a:hueOff val="226582"/>
            <a:satOff val="-23996"/>
            <a:lumOff val="-58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 </a:t>
          </a:r>
          <a:r>
            <a:rPr lang="en-US" sz="1800" kern="1200" dirty="0">
              <a:latin typeface="Times New Roman" panose="02020603050405020304" pitchFamily="18" charset="0"/>
              <a:cs typeface="Times New Roman" panose="02020603050405020304" pitchFamily="18" charset="0"/>
            </a:rPr>
            <a:t>The Grant is </a:t>
          </a:r>
          <a:r>
            <a:rPr lang="en-US" sz="1800" u="sng" kern="1200" dirty="0">
              <a:latin typeface="Times New Roman" panose="02020603050405020304" pitchFamily="18" charset="0"/>
              <a:cs typeface="Times New Roman" panose="02020603050405020304" pitchFamily="18" charset="0"/>
            </a:rPr>
            <a:t>Formula-based</a:t>
          </a:r>
          <a:r>
            <a:rPr lang="en-US" sz="1800" kern="1200" dirty="0">
              <a:latin typeface="Times New Roman" panose="02020603050405020304" pitchFamily="18" charset="0"/>
              <a:cs typeface="Times New Roman" panose="02020603050405020304" pitchFamily="18" charset="0"/>
            </a:rPr>
            <a:t>: calculated based on HIV/AIDS surveillance data: “…cumulative AIDS cases and area incidence…”</a:t>
          </a:r>
        </a:p>
      </dsp:txBody>
      <dsp:txXfrm>
        <a:off x="59033" y="1347310"/>
        <a:ext cx="4258274" cy="1091238"/>
      </dsp:txXfrm>
    </dsp:sp>
    <dsp:sp modelId="{DC8AD084-E5B7-4847-A7AF-B34D71B5F76C}">
      <dsp:nvSpPr>
        <dsp:cNvPr id="0" name=""/>
        <dsp:cNvSpPr/>
      </dsp:nvSpPr>
      <dsp:spPr>
        <a:xfrm>
          <a:off x="0" y="2558062"/>
          <a:ext cx="4376340" cy="1209304"/>
        </a:xfrm>
        <a:prstGeom prst="roundRect">
          <a:avLst/>
        </a:prstGeom>
        <a:solidFill>
          <a:schemeClr val="accent2">
            <a:hueOff val="453165"/>
            <a:satOff val="-47993"/>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Funding provides our State with resources for meeting the housing needs of low-income persons living with HIV/AIDS and their Families. </a:t>
          </a:r>
        </a:p>
      </dsp:txBody>
      <dsp:txXfrm>
        <a:off x="59033" y="2617095"/>
        <a:ext cx="4258274" cy="10912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E4966-D504-4982-A4B6-45EE52865C3B}">
      <dsp:nvSpPr>
        <dsp:cNvPr id="0" name=""/>
        <dsp:cNvSpPr/>
      </dsp:nvSpPr>
      <dsp:spPr>
        <a:xfrm>
          <a:off x="0" y="114236"/>
          <a:ext cx="6740553" cy="1389813"/>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Housing assistance for eligible clients will:</a:t>
          </a:r>
        </a:p>
      </dsp:txBody>
      <dsp:txXfrm>
        <a:off x="67845" y="182081"/>
        <a:ext cx="6604863" cy="1254123"/>
      </dsp:txXfrm>
    </dsp:sp>
    <dsp:sp modelId="{61DA4010-98BA-4921-B54F-1C21768BEA12}">
      <dsp:nvSpPr>
        <dsp:cNvPr id="0" name=""/>
        <dsp:cNvSpPr/>
      </dsp:nvSpPr>
      <dsp:spPr>
        <a:xfrm>
          <a:off x="0" y="1504050"/>
          <a:ext cx="6740553"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013"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i="1" kern="1200" dirty="0">
              <a:latin typeface="Times New Roman" panose="02020603050405020304" pitchFamily="18" charset="0"/>
              <a:cs typeface="Times New Roman" panose="02020603050405020304" pitchFamily="18" charset="0"/>
            </a:rPr>
            <a:t>reduce risks of homelessness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20000"/>
            </a:spcAft>
            <a:buChar char="•"/>
          </a:pPr>
          <a:r>
            <a:rPr lang="en-US" sz="2000" i="1" kern="1200" dirty="0">
              <a:latin typeface="Times New Roman" panose="02020603050405020304" pitchFamily="18" charset="0"/>
              <a:cs typeface="Times New Roman" panose="02020603050405020304" pitchFamily="18" charset="0"/>
            </a:rPr>
            <a:t>increase access to appropriate healthcare and other support</a:t>
          </a:r>
          <a:endParaRPr lang="en-US" sz="2000" kern="1200" dirty="0">
            <a:latin typeface="Times New Roman" panose="02020603050405020304" pitchFamily="18" charset="0"/>
            <a:cs typeface="Times New Roman" panose="02020603050405020304" pitchFamily="18" charset="0"/>
          </a:endParaRPr>
        </a:p>
      </dsp:txBody>
      <dsp:txXfrm>
        <a:off x="0" y="1504050"/>
        <a:ext cx="6740553" cy="645840"/>
      </dsp:txXfrm>
    </dsp:sp>
    <dsp:sp modelId="{F01B9CBD-96FD-42C9-BEB1-4C17662AD37A}">
      <dsp:nvSpPr>
        <dsp:cNvPr id="0" name=""/>
        <dsp:cNvSpPr/>
      </dsp:nvSpPr>
      <dsp:spPr>
        <a:xfrm>
          <a:off x="0" y="2149890"/>
          <a:ext cx="6740553" cy="1389813"/>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Our priority population: HIV/AIDS clients  with incomes </a:t>
          </a:r>
          <a:r>
            <a:rPr lang="en-US" sz="2600" b="1" kern="1200" dirty="0">
              <a:latin typeface="Times New Roman" panose="02020603050405020304" pitchFamily="18" charset="0"/>
              <a:cs typeface="Times New Roman" panose="02020603050405020304" pitchFamily="18" charset="0"/>
            </a:rPr>
            <a:t>≤</a:t>
          </a:r>
          <a:r>
            <a:rPr lang="en-US" sz="2600" kern="1200" dirty="0">
              <a:latin typeface="Times New Roman" panose="02020603050405020304" pitchFamily="18" charset="0"/>
              <a:cs typeface="Times New Roman" panose="02020603050405020304" pitchFamily="18" charset="0"/>
            </a:rPr>
            <a:t> 80% of the AMI for the area in which they live (determined by the U.S. HUD)</a:t>
          </a:r>
        </a:p>
      </dsp:txBody>
      <dsp:txXfrm>
        <a:off x="67845" y="2217735"/>
        <a:ext cx="6604863" cy="1254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08A25-B3EF-4345-ABB9-CF5F0493B5D9}">
      <dsp:nvSpPr>
        <dsp:cNvPr id="0" name=""/>
        <dsp:cNvSpPr/>
      </dsp:nvSpPr>
      <dsp:spPr>
        <a:xfrm>
          <a:off x="0" y="0"/>
          <a:ext cx="5729470" cy="1096182"/>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ADH HOPWA</a:t>
          </a:r>
          <a:endParaRPr lang="en-US" sz="4900" kern="1200" dirty="0">
            <a:latin typeface="Times New Roman" panose="02020603050405020304" pitchFamily="18" charset="0"/>
            <a:cs typeface="Times New Roman" panose="02020603050405020304" pitchFamily="18" charset="0"/>
          </a:endParaRPr>
        </a:p>
      </dsp:txBody>
      <dsp:txXfrm>
        <a:off x="32106" y="32106"/>
        <a:ext cx="4546604" cy="1031970"/>
      </dsp:txXfrm>
    </dsp:sp>
    <dsp:sp modelId="{678C4516-23A8-4F18-A7A6-22C85A530F19}">
      <dsp:nvSpPr>
        <dsp:cNvPr id="0" name=""/>
        <dsp:cNvSpPr/>
      </dsp:nvSpPr>
      <dsp:spPr>
        <a:xfrm>
          <a:off x="505541" y="1278879"/>
          <a:ext cx="5729470" cy="1096182"/>
        </a:xfrm>
        <a:prstGeom prst="roundRect">
          <a:avLst>
            <a:gd name="adj" fmla="val 10000"/>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SERVICE</a:t>
          </a:r>
          <a:endParaRPr lang="en-US" sz="4900" kern="1200" dirty="0">
            <a:latin typeface="Times New Roman" panose="02020603050405020304" pitchFamily="18" charset="0"/>
            <a:cs typeface="Times New Roman" panose="02020603050405020304" pitchFamily="18" charset="0"/>
          </a:endParaRPr>
        </a:p>
      </dsp:txBody>
      <dsp:txXfrm>
        <a:off x="537647" y="1310985"/>
        <a:ext cx="4447198" cy="1031970"/>
      </dsp:txXfrm>
    </dsp:sp>
    <dsp:sp modelId="{5E29905A-E463-4002-9A1B-FA9FC4CB8116}">
      <dsp:nvSpPr>
        <dsp:cNvPr id="0" name=""/>
        <dsp:cNvSpPr/>
      </dsp:nvSpPr>
      <dsp:spPr>
        <a:xfrm>
          <a:off x="1011082" y="2557758"/>
          <a:ext cx="5729470" cy="1096182"/>
        </a:xfrm>
        <a:prstGeom prst="roundRect">
          <a:avLst>
            <a:gd name="adj" fmla="val 10000"/>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b="1" kern="1200" dirty="0">
              <a:latin typeface="Times New Roman" panose="02020603050405020304" pitchFamily="18" charset="0"/>
              <a:cs typeface="Times New Roman" panose="02020603050405020304" pitchFamily="18" charset="0"/>
            </a:rPr>
            <a:t>AREA</a:t>
          </a:r>
          <a:endParaRPr lang="en-US" sz="4900" kern="1200" dirty="0">
            <a:latin typeface="Times New Roman" panose="02020603050405020304" pitchFamily="18" charset="0"/>
            <a:cs typeface="Times New Roman" panose="02020603050405020304" pitchFamily="18" charset="0"/>
          </a:endParaRPr>
        </a:p>
      </dsp:txBody>
      <dsp:txXfrm>
        <a:off x="1043188" y="2589864"/>
        <a:ext cx="4447198" cy="1031970"/>
      </dsp:txXfrm>
    </dsp:sp>
    <dsp:sp modelId="{F7224B0B-B671-40D8-A963-04821DE6263D}">
      <dsp:nvSpPr>
        <dsp:cNvPr id="0" name=""/>
        <dsp:cNvSpPr/>
      </dsp:nvSpPr>
      <dsp:spPr>
        <a:xfrm>
          <a:off x="5016951" y="831271"/>
          <a:ext cx="712518" cy="712518"/>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177268" y="831271"/>
        <a:ext cx="391884" cy="536170"/>
      </dsp:txXfrm>
    </dsp:sp>
    <dsp:sp modelId="{FC746E46-48C4-4311-BFAB-69FBF5492697}">
      <dsp:nvSpPr>
        <dsp:cNvPr id="0" name=""/>
        <dsp:cNvSpPr/>
      </dsp:nvSpPr>
      <dsp:spPr>
        <a:xfrm>
          <a:off x="5522493" y="2102843"/>
          <a:ext cx="712518" cy="712518"/>
        </a:xfrm>
        <a:prstGeom prst="downArrow">
          <a:avLst>
            <a:gd name="adj1" fmla="val 55000"/>
            <a:gd name="adj2" fmla="val 45000"/>
          </a:avLst>
        </a:prstGeom>
        <a:solidFill>
          <a:schemeClr val="accent2">
            <a:tint val="40000"/>
            <a:alpha val="90000"/>
            <a:hueOff val="928656"/>
            <a:satOff val="-41856"/>
            <a:lumOff val="-2954"/>
            <a:alphaOff val="0"/>
          </a:schemeClr>
        </a:solidFill>
        <a:ln w="9525" cap="rnd" cmpd="sng" algn="ctr">
          <a:solidFill>
            <a:schemeClr val="accent2">
              <a:tint val="40000"/>
              <a:alpha val="90000"/>
              <a:hueOff val="928656"/>
              <a:satOff val="-41856"/>
              <a:lumOff val="-29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5682810" y="2102843"/>
        <a:ext cx="391884" cy="5361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F1D03-F067-4DF2-8CB9-DC27A4B65D28}">
      <dsp:nvSpPr>
        <dsp:cNvPr id="0" name=""/>
        <dsp:cNvSpPr/>
      </dsp:nvSpPr>
      <dsp:spPr>
        <a:xfrm>
          <a:off x="0" y="233"/>
          <a:ext cx="5124159" cy="7074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C24C6-5909-4856-8376-D92BE891C7BC}">
      <dsp:nvSpPr>
        <dsp:cNvPr id="0" name=""/>
        <dsp:cNvSpPr/>
      </dsp:nvSpPr>
      <dsp:spPr>
        <a:xfrm>
          <a:off x="214005" y="159410"/>
          <a:ext cx="389100" cy="3891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090448-7C7A-4E89-9F32-1FB9FE547693}">
      <dsp:nvSpPr>
        <dsp:cNvPr id="0" name=""/>
        <dsp:cNvSpPr/>
      </dsp:nvSpPr>
      <dsp:spPr>
        <a:xfrm>
          <a:off x="817110" y="233"/>
          <a:ext cx="4258411" cy="79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31" tIns="84231" rIns="84231" bIns="84231"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As a state Arkansas provides services in 68 of its 75 counties</a:t>
          </a:r>
        </a:p>
      </dsp:txBody>
      <dsp:txXfrm>
        <a:off x="817110" y="233"/>
        <a:ext cx="4258411" cy="795886"/>
      </dsp:txXfrm>
    </dsp:sp>
    <dsp:sp modelId="{85E3F703-FA85-4A1E-B854-36C4165FF3A1}">
      <dsp:nvSpPr>
        <dsp:cNvPr id="0" name=""/>
        <dsp:cNvSpPr/>
      </dsp:nvSpPr>
      <dsp:spPr>
        <a:xfrm>
          <a:off x="0" y="1239588"/>
          <a:ext cx="5124159" cy="7074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8AE90B-3F83-4474-8A6A-B912A12B7554}">
      <dsp:nvSpPr>
        <dsp:cNvPr id="0" name=""/>
        <dsp:cNvSpPr/>
      </dsp:nvSpPr>
      <dsp:spPr>
        <a:xfrm>
          <a:off x="214005" y="1398765"/>
          <a:ext cx="389100" cy="3891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8835633-6C25-4FDA-B69B-19A9E463DA09}">
      <dsp:nvSpPr>
        <dsp:cNvPr id="0" name=""/>
        <dsp:cNvSpPr/>
      </dsp:nvSpPr>
      <dsp:spPr>
        <a:xfrm>
          <a:off x="817110" y="995091"/>
          <a:ext cx="4258411" cy="12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31" tIns="84231" rIns="84231" bIns="84231" numCol="1" spcCol="1270" anchor="ctr" anchorCtr="0">
          <a:noAutofit/>
        </a:bodyPr>
        <a:lstStyle/>
        <a:p>
          <a:pPr marL="0" lvl="0" indent="0" algn="l" defTabSz="622300">
            <a:lnSpc>
              <a:spcPct val="100000"/>
            </a:lnSpc>
            <a:spcBef>
              <a:spcPct val="0"/>
            </a:spcBef>
            <a:spcAft>
              <a:spcPct val="35000"/>
            </a:spcAft>
            <a:buNone/>
          </a:pPr>
          <a:r>
            <a:rPr lang="en-US" sz="1400" i="1" kern="1200" dirty="0">
              <a:latin typeface="Times New Roman" panose="02020603050405020304" pitchFamily="18" charset="0"/>
              <a:cs typeface="Times New Roman" panose="02020603050405020304" pitchFamily="18" charset="0"/>
            </a:rPr>
            <a:t>Crittenden County </a:t>
          </a:r>
          <a:r>
            <a:rPr lang="en-US" sz="1400" kern="1200" dirty="0">
              <a:latin typeface="Times New Roman" panose="02020603050405020304" pitchFamily="18" charset="0"/>
              <a:cs typeface="Times New Roman" panose="02020603050405020304" pitchFamily="18" charset="0"/>
            </a:rPr>
            <a:t>in Northeast Arkansas is covered as part of the Memphis Eligible Metropolitan Statistical Area (EMSA)</a:t>
          </a:r>
        </a:p>
      </dsp:txBody>
      <dsp:txXfrm>
        <a:off x="817110" y="995091"/>
        <a:ext cx="4258411" cy="1284879"/>
      </dsp:txXfrm>
    </dsp:sp>
    <dsp:sp modelId="{839B1059-2C0F-4A19-8413-B0A30EA9AB09}">
      <dsp:nvSpPr>
        <dsp:cNvPr id="0" name=""/>
        <dsp:cNvSpPr/>
      </dsp:nvSpPr>
      <dsp:spPr>
        <a:xfrm>
          <a:off x="0" y="2478942"/>
          <a:ext cx="5124159" cy="7074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E6FC21-28E2-484E-AEAF-260A3F3C6526}">
      <dsp:nvSpPr>
        <dsp:cNvPr id="0" name=""/>
        <dsp:cNvSpPr/>
      </dsp:nvSpPr>
      <dsp:spPr>
        <a:xfrm>
          <a:off x="214005" y="2638119"/>
          <a:ext cx="389100" cy="3891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DC4A05F-F408-4331-859F-94CD2982CEEC}">
      <dsp:nvSpPr>
        <dsp:cNvPr id="0" name=""/>
        <dsp:cNvSpPr/>
      </dsp:nvSpPr>
      <dsp:spPr>
        <a:xfrm>
          <a:off x="817110" y="2478942"/>
          <a:ext cx="4258411" cy="79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31" tIns="84231" rIns="84231" bIns="84231"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ADH, as </a:t>
          </a:r>
          <a:r>
            <a:rPr lang="en-US" sz="1600" b="1" kern="1200" dirty="0">
              <a:latin typeface="Times New Roman" panose="02020603050405020304" pitchFamily="18" charset="0"/>
              <a:cs typeface="Times New Roman" panose="02020603050405020304" pitchFamily="18" charset="0"/>
            </a:rPr>
            <a:t>Grantee</a:t>
          </a:r>
          <a:r>
            <a:rPr lang="en-US" sz="1600" kern="1200" dirty="0">
              <a:latin typeface="Times New Roman" panose="02020603050405020304" pitchFamily="18" charset="0"/>
              <a:cs typeface="Times New Roman" panose="02020603050405020304" pitchFamily="18" charset="0"/>
            </a:rPr>
            <a:t>, administers HOPWA activities in 68 counties: Districts 1, 2, 3, 4, &amp; 6 [see map]</a:t>
          </a:r>
        </a:p>
      </dsp:txBody>
      <dsp:txXfrm>
        <a:off x="817110" y="2478942"/>
        <a:ext cx="4258411" cy="795886"/>
      </dsp:txXfrm>
    </dsp:sp>
    <dsp:sp modelId="{B289A5F1-A925-4EB2-BC00-5A0DA7CDD868}">
      <dsp:nvSpPr>
        <dsp:cNvPr id="0" name=""/>
        <dsp:cNvSpPr/>
      </dsp:nvSpPr>
      <dsp:spPr>
        <a:xfrm>
          <a:off x="0" y="3473800"/>
          <a:ext cx="5124159" cy="7074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7DFC4-0DAD-49AE-92B0-438C151C41A5}">
      <dsp:nvSpPr>
        <dsp:cNvPr id="0" name=""/>
        <dsp:cNvSpPr/>
      </dsp:nvSpPr>
      <dsp:spPr>
        <a:xfrm>
          <a:off x="214005" y="3632978"/>
          <a:ext cx="389100" cy="38910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40399F-AE34-41C2-9977-4FADE0EF2DD0}">
      <dsp:nvSpPr>
        <dsp:cNvPr id="0" name=""/>
        <dsp:cNvSpPr/>
      </dsp:nvSpPr>
      <dsp:spPr>
        <a:xfrm>
          <a:off x="817110" y="3473800"/>
          <a:ext cx="4258411" cy="79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31" tIns="84231" rIns="84231" bIns="84231"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Times New Roman" panose="02020603050405020304" pitchFamily="18" charset="0"/>
              <a:cs typeface="Times New Roman" panose="02020603050405020304" pitchFamily="18" charset="0"/>
            </a:rPr>
            <a:t>District 5 HOPWA under separate grant administered by </a:t>
          </a:r>
          <a:r>
            <a:rPr lang="en-US" sz="1600" i="1" kern="1200" dirty="0">
              <a:latin typeface="Times New Roman" panose="02020603050405020304" pitchFamily="18" charset="0"/>
              <a:cs typeface="Times New Roman" panose="02020603050405020304" pitchFamily="18" charset="0"/>
            </a:rPr>
            <a:t>City of Little Rock </a:t>
          </a:r>
          <a:r>
            <a:rPr lang="en-US" sz="1600" kern="1200" dirty="0">
              <a:latin typeface="Times New Roman" panose="02020603050405020304" pitchFamily="18" charset="0"/>
              <a:cs typeface="Times New Roman" panose="02020603050405020304" pitchFamily="18" charset="0"/>
            </a:rPr>
            <a:t>(6 counties).</a:t>
          </a:r>
        </a:p>
      </dsp:txBody>
      <dsp:txXfrm>
        <a:off x="817110" y="3473800"/>
        <a:ext cx="4258411" cy="795886"/>
      </dsp:txXfrm>
    </dsp:sp>
    <dsp:sp modelId="{BCA0CBA4-EDD1-4490-8A5A-20A07676CE82}">
      <dsp:nvSpPr>
        <dsp:cNvPr id="0" name=""/>
        <dsp:cNvSpPr/>
      </dsp:nvSpPr>
      <dsp:spPr>
        <a:xfrm>
          <a:off x="0" y="4468658"/>
          <a:ext cx="5124159" cy="70745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8A951-39D8-47E8-AAAF-5643693A80DD}">
      <dsp:nvSpPr>
        <dsp:cNvPr id="0" name=""/>
        <dsp:cNvSpPr/>
      </dsp:nvSpPr>
      <dsp:spPr>
        <a:xfrm>
          <a:off x="214005" y="4627836"/>
          <a:ext cx="389100" cy="3891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F4681A3-600C-4AE0-96CC-EF1C5DBA5F3B}">
      <dsp:nvSpPr>
        <dsp:cNvPr id="0" name=""/>
        <dsp:cNvSpPr/>
      </dsp:nvSpPr>
      <dsp:spPr>
        <a:xfrm>
          <a:off x="817110" y="4468658"/>
          <a:ext cx="4258411" cy="795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231" tIns="84231" rIns="84231" bIns="84231"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Times New Roman" panose="02020603050405020304" pitchFamily="18" charset="0"/>
              <a:cs typeface="Times New Roman" panose="02020603050405020304" pitchFamily="18" charset="0"/>
            </a:rPr>
            <a:t>ADH, now provides HOPWA assistance across jurisdictional lines to District 5 and Crittenden County based on need and funding availability.</a:t>
          </a:r>
        </a:p>
      </dsp:txBody>
      <dsp:txXfrm>
        <a:off x="817110" y="4468658"/>
        <a:ext cx="4258411" cy="7958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343E0-8AB8-47CB-BFC1-FB56881C494E}">
      <dsp:nvSpPr>
        <dsp:cNvPr id="0" name=""/>
        <dsp:cNvSpPr/>
      </dsp:nvSpPr>
      <dsp:spPr>
        <a:xfrm>
          <a:off x="0" y="159984"/>
          <a:ext cx="7823199" cy="1309010"/>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ADH administers HOPWA through non-profit agencies called </a:t>
          </a:r>
          <a:r>
            <a:rPr lang="en-US" sz="3200" b="1" kern="1200" dirty="0">
              <a:latin typeface="Times New Roman" panose="02020603050405020304" pitchFamily="18" charset="0"/>
              <a:cs typeface="Times New Roman" panose="02020603050405020304" pitchFamily="18" charset="0"/>
            </a:rPr>
            <a:t>Project Sponsors</a:t>
          </a:r>
          <a:r>
            <a:rPr lang="en-US" sz="3200" kern="1200" dirty="0">
              <a:latin typeface="Times New Roman" panose="02020603050405020304" pitchFamily="18" charset="0"/>
              <a:cs typeface="Times New Roman" panose="02020603050405020304" pitchFamily="18" charset="0"/>
            </a:rPr>
            <a:t>.</a:t>
          </a:r>
        </a:p>
      </dsp:txBody>
      <dsp:txXfrm>
        <a:off x="63901" y="223885"/>
        <a:ext cx="7695397" cy="1181208"/>
      </dsp:txXfrm>
    </dsp:sp>
    <dsp:sp modelId="{4A0E9408-C7F0-45B3-9EE9-5243180F9314}">
      <dsp:nvSpPr>
        <dsp:cNvPr id="0" name=""/>
        <dsp:cNvSpPr/>
      </dsp:nvSpPr>
      <dsp:spPr>
        <a:xfrm>
          <a:off x="0" y="1624515"/>
          <a:ext cx="7823199" cy="1309010"/>
        </a:xfrm>
        <a:prstGeom prst="roundRect">
          <a:avLst/>
        </a:prstGeom>
        <a:gradFill rotWithShape="0">
          <a:gsLst>
            <a:gs pos="0">
              <a:schemeClr val="accent5">
                <a:hueOff val="4808133"/>
                <a:satOff val="-9764"/>
                <a:lumOff val="6275"/>
                <a:alphaOff val="0"/>
                <a:tint val="96000"/>
                <a:lumMod val="104000"/>
              </a:schemeClr>
            </a:gs>
            <a:gs pos="100000">
              <a:schemeClr val="accent5">
                <a:hueOff val="4808133"/>
                <a:satOff val="-9764"/>
                <a:lumOff val="6275"/>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dirty="0">
              <a:latin typeface="Times New Roman" panose="02020603050405020304" pitchFamily="18" charset="0"/>
              <a:cs typeface="Times New Roman" panose="02020603050405020304" pitchFamily="18" charset="0"/>
            </a:rPr>
            <a:t>Currently there’s just one</a:t>
          </a:r>
          <a:r>
            <a:rPr lang="en-US" sz="5400" kern="1200" dirty="0"/>
            <a:t>. </a:t>
          </a:r>
        </a:p>
      </dsp:txBody>
      <dsp:txXfrm>
        <a:off x="63901" y="1688416"/>
        <a:ext cx="7695397" cy="1181208"/>
      </dsp:txXfrm>
    </dsp:sp>
    <dsp:sp modelId="{64633C33-5173-40C6-B313-24CB225F9BA1}">
      <dsp:nvSpPr>
        <dsp:cNvPr id="0" name=""/>
        <dsp:cNvSpPr/>
      </dsp:nvSpPr>
      <dsp:spPr>
        <a:xfrm>
          <a:off x="0" y="2933526"/>
          <a:ext cx="7823199" cy="11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387" tIns="50800" rIns="284480" bIns="50800" numCol="1" spcCol="1270" anchor="t" anchorCtr="0">
          <a:noAutofit/>
        </a:bodyPr>
        <a:lstStyle/>
        <a:p>
          <a:pPr marL="285750" lvl="1" indent="-285750" algn="ctr" defTabSz="1778000">
            <a:lnSpc>
              <a:spcPct val="90000"/>
            </a:lnSpc>
            <a:spcBef>
              <a:spcPct val="0"/>
            </a:spcBef>
            <a:spcAft>
              <a:spcPct val="20000"/>
            </a:spcAft>
            <a:buChar char="•"/>
          </a:pPr>
          <a:r>
            <a:rPr lang="en-US" sz="4000" b="1" kern="1200" dirty="0">
              <a:latin typeface="Times New Roman" panose="02020603050405020304" pitchFamily="18" charset="0"/>
              <a:cs typeface="Times New Roman" panose="02020603050405020304" pitchFamily="18" charset="0"/>
            </a:rPr>
            <a:t>Northeast Arkansas Regional AIDS Network</a:t>
          </a:r>
          <a:r>
            <a:rPr lang="en-US" sz="4000" kern="1200" dirty="0">
              <a:latin typeface="Times New Roman" panose="02020603050405020304" pitchFamily="18" charset="0"/>
              <a:cs typeface="Times New Roman" panose="02020603050405020304" pitchFamily="18" charset="0"/>
            </a:rPr>
            <a:t> (</a:t>
          </a:r>
          <a:r>
            <a:rPr lang="en-US" sz="4000" b="1" i="1" kern="1200" dirty="0">
              <a:latin typeface="Times New Roman" panose="02020603050405020304" pitchFamily="18" charset="0"/>
              <a:cs typeface="Times New Roman" panose="02020603050405020304" pitchFamily="18" charset="0"/>
            </a:rPr>
            <a:t>NARAN</a:t>
          </a:r>
          <a:r>
            <a:rPr lang="en-US" sz="4000" kern="1200" dirty="0">
              <a:latin typeface="Times New Roman" panose="02020603050405020304" pitchFamily="18" charset="0"/>
              <a:cs typeface="Times New Roman" panose="02020603050405020304" pitchFamily="18" charset="0"/>
            </a:rPr>
            <a:t>)</a:t>
          </a:r>
        </a:p>
      </dsp:txBody>
      <dsp:txXfrm>
        <a:off x="0" y="2933526"/>
        <a:ext cx="7823199" cy="11736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01EAE-86B4-41BC-9B16-0738978A1D10}">
      <dsp:nvSpPr>
        <dsp:cNvPr id="0" name=""/>
        <dsp:cNvSpPr/>
      </dsp:nvSpPr>
      <dsp:spPr>
        <a:xfrm>
          <a:off x="0" y="0"/>
          <a:ext cx="437634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DDCC75-394C-45C5-A97F-498F2B7095E3}">
      <dsp:nvSpPr>
        <dsp:cNvPr id="0" name=""/>
        <dsp:cNvSpPr/>
      </dsp:nvSpPr>
      <dsp:spPr>
        <a:xfrm>
          <a:off x="0" y="0"/>
          <a:ext cx="4376340" cy="1892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latin typeface="Times New Roman" panose="02020603050405020304" pitchFamily="18" charset="0"/>
              <a:cs typeface="Times New Roman" panose="02020603050405020304" pitchFamily="18" charset="0"/>
            </a:rPr>
            <a:t>Goal 1:</a:t>
          </a:r>
          <a:r>
            <a:rPr lang="en-US" sz="2300" kern="1200" dirty="0">
              <a:latin typeface="Times New Roman" panose="02020603050405020304" pitchFamily="18" charset="0"/>
              <a:cs typeface="Times New Roman" panose="02020603050405020304" pitchFamily="18" charset="0"/>
            </a:rPr>
            <a:t> Provide housing assistance and appropriate supportive services to enable clients to remain in their homes and to reduce their risks of homelessness.</a:t>
          </a:r>
        </a:p>
      </dsp:txBody>
      <dsp:txXfrm>
        <a:off x="0" y="0"/>
        <a:ext cx="4376340" cy="1892930"/>
      </dsp:txXfrm>
    </dsp:sp>
    <dsp:sp modelId="{9EB008B8-34B6-4CEC-821E-E8DAA8A204AF}">
      <dsp:nvSpPr>
        <dsp:cNvPr id="0" name=""/>
        <dsp:cNvSpPr/>
      </dsp:nvSpPr>
      <dsp:spPr>
        <a:xfrm>
          <a:off x="0" y="1892930"/>
          <a:ext cx="437634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2BBA8-A22E-4993-8D3B-7E9E826DF5D7}">
      <dsp:nvSpPr>
        <dsp:cNvPr id="0" name=""/>
        <dsp:cNvSpPr/>
      </dsp:nvSpPr>
      <dsp:spPr>
        <a:xfrm>
          <a:off x="0" y="1892930"/>
          <a:ext cx="4376340" cy="1892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latin typeface="Times New Roman" panose="02020603050405020304" pitchFamily="18" charset="0"/>
              <a:cs typeface="Times New Roman" panose="02020603050405020304" pitchFamily="18" charset="0"/>
            </a:rPr>
            <a:t>Goal 2:</a:t>
          </a:r>
          <a:r>
            <a:rPr lang="en-US" sz="2300" kern="1200" dirty="0">
              <a:latin typeface="Times New Roman" panose="02020603050405020304" pitchFamily="18" charset="0"/>
              <a:cs typeface="Times New Roman" panose="02020603050405020304" pitchFamily="18" charset="0"/>
            </a:rPr>
            <a:t> Improve access to health care and other supportive services</a:t>
          </a:r>
        </a:p>
      </dsp:txBody>
      <dsp:txXfrm>
        <a:off x="0" y="1892930"/>
        <a:ext cx="4376340" cy="18929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70F0A-71F3-4B10-A48D-CCBEDAA44C0B}">
      <dsp:nvSpPr>
        <dsp:cNvPr id="0" name=""/>
        <dsp:cNvSpPr/>
      </dsp:nvSpPr>
      <dsp:spPr>
        <a:xfrm>
          <a:off x="0" y="339189"/>
          <a:ext cx="5124159" cy="121680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Dr. Cinthia Castro-Ryan White Part B &amp; ADAP Manager      </a:t>
          </a:r>
          <a:endParaRPr lang="en-US" sz="2000" kern="1200" dirty="0">
            <a:latin typeface="Times New Roman" panose="02020603050405020304" pitchFamily="18" charset="0"/>
            <a:cs typeface="Times New Roman" panose="02020603050405020304" pitchFamily="18" charset="0"/>
          </a:endParaRPr>
        </a:p>
      </dsp:txBody>
      <dsp:txXfrm>
        <a:off x="59399" y="398588"/>
        <a:ext cx="5005361" cy="1098002"/>
      </dsp:txXfrm>
    </dsp:sp>
    <dsp:sp modelId="{C636FECD-F06B-4C19-A72D-C56856744B24}">
      <dsp:nvSpPr>
        <dsp:cNvPr id="0" name=""/>
        <dsp:cNvSpPr/>
      </dsp:nvSpPr>
      <dsp:spPr>
        <a:xfrm>
          <a:off x="0" y="1555989"/>
          <a:ext cx="512415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1" kern="1200" dirty="0">
              <a:latin typeface="Times New Roman" panose="02020603050405020304" pitchFamily="18" charset="0"/>
              <a:cs typeface="Times New Roman" panose="02020603050405020304" pitchFamily="18" charset="0"/>
            </a:rPr>
            <a:t>501-661-2682</a:t>
          </a:r>
          <a:endParaRPr lang="en-US" sz="5100" kern="1200" dirty="0">
            <a:latin typeface="Times New Roman" panose="02020603050405020304" pitchFamily="18" charset="0"/>
            <a:cs typeface="Times New Roman" panose="02020603050405020304" pitchFamily="18" charset="0"/>
          </a:endParaRPr>
        </a:p>
      </dsp:txBody>
      <dsp:txXfrm>
        <a:off x="0" y="1555989"/>
        <a:ext cx="5124159" cy="1076400"/>
      </dsp:txXfrm>
    </dsp:sp>
    <dsp:sp modelId="{E64A1140-7E4A-47D2-A524-9FC0825AFDFB}">
      <dsp:nvSpPr>
        <dsp:cNvPr id="0" name=""/>
        <dsp:cNvSpPr/>
      </dsp:nvSpPr>
      <dsp:spPr>
        <a:xfrm>
          <a:off x="0" y="2632389"/>
          <a:ext cx="5124159" cy="121680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Dr. Saima Majid, HOPWA Coordinator </a:t>
          </a:r>
          <a:endParaRPr lang="en-US" sz="2000" kern="1200" dirty="0">
            <a:latin typeface="Times New Roman" panose="02020603050405020304" pitchFamily="18" charset="0"/>
            <a:cs typeface="Times New Roman" panose="02020603050405020304" pitchFamily="18" charset="0"/>
          </a:endParaRPr>
        </a:p>
      </dsp:txBody>
      <dsp:txXfrm>
        <a:off x="59399" y="2691788"/>
        <a:ext cx="5005361" cy="1098002"/>
      </dsp:txXfrm>
    </dsp:sp>
    <dsp:sp modelId="{FFA4FAF8-E3C2-41BA-BD21-4D0C79846718}">
      <dsp:nvSpPr>
        <dsp:cNvPr id="0" name=""/>
        <dsp:cNvSpPr/>
      </dsp:nvSpPr>
      <dsp:spPr>
        <a:xfrm>
          <a:off x="0" y="3849189"/>
          <a:ext cx="512415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692"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1" kern="1200" dirty="0">
              <a:latin typeface="Times New Roman" panose="02020603050405020304" pitchFamily="18" charset="0"/>
              <a:cs typeface="Times New Roman" panose="02020603050405020304" pitchFamily="18" charset="0"/>
            </a:rPr>
            <a:t>501-661-2137</a:t>
          </a:r>
          <a:endParaRPr lang="en-US" sz="5100" kern="1200" dirty="0">
            <a:latin typeface="Times New Roman" panose="02020603050405020304" pitchFamily="18" charset="0"/>
            <a:cs typeface="Times New Roman" panose="02020603050405020304" pitchFamily="18" charset="0"/>
          </a:endParaRPr>
        </a:p>
      </dsp:txBody>
      <dsp:txXfrm>
        <a:off x="0" y="3849189"/>
        <a:ext cx="5124159"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0.08108</cdr:x>
      <cdr:y>0.4174</cdr:y>
    </cdr:from>
    <cdr:to>
      <cdr:x>0.10811</cdr:x>
      <cdr:y>0.43358</cdr:y>
    </cdr:to>
    <cdr:cxnSp macro="">
      <cdr:nvCxnSpPr>
        <cdr:cNvPr id="3" name="Straight Connector 2">
          <a:extLst xmlns:a="http://schemas.openxmlformats.org/drawingml/2006/main">
            <a:ext uri="{FF2B5EF4-FFF2-40B4-BE49-F238E27FC236}">
              <a16:creationId xmlns:a16="http://schemas.microsoft.com/office/drawing/2014/main" id="{F2C9AFDD-6545-4A19-81D5-B17BC043D107}"/>
            </a:ext>
          </a:extLst>
        </cdr:cNvPr>
        <cdr:cNvCxnSpPr/>
      </cdr:nvCxnSpPr>
      <cdr:spPr>
        <a:xfrm xmlns:a="http://schemas.openxmlformats.org/drawingml/2006/main">
          <a:off x="457200" y="1965326"/>
          <a:ext cx="152400" cy="762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0.09459</cdr:x>
      <cdr:y>0.56305</cdr:y>
    </cdr:from>
    <cdr:to>
      <cdr:x>0.13514</cdr:x>
      <cdr:y>0.56305</cdr:y>
    </cdr:to>
    <cdr:cxnSp macro="">
      <cdr:nvCxnSpPr>
        <cdr:cNvPr id="8" name="Straight Connector 7">
          <a:extLst xmlns:a="http://schemas.openxmlformats.org/drawingml/2006/main">
            <a:ext uri="{FF2B5EF4-FFF2-40B4-BE49-F238E27FC236}">
              <a16:creationId xmlns:a16="http://schemas.microsoft.com/office/drawing/2014/main" id="{70826178-64F8-4812-B9F0-42020FED494A}"/>
            </a:ext>
          </a:extLst>
        </cdr:cNvPr>
        <cdr:cNvCxnSpPr/>
      </cdr:nvCxnSpPr>
      <cdr:spPr>
        <a:xfrm xmlns:a="http://schemas.openxmlformats.org/drawingml/2006/main">
          <a:off x="533400" y="2651126"/>
          <a:ext cx="2286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0.62162</cdr:x>
      <cdr:y>0.17465</cdr:y>
    </cdr:from>
    <cdr:to>
      <cdr:x>0.63514</cdr:x>
      <cdr:y>0.20701</cdr:y>
    </cdr:to>
    <cdr:cxnSp macro="">
      <cdr:nvCxnSpPr>
        <cdr:cNvPr id="12" name="Straight Connector 11">
          <a:extLst xmlns:a="http://schemas.openxmlformats.org/drawingml/2006/main">
            <a:ext uri="{FF2B5EF4-FFF2-40B4-BE49-F238E27FC236}">
              <a16:creationId xmlns:a16="http://schemas.microsoft.com/office/drawing/2014/main" id="{CCF93BE2-48A5-4A67-94A4-E4E33BBBA39E}"/>
            </a:ext>
          </a:extLst>
        </cdr:cNvPr>
        <cdr:cNvCxnSpPr/>
      </cdr:nvCxnSpPr>
      <cdr:spPr>
        <a:xfrm xmlns:a="http://schemas.openxmlformats.org/drawingml/2006/main" flipH="1">
          <a:off x="3505200" y="822326"/>
          <a:ext cx="76200" cy="1524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852F5A2-8FAF-431D-A7F0-E7A29EDCA76E}" type="datetimeFigureOut">
              <a:rPr lang="en-US" smtClean="0"/>
              <a:t>4/14/2022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CF7BC7-87B9-4733-8701-BC97511DA570}" type="slidenum">
              <a:rPr lang="en-US" smtClean="0"/>
              <a:t>‹#›</a:t>
            </a:fld>
            <a:endParaRPr lang="en-US"/>
          </a:p>
        </p:txBody>
      </p:sp>
    </p:spTree>
    <p:extLst>
      <p:ext uri="{BB962C8B-B14F-4D97-AF65-F5344CB8AC3E}">
        <p14:creationId xmlns:p14="http://schemas.microsoft.com/office/powerpoint/2010/main" val="4023523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3367FE-5CC4-4A6F-AB1C-942E978132E0}" type="datetimeFigureOut">
              <a:rPr lang="en-US" smtClean="0"/>
              <a:t>4/14/2022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C7BE152-2E25-47B3-898F-A7F863C0A09C}" type="slidenum">
              <a:rPr lang="en-US" smtClean="0"/>
              <a:t>‹#›</a:t>
            </a:fld>
            <a:endParaRPr lang="en-US"/>
          </a:p>
        </p:txBody>
      </p:sp>
    </p:spTree>
    <p:extLst>
      <p:ext uri="{BB962C8B-B14F-4D97-AF65-F5344CB8AC3E}">
        <p14:creationId xmlns:p14="http://schemas.microsoft.com/office/powerpoint/2010/main" val="3226915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3BBFCF60-8A4C-4C2D-88BA-47094E994A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3033AA9-09B0-4087-A890-2783CB694879}" type="slidenum">
              <a:rPr lang="en-US" altLang="en-US" sz="1200"/>
              <a:pPr/>
              <a:t>1</a:t>
            </a:fld>
            <a:endParaRPr lang="en-US" altLang="en-US" sz="1200"/>
          </a:p>
        </p:txBody>
      </p:sp>
      <p:sp>
        <p:nvSpPr>
          <p:cNvPr id="6147" name="Rectangle 2">
            <a:extLst>
              <a:ext uri="{FF2B5EF4-FFF2-40B4-BE49-F238E27FC236}">
                <a16:creationId xmlns:a16="http://schemas.microsoft.com/office/drawing/2014/main" id="{307A2CD8-A923-4ED0-82B5-AE9C6180A5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a:extLst>
              <a:ext uri="{FF2B5EF4-FFF2-40B4-BE49-F238E27FC236}">
                <a16:creationId xmlns:a16="http://schemas.microsoft.com/office/drawing/2014/main" id="{3792FA21-F00D-4FE6-9F4F-CC681AD26B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BE152-2E25-47B3-898F-A7F863C0A09C}" type="slidenum">
              <a:rPr lang="en-US" smtClean="0"/>
              <a:t>53</a:t>
            </a:fld>
            <a:endParaRPr lang="en-US"/>
          </a:p>
        </p:txBody>
      </p:sp>
    </p:spTree>
    <p:extLst>
      <p:ext uri="{BB962C8B-B14F-4D97-AF65-F5344CB8AC3E}">
        <p14:creationId xmlns:p14="http://schemas.microsoft.com/office/powerpoint/2010/main" val="252884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7BE152-2E25-47B3-898F-A7F863C0A09C}" type="slidenum">
              <a:rPr lang="en-US" smtClean="0"/>
              <a:t>60</a:t>
            </a:fld>
            <a:endParaRPr lang="en-US"/>
          </a:p>
        </p:txBody>
      </p:sp>
    </p:spTree>
    <p:extLst>
      <p:ext uri="{BB962C8B-B14F-4D97-AF65-F5344CB8AC3E}">
        <p14:creationId xmlns:p14="http://schemas.microsoft.com/office/powerpoint/2010/main" val="112300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4DC487-8769-4B96-AB68-FA15F545C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5303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6600796-1E78-4EC4-8D58-50E1D3AEF8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305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DF44FC-F54C-49F3-B4CA-45D5552740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1114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78808CB-6F66-4D7E-BFCD-EE75FF2B239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873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sp>
        <p:nvSpPr>
          <p:cNvPr id="11" name="Slide Number Placeholder 5"/>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HelveticaNeueLT Std Lt" panose="020B04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5DF42F-4E27-4F6C-8452-8B6464071BA6}" type="slidenum">
              <a:rPr kumimoji="0" lang="en-US" sz="1200" b="0" i="0" u="none" strike="noStrike" kern="1200" cap="none" spc="0" normalizeH="0" baseline="0" noProof="0" smtClean="0">
                <a:ln>
                  <a:noFill/>
                </a:ln>
                <a:solidFill>
                  <a:prstClr val="white"/>
                </a:solidFill>
                <a:effectLst/>
                <a:uLnTx/>
                <a:uFillTx/>
                <a:latin typeface="HelveticaNeueLT Std Lt" panose="020B04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HelveticaNeueLT Std Lt" panose="020B0403020202020204" pitchFamily="34" charset="0"/>
            </a:endParaRPr>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41" t="25323"/>
          <a:stretch/>
        </p:blipFill>
        <p:spPr>
          <a:xfrm>
            <a:off x="-31898" y="0"/>
            <a:ext cx="4988517" cy="2269045"/>
          </a:xfrm>
          <a:prstGeom prst="rect">
            <a:avLst/>
          </a:prstGeom>
        </p:spPr>
      </p:pic>
      <p:sp>
        <p:nvSpPr>
          <p:cNvPr id="15" name="Rectangle 14"/>
          <p:cNvSpPr/>
          <p:nvPr userDrawn="1"/>
        </p:nvSpPr>
        <p:spPr>
          <a:xfrm>
            <a:off x="-1880" y="6444899"/>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latin typeface="HelveticaNeueLT Std Lt" panose="020B0403020202020204" pitchFamily="34" charset="0"/>
              </a:rPr>
              <a:t>	</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6770" y="6471595"/>
            <a:ext cx="673004" cy="365124"/>
          </a:xfrm>
          <a:prstGeom prst="rect">
            <a:avLst/>
          </a:prstGeom>
        </p:spPr>
      </p:pic>
      <p:sp>
        <p:nvSpPr>
          <p:cNvPr id="14" name="Text Placeholder 13"/>
          <p:cNvSpPr>
            <a:spLocks noGrp="1"/>
          </p:cNvSpPr>
          <p:nvPr>
            <p:ph type="body" sz="quarter" idx="10" hasCustomPrompt="1"/>
          </p:nvPr>
        </p:nvSpPr>
        <p:spPr>
          <a:xfrm>
            <a:off x="197318" y="3846467"/>
            <a:ext cx="10385868" cy="904642"/>
          </a:xfrm>
          <a:prstGeom prst="rect">
            <a:avLst/>
          </a:prstGeom>
        </p:spPr>
        <p:txBody>
          <a:bodyPr/>
          <a:lstStyle>
            <a:lvl1pPr marL="0" indent="0">
              <a:buNone/>
              <a:defRPr sz="2800">
                <a:latin typeface="HelveticaNeueLT Std Med Cn" panose="020B0606030502030204" pitchFamily="34" charset="0"/>
              </a:defRPr>
            </a:lvl1pPr>
            <a:lvl2pPr>
              <a:defRPr>
                <a:latin typeface="HelveticaNeueLT Std Med" panose="020B0604020202020204" pitchFamily="34" charset="0"/>
              </a:defRPr>
            </a:lvl2pPr>
            <a:lvl3pPr>
              <a:defRPr>
                <a:latin typeface="HelveticaNeueLT Std Med" panose="020B0604020202020204" pitchFamily="34" charset="0"/>
              </a:defRPr>
            </a:lvl3pPr>
            <a:lvl4pPr>
              <a:defRPr>
                <a:latin typeface="HelveticaNeueLT Std Med" panose="020B0604020202020204" pitchFamily="34" charset="0"/>
              </a:defRPr>
            </a:lvl4pPr>
          </a:lstStyle>
          <a:p>
            <a:r>
              <a:rPr lang="en-US" sz="7500" dirty="0"/>
              <a:t>ARKANSAS ECONOMIC</a:t>
            </a:r>
          </a:p>
        </p:txBody>
      </p:sp>
      <p:sp>
        <p:nvSpPr>
          <p:cNvPr id="18" name="Text Placeholder 13"/>
          <p:cNvSpPr>
            <a:spLocks noGrp="1"/>
          </p:cNvSpPr>
          <p:nvPr>
            <p:ph type="body" sz="quarter" idx="11" hasCustomPrompt="1"/>
          </p:nvPr>
        </p:nvSpPr>
        <p:spPr>
          <a:xfrm>
            <a:off x="1476646" y="4559402"/>
            <a:ext cx="10385868" cy="695177"/>
          </a:xfrm>
          <a:prstGeom prst="rect">
            <a:avLst/>
          </a:prstGeom>
        </p:spPr>
        <p:txBody>
          <a:bodyPr/>
          <a:lstStyle>
            <a:lvl1pPr marL="0" indent="0">
              <a:buNone/>
              <a:defRPr sz="8000">
                <a:latin typeface="HelveticaNeueLT Std Med Cn" panose="020B0606030502030204" pitchFamily="34" charset="0"/>
              </a:defRPr>
            </a:lvl1pPr>
            <a:lvl2pPr>
              <a:defRPr>
                <a:latin typeface="HelveticaNeueLT Std Med" panose="020B0604020202020204" pitchFamily="34" charset="0"/>
              </a:defRPr>
            </a:lvl2pPr>
            <a:lvl3pPr>
              <a:defRPr>
                <a:latin typeface="HelveticaNeueLT Std Med" panose="020B0604020202020204" pitchFamily="34" charset="0"/>
              </a:defRPr>
            </a:lvl3pPr>
            <a:lvl4pPr>
              <a:defRPr>
                <a:latin typeface="HelveticaNeueLT Std Med" panose="020B0604020202020204" pitchFamily="34" charset="0"/>
              </a:defRPr>
            </a:lvl4pPr>
          </a:lstStyle>
          <a:p>
            <a:r>
              <a:rPr lang="en-US" sz="5400" dirty="0"/>
              <a:t>DEVELOPMENT COMMISSION</a:t>
            </a:r>
          </a:p>
        </p:txBody>
      </p:sp>
      <p:sp>
        <p:nvSpPr>
          <p:cNvPr id="20" name="Text Placeholder 19"/>
          <p:cNvSpPr>
            <a:spLocks noGrp="1"/>
          </p:cNvSpPr>
          <p:nvPr>
            <p:ph type="body" sz="quarter" idx="12" hasCustomPrompt="1"/>
          </p:nvPr>
        </p:nvSpPr>
        <p:spPr>
          <a:xfrm>
            <a:off x="3482975" y="5316985"/>
            <a:ext cx="4954588" cy="716143"/>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Cn" panose="020B0506030502030204" pitchFamily="34" charset="0"/>
              </a:rPr>
              <a:t>900 West Capitol Avenue, Suite 400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Cn" panose="020B0506030502030204" pitchFamily="34" charset="0"/>
              </a:rPr>
              <a:t>Little Rock, AR 72201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Cn" panose="020B0506030502030204" pitchFamily="34" charset="0"/>
              </a:rPr>
              <a:t>www.ArkansasEDC.com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eueLT Std Cn" panose="020B0506030502030204" pitchFamily="34" charset="0"/>
              </a:rPr>
              <a:t>501-682-1121</a:t>
            </a:r>
          </a:p>
        </p:txBody>
      </p:sp>
    </p:spTree>
    <p:extLst>
      <p:ext uri="{BB962C8B-B14F-4D97-AF65-F5344CB8AC3E}">
        <p14:creationId xmlns:p14="http://schemas.microsoft.com/office/powerpoint/2010/main" val="27188807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0244" r="47223"/>
          <a:stretch/>
        </p:blipFill>
        <p:spPr>
          <a:xfrm>
            <a:off x="7927943" y="-3793"/>
            <a:ext cx="1216057" cy="6468806"/>
          </a:xfrm>
          <a:prstGeom prst="rect">
            <a:avLst/>
          </a:prstGeom>
        </p:spPr>
      </p:pic>
      <p:sp>
        <p:nvSpPr>
          <p:cNvPr id="14" name="Rectangle 13"/>
          <p:cNvSpPr/>
          <p:nvPr userDrawn="1"/>
        </p:nvSpPr>
        <p:spPr>
          <a:xfrm>
            <a:off x="7927944" y="0"/>
            <a:ext cx="1216058" cy="6858000"/>
          </a:xfrm>
          <a:prstGeom prst="rect">
            <a:avLst/>
          </a:prstGeom>
          <a:solidFill>
            <a:srgbClr val="41AF6E">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 y="6455869"/>
            <a:ext cx="9144001" cy="402131"/>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latin typeface="HelveticaNeueLT Std Lt" panose="020B0403020202020204" pitchFamily="34" charset="0"/>
              </a:rPr>
              <a:t>	</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82565"/>
            <a:ext cx="673004" cy="365124"/>
          </a:xfrm>
          <a:prstGeom prst="rect">
            <a:avLst/>
          </a:prstGeom>
        </p:spPr>
      </p:pic>
      <p:sp>
        <p:nvSpPr>
          <p:cNvPr id="11" name="Title 1"/>
          <p:cNvSpPr>
            <a:spLocks noGrp="1"/>
          </p:cNvSpPr>
          <p:nvPr>
            <p:ph type="title" hasCustomPrompt="1"/>
          </p:nvPr>
        </p:nvSpPr>
        <p:spPr>
          <a:xfrm>
            <a:off x="258748" y="285010"/>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16" name="Text Placeholder 4"/>
          <p:cNvSpPr>
            <a:spLocks noGrp="1"/>
          </p:cNvSpPr>
          <p:nvPr>
            <p:ph type="body" sz="quarter" idx="10" hasCustomPrompt="1"/>
          </p:nvPr>
        </p:nvSpPr>
        <p:spPr>
          <a:xfrm>
            <a:off x="774954" y="1412913"/>
            <a:ext cx="694258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pic>
        <p:nvPicPr>
          <p:cNvPr id="27" name="Picture 26"/>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80594" y="5670347"/>
            <a:ext cx="1510754" cy="783626"/>
          </a:xfrm>
          <a:prstGeom prst="rect">
            <a:avLst/>
          </a:prstGeom>
          <a:noFill/>
        </p:spPr>
      </p:pic>
    </p:spTree>
    <p:extLst>
      <p:ext uri="{BB962C8B-B14F-4D97-AF65-F5344CB8AC3E}">
        <p14:creationId xmlns:p14="http://schemas.microsoft.com/office/powerpoint/2010/main" val="2591729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34976" r="40617"/>
          <a:stretch/>
        </p:blipFill>
        <p:spPr>
          <a:xfrm>
            <a:off x="0" y="-4960"/>
            <a:ext cx="2368296" cy="6468806"/>
          </a:xfrm>
          <a:prstGeom prst="rect">
            <a:avLst/>
          </a:prstGeom>
        </p:spPr>
      </p:pic>
      <p:sp>
        <p:nvSpPr>
          <p:cNvPr id="14" name="Rectangle 13"/>
          <p:cNvSpPr/>
          <p:nvPr userDrawn="1"/>
        </p:nvSpPr>
        <p:spPr>
          <a:xfrm>
            <a:off x="-1" y="-10311"/>
            <a:ext cx="2368297" cy="6858000"/>
          </a:xfrm>
          <a:prstGeom prst="rect">
            <a:avLst/>
          </a:prstGeom>
          <a:solidFill>
            <a:srgbClr val="41AF6E">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 y="6455869"/>
            <a:ext cx="9144001" cy="402131"/>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latin typeface="HelveticaNeueLT Std Lt" panose="020B0403020202020204" pitchFamily="34" charset="0"/>
              </a:rPr>
              <a:t>	</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82565"/>
            <a:ext cx="673004" cy="365124"/>
          </a:xfrm>
          <a:prstGeom prst="rect">
            <a:avLst/>
          </a:prstGeom>
        </p:spPr>
      </p:pic>
      <p:grpSp>
        <p:nvGrpSpPr>
          <p:cNvPr id="3" name="Group 2"/>
          <p:cNvGrpSpPr/>
          <p:nvPr userDrawn="1"/>
        </p:nvGrpSpPr>
        <p:grpSpPr>
          <a:xfrm>
            <a:off x="-1085819" y="-1684964"/>
            <a:ext cx="7578059" cy="8140628"/>
            <a:chOff x="-1085819" y="-1684964"/>
            <a:chExt cx="7578059" cy="8140628"/>
          </a:xfrm>
        </p:grpSpPr>
        <p:pic>
          <p:nvPicPr>
            <p:cNvPr id="8" name="Picture 7"/>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36284"/>
            <a:stretch/>
          </p:blipFill>
          <p:spPr>
            <a:xfrm>
              <a:off x="-1" y="4059423"/>
              <a:ext cx="2920349" cy="2377727"/>
            </a:xfrm>
            <a:prstGeom prst="rect">
              <a:avLst/>
            </a:prstGeom>
            <a:noFill/>
          </p:spPr>
        </p:pic>
        <p:pic>
          <p:nvPicPr>
            <p:cNvPr id="9" name="Picture 8"/>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51750"/>
            <a:stretch/>
          </p:blipFill>
          <p:spPr>
            <a:xfrm>
              <a:off x="-1085819" y="2418622"/>
              <a:ext cx="2211458" cy="2377727"/>
            </a:xfrm>
            <a:prstGeom prst="rect">
              <a:avLst/>
            </a:prstGeom>
            <a:noFill/>
          </p:spPr>
        </p:pic>
        <p:pic>
          <p:nvPicPr>
            <p:cNvPr id="11" name="Picture 10"/>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25705" y="2762726"/>
              <a:ext cx="4583398" cy="2377727"/>
            </a:xfrm>
            <a:prstGeom prst="rect">
              <a:avLst/>
            </a:prstGeom>
            <a:noFill/>
          </p:spPr>
        </p:pic>
        <p:pic>
          <p:nvPicPr>
            <p:cNvPr id="15" name="Picture 14"/>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69004" y="1141292"/>
              <a:ext cx="4583398" cy="2377727"/>
            </a:xfrm>
            <a:prstGeom prst="rect">
              <a:avLst/>
            </a:prstGeom>
            <a:noFill/>
          </p:spPr>
        </p:pic>
        <p:pic>
          <p:nvPicPr>
            <p:cNvPr id="16" name="Picture 15"/>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4270"/>
            <a:stretch/>
          </p:blipFill>
          <p:spPr>
            <a:xfrm>
              <a:off x="0" y="-404512"/>
              <a:ext cx="1637642" cy="2377727"/>
            </a:xfrm>
            <a:prstGeom prst="rect">
              <a:avLst/>
            </a:prstGeom>
            <a:noFill/>
          </p:spPr>
        </p:pic>
        <p:pic>
          <p:nvPicPr>
            <p:cNvPr id="17" name="Picture 16"/>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3546" y="-1684964"/>
              <a:ext cx="4583398" cy="2377727"/>
            </a:xfrm>
            <a:prstGeom prst="rect">
              <a:avLst/>
            </a:prstGeom>
            <a:noFill/>
          </p:spPr>
        </p:pic>
        <p:pic>
          <p:nvPicPr>
            <p:cNvPr id="18" name="Picture 17"/>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b="45594"/>
            <a:stretch/>
          </p:blipFill>
          <p:spPr>
            <a:xfrm>
              <a:off x="1161971" y="5162037"/>
              <a:ext cx="4583398" cy="1293627"/>
            </a:xfrm>
            <a:prstGeom prst="rect">
              <a:avLst/>
            </a:prstGeom>
            <a:noFill/>
          </p:spPr>
        </p:pic>
        <p:pic>
          <p:nvPicPr>
            <p:cNvPr id="19" name="Picture 18"/>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568426" y="-122997"/>
              <a:ext cx="4583398" cy="2377727"/>
            </a:xfrm>
            <a:prstGeom prst="rect">
              <a:avLst/>
            </a:prstGeom>
            <a:noFill/>
          </p:spPr>
        </p:pic>
        <p:sp>
          <p:nvSpPr>
            <p:cNvPr id="2" name="Rectangle 1"/>
            <p:cNvSpPr/>
            <p:nvPr userDrawn="1"/>
          </p:nvSpPr>
          <p:spPr>
            <a:xfrm>
              <a:off x="2368296" y="-10311"/>
              <a:ext cx="4123944" cy="646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p:cNvSpPr>
            <a:spLocks noGrp="1"/>
          </p:cNvSpPr>
          <p:nvPr>
            <p:ph type="title" hasCustomPrompt="1"/>
          </p:nvPr>
        </p:nvSpPr>
        <p:spPr>
          <a:xfrm>
            <a:off x="5866271" y="144345"/>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7" name="Text Placeholder 4"/>
          <p:cNvSpPr>
            <a:spLocks noGrp="1"/>
          </p:cNvSpPr>
          <p:nvPr>
            <p:ph type="body" sz="quarter" idx="10" hasCustomPrompt="1"/>
          </p:nvPr>
        </p:nvSpPr>
        <p:spPr>
          <a:xfrm>
            <a:off x="2565352" y="1274670"/>
            <a:ext cx="567339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3669749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3602" r="43202" b="2955"/>
          <a:stretch/>
        </p:blipFill>
        <p:spPr>
          <a:xfrm>
            <a:off x="7937369" y="-3124"/>
            <a:ext cx="1206630" cy="6657461"/>
          </a:xfrm>
          <a:prstGeom prst="rect">
            <a:avLst/>
          </a:prstGeom>
        </p:spPr>
      </p:pic>
      <p:sp>
        <p:nvSpPr>
          <p:cNvPr id="14" name="Rectangle 13"/>
          <p:cNvSpPr/>
          <p:nvPr userDrawn="1"/>
        </p:nvSpPr>
        <p:spPr>
          <a:xfrm>
            <a:off x="7927942" y="-629"/>
            <a:ext cx="1216058" cy="6674103"/>
          </a:xfrm>
          <a:prstGeom prst="rect">
            <a:avLst/>
          </a:prstGeom>
          <a:solidFill>
            <a:srgbClr val="9077B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72512"/>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latin typeface="HelveticaNeueLT Std Lt" panose="020B0403020202020204" pitchFamily="34" charset="0"/>
              </a:rPr>
              <a:t>	</a:t>
            </a:r>
            <a:r>
              <a:rPr lang="en-US" sz="1200" b="1" baseline="0" dirty="0">
                <a:latin typeface="HelveticaNeueLT Std Lt" panose="020B0403020202020204" pitchFamily="34" charset="0"/>
              </a:rPr>
              <a:t>         </a:t>
            </a:r>
            <a:endParaRPr lang="en-US" sz="1200" b="1" dirty="0">
              <a:latin typeface="HelveticaNeueLT Std Lt" panose="020B040302020202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99208"/>
            <a:ext cx="673004" cy="365124"/>
          </a:xfrm>
          <a:prstGeom prst="rect">
            <a:avLst/>
          </a:prstGeom>
        </p:spPr>
      </p:pic>
      <p:sp>
        <p:nvSpPr>
          <p:cNvPr id="8" name="Title 1"/>
          <p:cNvSpPr>
            <a:spLocks noGrp="1"/>
          </p:cNvSpPr>
          <p:nvPr>
            <p:ph type="title" hasCustomPrompt="1"/>
          </p:nvPr>
        </p:nvSpPr>
        <p:spPr>
          <a:xfrm>
            <a:off x="258748" y="285010"/>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9" name="Text Placeholder 4"/>
          <p:cNvSpPr>
            <a:spLocks noGrp="1"/>
          </p:cNvSpPr>
          <p:nvPr>
            <p:ph type="body" sz="quarter" idx="10" hasCustomPrompt="1"/>
          </p:nvPr>
        </p:nvSpPr>
        <p:spPr>
          <a:xfrm>
            <a:off x="774954" y="1412913"/>
            <a:ext cx="694258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pic>
        <p:nvPicPr>
          <p:cNvPr id="11" name="Picture 10"/>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80594" y="5670347"/>
            <a:ext cx="1510754" cy="783626"/>
          </a:xfrm>
          <a:prstGeom prst="rect">
            <a:avLst/>
          </a:prstGeom>
          <a:noFill/>
        </p:spPr>
      </p:pic>
    </p:spTree>
    <p:extLst>
      <p:ext uri="{BB962C8B-B14F-4D97-AF65-F5344CB8AC3E}">
        <p14:creationId xmlns:p14="http://schemas.microsoft.com/office/powerpoint/2010/main" val="1462343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65" r="33656" b="2955"/>
          <a:stretch/>
        </p:blipFill>
        <p:spPr>
          <a:xfrm>
            <a:off x="0" y="-158253"/>
            <a:ext cx="2375555" cy="6657461"/>
          </a:xfrm>
          <a:prstGeom prst="rect">
            <a:avLst/>
          </a:prstGeom>
        </p:spPr>
      </p:pic>
      <p:sp>
        <p:nvSpPr>
          <p:cNvPr id="14" name="Rectangle 13"/>
          <p:cNvSpPr/>
          <p:nvPr userDrawn="1"/>
        </p:nvSpPr>
        <p:spPr>
          <a:xfrm>
            <a:off x="0" y="-192653"/>
            <a:ext cx="2380647" cy="6674103"/>
          </a:xfrm>
          <a:prstGeom prst="rect">
            <a:avLst/>
          </a:prstGeom>
          <a:solidFill>
            <a:srgbClr val="9077B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0" y="6472512"/>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1" dirty="0">
                <a:latin typeface="HelveticaNeueLT Std Lt" panose="020B0403020202020204" pitchFamily="34" charset="0"/>
              </a:rPr>
              <a:t>	</a:t>
            </a:r>
            <a:r>
              <a:rPr lang="en-US" sz="1200" b="1" baseline="0" dirty="0">
                <a:latin typeface="HelveticaNeueLT Std Lt" panose="020B0403020202020204" pitchFamily="34" charset="0"/>
              </a:rPr>
              <a:t>         </a:t>
            </a:r>
            <a:endParaRPr lang="en-US" sz="1200" b="1" dirty="0">
              <a:latin typeface="HelveticaNeueLT Std Lt" panose="020B0403020202020204" pitchFamily="34" charset="0"/>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99208"/>
            <a:ext cx="673004" cy="365124"/>
          </a:xfrm>
          <a:prstGeom prst="rect">
            <a:avLst/>
          </a:prstGeom>
        </p:spPr>
      </p:pic>
      <p:grpSp>
        <p:nvGrpSpPr>
          <p:cNvPr id="8" name="Group 7"/>
          <p:cNvGrpSpPr/>
          <p:nvPr userDrawn="1"/>
        </p:nvGrpSpPr>
        <p:grpSpPr>
          <a:xfrm>
            <a:off x="-1076958" y="-1668322"/>
            <a:ext cx="7578059" cy="8140628"/>
            <a:chOff x="-1085819" y="-1684964"/>
            <a:chExt cx="7578059" cy="8140628"/>
          </a:xfrm>
        </p:grpSpPr>
        <p:pic>
          <p:nvPicPr>
            <p:cNvPr id="9" name="Picture 8"/>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36284"/>
            <a:stretch/>
          </p:blipFill>
          <p:spPr>
            <a:xfrm>
              <a:off x="-1" y="4059423"/>
              <a:ext cx="2920349" cy="2377727"/>
            </a:xfrm>
            <a:prstGeom prst="rect">
              <a:avLst/>
            </a:prstGeom>
            <a:noFill/>
          </p:spPr>
        </p:pic>
        <p:pic>
          <p:nvPicPr>
            <p:cNvPr id="11" name="Picture 10"/>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51750"/>
            <a:stretch/>
          </p:blipFill>
          <p:spPr>
            <a:xfrm>
              <a:off x="-1085819" y="2418622"/>
              <a:ext cx="2211458" cy="2377727"/>
            </a:xfrm>
            <a:prstGeom prst="rect">
              <a:avLst/>
            </a:prstGeom>
            <a:noFill/>
          </p:spPr>
        </p:pic>
        <p:pic>
          <p:nvPicPr>
            <p:cNvPr id="15" name="Picture 14"/>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25705" y="2762726"/>
              <a:ext cx="4583398" cy="2377727"/>
            </a:xfrm>
            <a:prstGeom prst="rect">
              <a:avLst/>
            </a:prstGeom>
            <a:noFill/>
          </p:spPr>
        </p:pic>
        <p:pic>
          <p:nvPicPr>
            <p:cNvPr id="16" name="Picture 15"/>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69004" y="1141292"/>
              <a:ext cx="4583398" cy="2377727"/>
            </a:xfrm>
            <a:prstGeom prst="rect">
              <a:avLst/>
            </a:prstGeom>
            <a:noFill/>
          </p:spPr>
        </p:pic>
        <p:pic>
          <p:nvPicPr>
            <p:cNvPr id="17" name="Picture 16"/>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4270"/>
            <a:stretch/>
          </p:blipFill>
          <p:spPr>
            <a:xfrm>
              <a:off x="0" y="-404512"/>
              <a:ext cx="1637642" cy="2377727"/>
            </a:xfrm>
            <a:prstGeom prst="rect">
              <a:avLst/>
            </a:prstGeom>
            <a:noFill/>
          </p:spPr>
        </p:pic>
        <p:pic>
          <p:nvPicPr>
            <p:cNvPr id="18" name="Picture 17"/>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3546" y="-1684964"/>
              <a:ext cx="4583398" cy="2377727"/>
            </a:xfrm>
            <a:prstGeom prst="rect">
              <a:avLst/>
            </a:prstGeom>
            <a:noFill/>
          </p:spPr>
        </p:pic>
        <p:pic>
          <p:nvPicPr>
            <p:cNvPr id="19" name="Picture 18"/>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b="45594"/>
            <a:stretch/>
          </p:blipFill>
          <p:spPr>
            <a:xfrm>
              <a:off x="1161971" y="5162037"/>
              <a:ext cx="4583398" cy="1293627"/>
            </a:xfrm>
            <a:prstGeom prst="rect">
              <a:avLst/>
            </a:prstGeom>
            <a:noFill/>
          </p:spPr>
        </p:pic>
        <p:pic>
          <p:nvPicPr>
            <p:cNvPr id="20" name="Picture 19"/>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568426" y="-122997"/>
              <a:ext cx="4583398" cy="2377727"/>
            </a:xfrm>
            <a:prstGeom prst="rect">
              <a:avLst/>
            </a:prstGeom>
            <a:noFill/>
          </p:spPr>
        </p:pic>
        <p:sp>
          <p:nvSpPr>
            <p:cNvPr id="21" name="Rectangle 20"/>
            <p:cNvSpPr/>
            <p:nvPr userDrawn="1"/>
          </p:nvSpPr>
          <p:spPr>
            <a:xfrm>
              <a:off x="2368296" y="-184039"/>
              <a:ext cx="4123944" cy="6639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a:spLocks noGrp="1"/>
          </p:cNvSpPr>
          <p:nvPr>
            <p:ph type="title" hasCustomPrompt="1"/>
          </p:nvPr>
        </p:nvSpPr>
        <p:spPr>
          <a:xfrm>
            <a:off x="5866271" y="171777"/>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23" name="Text Placeholder 4"/>
          <p:cNvSpPr>
            <a:spLocks noGrp="1"/>
          </p:cNvSpPr>
          <p:nvPr>
            <p:ph type="body" sz="quarter" idx="10" hasCustomPrompt="1"/>
          </p:nvPr>
        </p:nvSpPr>
        <p:spPr>
          <a:xfrm>
            <a:off x="2565352" y="1302102"/>
            <a:ext cx="567339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1401326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3468" r="54000"/>
          <a:stretch/>
        </p:blipFill>
        <p:spPr>
          <a:xfrm>
            <a:off x="7927942" y="0"/>
            <a:ext cx="1216058" cy="6456610"/>
          </a:xfrm>
          <a:prstGeom prst="rect">
            <a:avLst/>
          </a:prstGeom>
        </p:spPr>
      </p:pic>
      <p:sp>
        <p:nvSpPr>
          <p:cNvPr id="12" name="Rectangle 11"/>
          <p:cNvSpPr/>
          <p:nvPr userDrawn="1"/>
        </p:nvSpPr>
        <p:spPr>
          <a:xfrm>
            <a:off x="7927942" y="0"/>
            <a:ext cx="1225202" cy="6469689"/>
          </a:xfrm>
          <a:prstGeom prst="rect">
            <a:avLst/>
          </a:prstGeom>
          <a:solidFill>
            <a:srgbClr val="FF9900">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8748" y="285010"/>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13" name="Text Placeholder 4"/>
          <p:cNvSpPr>
            <a:spLocks noGrp="1"/>
          </p:cNvSpPr>
          <p:nvPr>
            <p:ph type="body" sz="quarter" idx="10" hasCustomPrompt="1"/>
          </p:nvPr>
        </p:nvSpPr>
        <p:spPr>
          <a:xfrm>
            <a:off x="774954" y="1412913"/>
            <a:ext cx="694258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pic>
        <p:nvPicPr>
          <p:cNvPr id="14" name="Picture 13"/>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80594" y="5670347"/>
            <a:ext cx="1510754" cy="783626"/>
          </a:xfrm>
          <a:prstGeom prst="rect">
            <a:avLst/>
          </a:prstGeom>
          <a:noFill/>
        </p:spPr>
      </p:pic>
    </p:spTree>
    <p:extLst>
      <p:ext uri="{BB962C8B-B14F-4D97-AF65-F5344CB8AC3E}">
        <p14:creationId xmlns:p14="http://schemas.microsoft.com/office/powerpoint/2010/main" val="604984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42600" r="31455" b="1278"/>
          <a:stretch/>
        </p:blipFill>
        <p:spPr>
          <a:xfrm>
            <a:off x="3206" y="0"/>
            <a:ext cx="2372349" cy="6447935"/>
          </a:xfrm>
          <a:prstGeom prst="rect">
            <a:avLst/>
          </a:prstGeom>
        </p:spPr>
      </p:pic>
      <p:sp>
        <p:nvSpPr>
          <p:cNvPr id="12" name="Rectangle 11"/>
          <p:cNvSpPr/>
          <p:nvPr userDrawn="1"/>
        </p:nvSpPr>
        <p:spPr>
          <a:xfrm>
            <a:off x="0" y="-45190"/>
            <a:ext cx="2389791" cy="6487447"/>
          </a:xfrm>
          <a:prstGeom prst="rect">
            <a:avLst/>
          </a:prstGeom>
          <a:solidFill>
            <a:srgbClr val="4DB5E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1104390" y="-1695754"/>
            <a:ext cx="7578059" cy="8140629"/>
            <a:chOff x="-1085819" y="-1684964"/>
            <a:chExt cx="7578059" cy="8140629"/>
          </a:xfrm>
        </p:grpSpPr>
        <p:pic>
          <p:nvPicPr>
            <p:cNvPr id="13" name="Picture 12"/>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36284"/>
            <a:stretch/>
          </p:blipFill>
          <p:spPr>
            <a:xfrm>
              <a:off x="-1" y="4059423"/>
              <a:ext cx="2920349" cy="2377727"/>
            </a:xfrm>
            <a:prstGeom prst="rect">
              <a:avLst/>
            </a:prstGeom>
            <a:noFill/>
          </p:spPr>
        </p:pic>
        <p:pic>
          <p:nvPicPr>
            <p:cNvPr id="14" name="Picture 13"/>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51750"/>
            <a:stretch/>
          </p:blipFill>
          <p:spPr>
            <a:xfrm>
              <a:off x="-1085819" y="2418622"/>
              <a:ext cx="2211458" cy="2377727"/>
            </a:xfrm>
            <a:prstGeom prst="rect">
              <a:avLst/>
            </a:prstGeom>
            <a:noFill/>
          </p:spPr>
        </p:pic>
        <p:pic>
          <p:nvPicPr>
            <p:cNvPr id="15" name="Picture 14"/>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25705" y="2762726"/>
              <a:ext cx="4583398" cy="2377727"/>
            </a:xfrm>
            <a:prstGeom prst="rect">
              <a:avLst/>
            </a:prstGeom>
            <a:noFill/>
          </p:spPr>
        </p:pic>
        <p:pic>
          <p:nvPicPr>
            <p:cNvPr id="16" name="Picture 15"/>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69004" y="1141292"/>
              <a:ext cx="4583398" cy="2377727"/>
            </a:xfrm>
            <a:prstGeom prst="rect">
              <a:avLst/>
            </a:prstGeom>
            <a:noFill/>
          </p:spPr>
        </p:pic>
        <p:pic>
          <p:nvPicPr>
            <p:cNvPr id="17" name="Picture 16"/>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4270"/>
            <a:stretch/>
          </p:blipFill>
          <p:spPr>
            <a:xfrm>
              <a:off x="0" y="-404512"/>
              <a:ext cx="1637642" cy="2377727"/>
            </a:xfrm>
            <a:prstGeom prst="rect">
              <a:avLst/>
            </a:prstGeom>
            <a:noFill/>
          </p:spPr>
        </p:pic>
        <p:pic>
          <p:nvPicPr>
            <p:cNvPr id="18" name="Picture 17"/>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93546" y="-1684964"/>
              <a:ext cx="4583398" cy="2377727"/>
            </a:xfrm>
            <a:prstGeom prst="rect">
              <a:avLst/>
            </a:prstGeom>
            <a:noFill/>
          </p:spPr>
        </p:pic>
        <p:pic>
          <p:nvPicPr>
            <p:cNvPr id="19" name="Picture 18"/>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b="45594"/>
            <a:stretch/>
          </p:blipFill>
          <p:spPr>
            <a:xfrm>
              <a:off x="1161971" y="5162037"/>
              <a:ext cx="4583398" cy="1293627"/>
            </a:xfrm>
            <a:prstGeom prst="rect">
              <a:avLst/>
            </a:prstGeom>
            <a:noFill/>
          </p:spPr>
        </p:pic>
        <p:pic>
          <p:nvPicPr>
            <p:cNvPr id="20" name="Picture 19"/>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568426" y="-122997"/>
              <a:ext cx="4583398" cy="2377727"/>
            </a:xfrm>
            <a:prstGeom prst="rect">
              <a:avLst/>
            </a:prstGeom>
            <a:noFill/>
          </p:spPr>
        </p:pic>
        <p:sp>
          <p:nvSpPr>
            <p:cNvPr id="21" name="Rectangle 20"/>
            <p:cNvSpPr/>
            <p:nvPr userDrawn="1"/>
          </p:nvSpPr>
          <p:spPr>
            <a:xfrm>
              <a:off x="2368296" y="-190377"/>
              <a:ext cx="4123944" cy="6646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1"/>
          <p:cNvSpPr>
            <a:spLocks noGrp="1"/>
          </p:cNvSpPr>
          <p:nvPr>
            <p:ph type="title" hasCustomPrompt="1"/>
          </p:nvPr>
        </p:nvSpPr>
        <p:spPr>
          <a:xfrm>
            <a:off x="5838839" y="144345"/>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23" name="Text Placeholder 4"/>
          <p:cNvSpPr>
            <a:spLocks noGrp="1"/>
          </p:cNvSpPr>
          <p:nvPr>
            <p:ph type="body" sz="quarter" idx="10" hasCustomPrompt="1"/>
          </p:nvPr>
        </p:nvSpPr>
        <p:spPr>
          <a:xfrm>
            <a:off x="2537920" y="1274670"/>
            <a:ext cx="567339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1363236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6CA2807-83B4-4FA7-9AF9-36304EF299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4269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1998" r="35012" b="1278"/>
          <a:stretch/>
        </p:blipFill>
        <p:spPr>
          <a:xfrm>
            <a:off x="7946795" y="-490"/>
            <a:ext cx="1187777" cy="6447935"/>
          </a:xfrm>
          <a:prstGeom prst="rect">
            <a:avLst/>
          </a:prstGeom>
        </p:spPr>
      </p:pic>
      <p:sp>
        <p:nvSpPr>
          <p:cNvPr id="12" name="Rectangle 11"/>
          <p:cNvSpPr/>
          <p:nvPr userDrawn="1"/>
        </p:nvSpPr>
        <p:spPr>
          <a:xfrm>
            <a:off x="7927942" y="-1"/>
            <a:ext cx="1216058" cy="6447935"/>
          </a:xfrm>
          <a:prstGeom prst="rect">
            <a:avLst/>
          </a:prstGeom>
          <a:solidFill>
            <a:srgbClr val="4DB5E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8748" y="285010"/>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13" name="Text Placeholder 4"/>
          <p:cNvSpPr>
            <a:spLocks noGrp="1"/>
          </p:cNvSpPr>
          <p:nvPr>
            <p:ph type="body" sz="quarter" idx="10" hasCustomPrompt="1"/>
          </p:nvPr>
        </p:nvSpPr>
        <p:spPr>
          <a:xfrm>
            <a:off x="774954" y="1412913"/>
            <a:ext cx="6942582" cy="476036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pic>
        <p:nvPicPr>
          <p:cNvPr id="14" name="Picture 13"/>
          <p:cNvPicPr>
            <a:picLocks noChangeAspect="1"/>
          </p:cNvPicPr>
          <p:nvPr userDrawn="1"/>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80594" y="5670347"/>
            <a:ext cx="1510754" cy="783626"/>
          </a:xfrm>
          <a:prstGeom prst="rect">
            <a:avLst/>
          </a:prstGeom>
          <a:noFill/>
        </p:spPr>
      </p:pic>
    </p:spTree>
    <p:extLst>
      <p:ext uri="{BB962C8B-B14F-4D97-AF65-F5344CB8AC3E}">
        <p14:creationId xmlns:p14="http://schemas.microsoft.com/office/powerpoint/2010/main" val="380359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7475" b="41039"/>
          <a:stretch/>
        </p:blipFill>
        <p:spPr>
          <a:xfrm>
            <a:off x="0" y="1"/>
            <a:ext cx="9144000" cy="787940"/>
          </a:xfrm>
          <a:prstGeom prst="rect">
            <a:avLst/>
          </a:prstGeom>
        </p:spPr>
      </p:pic>
      <p:sp>
        <p:nvSpPr>
          <p:cNvPr id="7" name="Rectangle 6"/>
          <p:cNvSpPr/>
          <p:nvPr userDrawn="1"/>
        </p:nvSpPr>
        <p:spPr>
          <a:xfrm>
            <a:off x="0" y="6472512"/>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99208"/>
            <a:ext cx="673004" cy="365124"/>
          </a:xfrm>
          <a:prstGeom prst="rect">
            <a:avLst/>
          </a:prstGeom>
        </p:spPr>
      </p:pic>
      <p:sp>
        <p:nvSpPr>
          <p:cNvPr id="11" name="Rectangle 10"/>
          <p:cNvSpPr/>
          <p:nvPr userDrawn="1"/>
        </p:nvSpPr>
        <p:spPr>
          <a:xfrm>
            <a:off x="0" y="0"/>
            <a:ext cx="9144000" cy="791853"/>
          </a:xfrm>
          <a:prstGeom prst="rect">
            <a:avLst/>
          </a:prstGeom>
          <a:solidFill>
            <a:srgbClr val="9077B6">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01654" y="-56309"/>
            <a:ext cx="2519954" cy="986609"/>
          </a:xfrm>
          <a:prstGeom prst="rect">
            <a:avLst/>
          </a:prstGeom>
        </p:spPr>
        <p:txBody>
          <a:bodyPr/>
          <a:lstStyle>
            <a:lvl1pPr>
              <a:defRPr>
                <a:solidFill>
                  <a:schemeClr val="bg1"/>
                </a:solidFill>
                <a:latin typeface="HelveticaNeueLT Std Med Cn" panose="020B0606030502030204" pitchFamily="34" charset="0"/>
              </a:defRPr>
            </a:lvl1pPr>
          </a:lstStyle>
          <a:p>
            <a:r>
              <a:rPr lang="en-US" dirty="0"/>
              <a:t>ABOUT US</a:t>
            </a:r>
          </a:p>
        </p:txBody>
      </p:sp>
      <p:pic>
        <p:nvPicPr>
          <p:cNvPr id="13" name="Picture 12"/>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3235" t="13818"/>
          <a:stretch/>
        </p:blipFill>
        <p:spPr>
          <a:xfrm>
            <a:off x="-9144" y="-18289"/>
            <a:ext cx="1310798" cy="675339"/>
          </a:xfrm>
          <a:prstGeom prst="rect">
            <a:avLst/>
          </a:prstGeom>
          <a:noFill/>
        </p:spPr>
      </p:pic>
      <p:sp>
        <p:nvSpPr>
          <p:cNvPr id="9" name="Text Placeholder 4"/>
          <p:cNvSpPr>
            <a:spLocks noGrp="1"/>
          </p:cNvSpPr>
          <p:nvPr>
            <p:ph type="body" sz="quarter" idx="10" hasCustomPrompt="1"/>
          </p:nvPr>
        </p:nvSpPr>
        <p:spPr>
          <a:xfrm>
            <a:off x="965152" y="1128366"/>
            <a:ext cx="6929438" cy="5070895"/>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195315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2935" t="50623" r="2639" b="37099"/>
          <a:stretch/>
        </p:blipFill>
        <p:spPr>
          <a:xfrm>
            <a:off x="-18288" y="-4862"/>
            <a:ext cx="9162288" cy="792802"/>
          </a:xfrm>
          <a:prstGeom prst="rect">
            <a:avLst/>
          </a:prstGeom>
        </p:spPr>
      </p:pic>
      <p:sp>
        <p:nvSpPr>
          <p:cNvPr id="7" name="Rectangle 6"/>
          <p:cNvSpPr/>
          <p:nvPr userDrawn="1"/>
        </p:nvSpPr>
        <p:spPr>
          <a:xfrm>
            <a:off x="0" y="6472512"/>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99208"/>
            <a:ext cx="673004" cy="365124"/>
          </a:xfrm>
          <a:prstGeom prst="rect">
            <a:avLst/>
          </a:prstGeom>
        </p:spPr>
      </p:pic>
      <p:sp>
        <p:nvSpPr>
          <p:cNvPr id="12" name="Rectangle 11"/>
          <p:cNvSpPr/>
          <p:nvPr userDrawn="1"/>
        </p:nvSpPr>
        <p:spPr>
          <a:xfrm>
            <a:off x="-18288" y="-4862"/>
            <a:ext cx="9162289" cy="796715"/>
          </a:xfrm>
          <a:prstGeom prst="rect">
            <a:avLst/>
          </a:prstGeom>
          <a:solidFill>
            <a:srgbClr val="FF9900">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32951" y="-63851"/>
            <a:ext cx="2519954" cy="986609"/>
          </a:xfrm>
          <a:prstGeom prst="rect">
            <a:avLst/>
          </a:prstGeom>
        </p:spPr>
        <p:txBody>
          <a:bodyPr/>
          <a:lstStyle>
            <a:lvl1pPr>
              <a:defRPr>
                <a:solidFill>
                  <a:schemeClr val="bg1"/>
                </a:solidFill>
                <a:latin typeface="HelveticaNeueLT Std Med Cn" panose="020B0606030502030204" pitchFamily="34" charset="0"/>
              </a:defRPr>
            </a:lvl1pPr>
          </a:lstStyle>
          <a:p>
            <a:r>
              <a:rPr lang="en-US" dirty="0"/>
              <a:t>ABOUT US</a:t>
            </a:r>
          </a:p>
        </p:txBody>
      </p:sp>
      <p:pic>
        <p:nvPicPr>
          <p:cNvPr id="11" name="Picture 10"/>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10559" b="13213"/>
          <a:stretch/>
        </p:blipFill>
        <p:spPr>
          <a:xfrm>
            <a:off x="-18289" y="115443"/>
            <a:ext cx="1351239" cy="680085"/>
          </a:xfrm>
          <a:prstGeom prst="rect">
            <a:avLst/>
          </a:prstGeom>
          <a:noFill/>
        </p:spPr>
      </p:pic>
      <p:sp>
        <p:nvSpPr>
          <p:cNvPr id="9" name="Text Placeholder 4"/>
          <p:cNvSpPr>
            <a:spLocks noGrp="1"/>
          </p:cNvSpPr>
          <p:nvPr>
            <p:ph type="body" sz="quarter" idx="10" hasCustomPrompt="1"/>
          </p:nvPr>
        </p:nvSpPr>
        <p:spPr>
          <a:xfrm>
            <a:off x="965152" y="1128366"/>
            <a:ext cx="6929438" cy="5052977"/>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2871673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9614" b="28232"/>
          <a:stretch/>
        </p:blipFill>
        <p:spPr>
          <a:xfrm>
            <a:off x="0" y="-10047"/>
            <a:ext cx="9144000" cy="793820"/>
          </a:xfrm>
          <a:prstGeom prst="rect">
            <a:avLst/>
          </a:prstGeom>
        </p:spPr>
      </p:pic>
      <p:sp>
        <p:nvSpPr>
          <p:cNvPr id="10" name="Rectangle 9"/>
          <p:cNvSpPr/>
          <p:nvPr userDrawn="1"/>
        </p:nvSpPr>
        <p:spPr>
          <a:xfrm>
            <a:off x="0" y="-10047"/>
            <a:ext cx="9142192" cy="797987"/>
          </a:xfrm>
          <a:prstGeom prst="rect">
            <a:avLst/>
          </a:prstGeom>
          <a:solidFill>
            <a:srgbClr val="4DB5E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472512"/>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499208"/>
            <a:ext cx="673004" cy="365124"/>
          </a:xfrm>
          <a:prstGeom prst="rect">
            <a:avLst/>
          </a:prstGeom>
        </p:spPr>
      </p:pic>
      <p:sp>
        <p:nvSpPr>
          <p:cNvPr id="2" name="Title 1"/>
          <p:cNvSpPr>
            <a:spLocks noGrp="1"/>
          </p:cNvSpPr>
          <p:nvPr>
            <p:ph type="title" hasCustomPrompt="1"/>
          </p:nvPr>
        </p:nvSpPr>
        <p:spPr>
          <a:xfrm>
            <a:off x="5251393" y="-106442"/>
            <a:ext cx="2519954" cy="986609"/>
          </a:xfrm>
          <a:prstGeom prst="rect">
            <a:avLst/>
          </a:prstGeom>
        </p:spPr>
        <p:txBody>
          <a:bodyPr/>
          <a:lstStyle>
            <a:lvl1pPr algn="r">
              <a:defRPr>
                <a:solidFill>
                  <a:schemeClr val="bg1"/>
                </a:solidFill>
                <a:latin typeface="HelveticaNeueLT Std Med Cn" panose="020B0606030502030204" pitchFamily="34" charset="0"/>
              </a:defRPr>
            </a:lvl1pPr>
          </a:lstStyle>
          <a:p>
            <a:r>
              <a:rPr lang="en-US" dirty="0"/>
              <a:t>ABOUT US</a:t>
            </a:r>
          </a:p>
        </p:txBody>
      </p:sp>
      <p:pic>
        <p:nvPicPr>
          <p:cNvPr id="11" name="Picture 10"/>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t="17313" r="9746"/>
          <a:stretch/>
        </p:blipFill>
        <p:spPr>
          <a:xfrm>
            <a:off x="7780491" y="-9144"/>
            <a:ext cx="1363509" cy="647958"/>
          </a:xfrm>
          <a:prstGeom prst="rect">
            <a:avLst/>
          </a:prstGeom>
          <a:noFill/>
        </p:spPr>
      </p:pic>
      <p:sp>
        <p:nvSpPr>
          <p:cNvPr id="12" name="Text Placeholder 4"/>
          <p:cNvSpPr>
            <a:spLocks noGrp="1"/>
          </p:cNvSpPr>
          <p:nvPr>
            <p:ph type="body" sz="quarter" idx="10" hasCustomPrompt="1"/>
          </p:nvPr>
        </p:nvSpPr>
        <p:spPr>
          <a:xfrm>
            <a:off x="965152" y="1128367"/>
            <a:ext cx="6929438" cy="3009524"/>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2585229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2935" t="47577" r="2639" b="25920"/>
          <a:stretch/>
        </p:blipFill>
        <p:spPr>
          <a:xfrm>
            <a:off x="-9145" y="4793064"/>
            <a:ext cx="9162288" cy="1711145"/>
          </a:xfrm>
          <a:prstGeom prst="rect">
            <a:avLst/>
          </a:prstGeom>
        </p:spPr>
      </p:pic>
      <p:sp>
        <p:nvSpPr>
          <p:cNvPr id="12" name="Rectangle 11"/>
          <p:cNvSpPr/>
          <p:nvPr userDrawn="1"/>
        </p:nvSpPr>
        <p:spPr>
          <a:xfrm>
            <a:off x="-1" y="4783016"/>
            <a:ext cx="9144001" cy="1665408"/>
          </a:xfrm>
          <a:prstGeom prst="rect">
            <a:avLst/>
          </a:prstGeom>
          <a:solidFill>
            <a:srgbClr val="FF9900">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5866271" y="144345"/>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grpSp>
        <p:nvGrpSpPr>
          <p:cNvPr id="2" name="Group 1"/>
          <p:cNvGrpSpPr/>
          <p:nvPr userDrawn="1"/>
        </p:nvGrpSpPr>
        <p:grpSpPr>
          <a:xfrm>
            <a:off x="-3923422" y="2811223"/>
            <a:ext cx="15408138" cy="4371289"/>
            <a:chOff x="-3923422" y="2811223"/>
            <a:chExt cx="15408138" cy="4371289"/>
          </a:xfrm>
        </p:grpSpPr>
        <p:pic>
          <p:nvPicPr>
            <p:cNvPr id="8" name="Picture 7"/>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50178" y="4070696"/>
              <a:ext cx="4583398" cy="2377727"/>
            </a:xfrm>
            <a:prstGeom prst="rect">
              <a:avLst/>
            </a:prstGeom>
            <a:noFill/>
          </p:spPr>
        </p:pic>
        <p:pic>
          <p:nvPicPr>
            <p:cNvPr id="13" name="Picture 12"/>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68655" y="3571825"/>
              <a:ext cx="3995712" cy="2072853"/>
            </a:xfrm>
            <a:prstGeom prst="rect">
              <a:avLst/>
            </a:prstGeom>
            <a:noFill/>
          </p:spPr>
        </p:pic>
        <p:pic>
          <p:nvPicPr>
            <p:cNvPr id="14" name="Picture 13"/>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74336" y="4591845"/>
              <a:ext cx="4583398" cy="2377727"/>
            </a:xfrm>
            <a:prstGeom prst="rect">
              <a:avLst/>
            </a:prstGeom>
            <a:noFill/>
          </p:spPr>
        </p:pic>
        <p:pic>
          <p:nvPicPr>
            <p:cNvPr id="10" name="Picture 9"/>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b="22152"/>
            <a:stretch/>
          </p:blipFill>
          <p:spPr>
            <a:xfrm>
              <a:off x="2341265" y="5347109"/>
              <a:ext cx="3883491" cy="1568355"/>
            </a:xfrm>
            <a:prstGeom prst="rect">
              <a:avLst/>
            </a:prstGeom>
            <a:noFill/>
          </p:spPr>
        </p:pic>
        <p:pic>
          <p:nvPicPr>
            <p:cNvPr id="15" name="Picture 14"/>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23422" y="4804785"/>
              <a:ext cx="4583398" cy="2377727"/>
            </a:xfrm>
            <a:prstGeom prst="rect">
              <a:avLst/>
            </a:prstGeom>
            <a:noFill/>
          </p:spPr>
        </p:pic>
        <p:pic>
          <p:nvPicPr>
            <p:cNvPr id="16" name="Picture 15"/>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b="80736"/>
            <a:stretch/>
          </p:blipFill>
          <p:spPr>
            <a:xfrm>
              <a:off x="-1521166" y="6131287"/>
              <a:ext cx="4583398" cy="458050"/>
            </a:xfrm>
            <a:prstGeom prst="rect">
              <a:avLst/>
            </a:prstGeom>
            <a:noFill/>
          </p:spPr>
        </p:pic>
        <p:pic>
          <p:nvPicPr>
            <p:cNvPr id="17" name="Picture 16"/>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901318" y="2811223"/>
              <a:ext cx="4583398" cy="2377727"/>
            </a:xfrm>
            <a:prstGeom prst="rect">
              <a:avLst/>
            </a:prstGeom>
            <a:noFill/>
          </p:spPr>
        </p:pic>
      </p:grpSp>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sp>
        <p:nvSpPr>
          <p:cNvPr id="3" name="Rectangle 2"/>
          <p:cNvSpPr/>
          <p:nvPr userDrawn="1"/>
        </p:nvSpPr>
        <p:spPr>
          <a:xfrm>
            <a:off x="0" y="1853322"/>
            <a:ext cx="9153143" cy="292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965152" y="1128367"/>
            <a:ext cx="6929438" cy="3009524"/>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3174834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5764" t="47533" b="26682"/>
          <a:stretch/>
        </p:blipFill>
        <p:spPr>
          <a:xfrm>
            <a:off x="0" y="4804309"/>
            <a:ext cx="9144000" cy="1668026"/>
          </a:xfrm>
          <a:prstGeom prst="rect">
            <a:avLst/>
          </a:prstGeom>
        </p:spPr>
      </p:pic>
      <p:sp>
        <p:nvSpPr>
          <p:cNvPr id="9" name="Title 1"/>
          <p:cNvSpPr>
            <a:spLocks noGrp="1"/>
          </p:cNvSpPr>
          <p:nvPr>
            <p:ph type="title" hasCustomPrompt="1"/>
          </p:nvPr>
        </p:nvSpPr>
        <p:spPr>
          <a:xfrm>
            <a:off x="5866271" y="144345"/>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sp>
        <p:nvSpPr>
          <p:cNvPr id="8" name="Rectangle 7"/>
          <p:cNvSpPr/>
          <p:nvPr userDrawn="1"/>
        </p:nvSpPr>
        <p:spPr>
          <a:xfrm>
            <a:off x="0" y="4801525"/>
            <a:ext cx="9144001" cy="1649682"/>
          </a:xfrm>
          <a:prstGeom prst="rect">
            <a:avLst/>
          </a:prstGeom>
          <a:solidFill>
            <a:srgbClr val="41AF6E">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50178" y="4070696"/>
            <a:ext cx="4583398" cy="2377727"/>
          </a:xfrm>
          <a:prstGeom prst="rect">
            <a:avLst/>
          </a:prstGeom>
          <a:noFill/>
        </p:spPr>
      </p:pic>
      <p:pic>
        <p:nvPicPr>
          <p:cNvPr id="12" name="Picture 11"/>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68655" y="3565469"/>
            <a:ext cx="3995712" cy="2072853"/>
          </a:xfrm>
          <a:prstGeom prst="rect">
            <a:avLst/>
          </a:prstGeom>
          <a:noFill/>
        </p:spPr>
      </p:pic>
      <p:pic>
        <p:nvPicPr>
          <p:cNvPr id="13" name="Picture 12"/>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74336" y="4591845"/>
            <a:ext cx="4583398" cy="2377727"/>
          </a:xfrm>
          <a:prstGeom prst="rect">
            <a:avLst/>
          </a:prstGeom>
          <a:noFill/>
        </p:spPr>
      </p:pic>
      <p:pic>
        <p:nvPicPr>
          <p:cNvPr id="14" name="Picture 13"/>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b="22152"/>
          <a:stretch/>
        </p:blipFill>
        <p:spPr>
          <a:xfrm>
            <a:off x="2341265" y="5347109"/>
            <a:ext cx="3883491" cy="1568355"/>
          </a:xfrm>
          <a:prstGeom prst="rect">
            <a:avLst/>
          </a:prstGeom>
          <a:noFill/>
        </p:spPr>
      </p:pic>
      <p:pic>
        <p:nvPicPr>
          <p:cNvPr id="15" name="Picture 14"/>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23422" y="4804785"/>
            <a:ext cx="4583398" cy="2377727"/>
          </a:xfrm>
          <a:prstGeom prst="rect">
            <a:avLst/>
          </a:prstGeom>
          <a:noFill/>
        </p:spPr>
      </p:pic>
      <p:pic>
        <p:nvPicPr>
          <p:cNvPr id="16" name="Picture 15"/>
          <p:cNvPicPr>
            <a:picLocks noChangeAspect="1"/>
          </p:cNvPicPr>
          <p:nvPr userDrawn="1"/>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b="80736"/>
          <a:stretch/>
        </p:blipFill>
        <p:spPr>
          <a:xfrm>
            <a:off x="-1521166" y="6131287"/>
            <a:ext cx="4583398" cy="458050"/>
          </a:xfrm>
          <a:prstGeom prst="rect">
            <a:avLst/>
          </a:prstGeom>
          <a:noFill/>
        </p:spPr>
      </p:pic>
      <p:pic>
        <p:nvPicPr>
          <p:cNvPr id="17" name="Picture 16"/>
          <p:cNvPicPr>
            <a:picLocks noChangeAspect="1"/>
          </p:cNvPicPr>
          <p:nvPr userDrawn="1"/>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901318" y="2811223"/>
            <a:ext cx="4583398" cy="2377727"/>
          </a:xfrm>
          <a:prstGeom prst="rect">
            <a:avLst/>
          </a:prstGeom>
          <a:noFill/>
        </p:spPr>
      </p:pic>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sp>
        <p:nvSpPr>
          <p:cNvPr id="19" name="Rectangle 18"/>
          <p:cNvSpPr/>
          <p:nvPr userDrawn="1"/>
        </p:nvSpPr>
        <p:spPr>
          <a:xfrm>
            <a:off x="0" y="1853321"/>
            <a:ext cx="9153143" cy="2945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p:cNvSpPr>
            <a:spLocks noGrp="1"/>
          </p:cNvSpPr>
          <p:nvPr>
            <p:ph type="body" sz="quarter" idx="10" hasCustomPrompt="1"/>
          </p:nvPr>
        </p:nvSpPr>
        <p:spPr>
          <a:xfrm>
            <a:off x="965152" y="1128367"/>
            <a:ext cx="6929438" cy="3009524"/>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2515792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t="51277" b="21493"/>
          <a:stretch/>
        </p:blipFill>
        <p:spPr>
          <a:xfrm>
            <a:off x="0" y="4679926"/>
            <a:ext cx="9144000" cy="1778557"/>
          </a:xfrm>
          <a:prstGeom prst="rect">
            <a:avLst/>
          </a:prstGeom>
        </p:spPr>
      </p:pic>
      <p:sp>
        <p:nvSpPr>
          <p:cNvPr id="20" name="Rectangle 19"/>
          <p:cNvSpPr/>
          <p:nvPr userDrawn="1"/>
        </p:nvSpPr>
        <p:spPr>
          <a:xfrm>
            <a:off x="0" y="4679926"/>
            <a:ext cx="9144000" cy="1769667"/>
          </a:xfrm>
          <a:prstGeom prst="rect">
            <a:avLst/>
          </a:prstGeom>
          <a:solidFill>
            <a:srgbClr val="4DB5E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5866271" y="144345"/>
            <a:ext cx="2519954" cy="986609"/>
          </a:xfrm>
          <a:prstGeom prst="rect">
            <a:avLst/>
          </a:prstGeom>
        </p:spPr>
        <p:txBody>
          <a:bodyPr/>
          <a:lstStyle>
            <a:lvl1pPr>
              <a:defRPr>
                <a:solidFill>
                  <a:schemeClr val="tx1"/>
                </a:solidFill>
                <a:latin typeface="HelveticaNeueLT Std Med Cn" panose="020B0606030502030204" pitchFamily="34" charset="0"/>
              </a:defRPr>
            </a:lvl1pPr>
          </a:lstStyle>
          <a:p>
            <a:r>
              <a:rPr lang="en-US" dirty="0"/>
              <a:t>ABOUT US</a:t>
            </a:r>
          </a:p>
        </p:txBody>
      </p:sp>
      <p:pic>
        <p:nvPicPr>
          <p:cNvPr id="8" name="Picture 7"/>
          <p:cNvPicPr>
            <a:picLocks noChangeAspect="1"/>
          </p:cNvPicPr>
          <p:nvPr userDrawn="1"/>
        </p:nvPicPr>
        <p:blipFill>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50178" y="4070696"/>
            <a:ext cx="4583398" cy="2377727"/>
          </a:xfrm>
          <a:prstGeom prst="rect">
            <a:avLst/>
          </a:prstGeom>
          <a:noFill/>
        </p:spPr>
      </p:pic>
      <p:pic>
        <p:nvPicPr>
          <p:cNvPr id="10" name="Picture 9"/>
          <p:cNvPicPr>
            <a:picLocks noChangeAspect="1"/>
          </p:cNvPicPr>
          <p:nvPr userDrawn="1"/>
        </p:nvPicPr>
        <p:blipFill>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68655" y="3588818"/>
            <a:ext cx="3995712" cy="2072853"/>
          </a:xfrm>
          <a:prstGeom prst="rect">
            <a:avLst/>
          </a:prstGeom>
          <a:noFill/>
        </p:spPr>
      </p:pic>
      <p:pic>
        <p:nvPicPr>
          <p:cNvPr id="13" name="Picture 12"/>
          <p:cNvPicPr>
            <a:picLocks noChangeAspect="1"/>
          </p:cNvPicPr>
          <p:nvPr userDrawn="1"/>
        </p:nvPicPr>
        <p:blipFill>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474336" y="4591845"/>
            <a:ext cx="4583398" cy="2377727"/>
          </a:xfrm>
          <a:prstGeom prst="rect">
            <a:avLst/>
          </a:prstGeom>
          <a:noFill/>
        </p:spPr>
      </p:pic>
      <p:pic>
        <p:nvPicPr>
          <p:cNvPr id="14" name="Picture 13"/>
          <p:cNvPicPr>
            <a:picLocks noChangeAspect="1"/>
          </p:cNvPicPr>
          <p:nvPr userDrawn="1"/>
        </p:nvPicPr>
        <p:blipFill rotWithShape="1">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b="22152"/>
          <a:stretch/>
        </p:blipFill>
        <p:spPr>
          <a:xfrm>
            <a:off x="2341265" y="5347109"/>
            <a:ext cx="3883491" cy="1568355"/>
          </a:xfrm>
          <a:prstGeom prst="rect">
            <a:avLst/>
          </a:prstGeom>
          <a:noFill/>
        </p:spPr>
      </p:pic>
      <p:pic>
        <p:nvPicPr>
          <p:cNvPr id="15" name="Picture 14"/>
          <p:cNvPicPr>
            <a:picLocks noChangeAspect="1"/>
          </p:cNvPicPr>
          <p:nvPr userDrawn="1"/>
        </p:nvPicPr>
        <p:blipFill>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23422" y="4804785"/>
            <a:ext cx="4583398" cy="2377727"/>
          </a:xfrm>
          <a:prstGeom prst="rect">
            <a:avLst/>
          </a:prstGeom>
          <a:noFill/>
        </p:spPr>
      </p:pic>
      <p:pic>
        <p:nvPicPr>
          <p:cNvPr id="16" name="Picture 15"/>
          <p:cNvPicPr>
            <a:picLocks noChangeAspect="1"/>
          </p:cNvPicPr>
          <p:nvPr userDrawn="1"/>
        </p:nvPicPr>
        <p:blipFill rotWithShape="1">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rcRect b="80736"/>
          <a:stretch/>
        </p:blipFill>
        <p:spPr>
          <a:xfrm>
            <a:off x="-1521166" y="6131287"/>
            <a:ext cx="4583398" cy="458050"/>
          </a:xfrm>
          <a:prstGeom prst="rect">
            <a:avLst/>
          </a:prstGeom>
          <a:noFill/>
        </p:spPr>
      </p:pic>
      <p:pic>
        <p:nvPicPr>
          <p:cNvPr id="17" name="Picture 16"/>
          <p:cNvPicPr>
            <a:picLocks noChangeAspect="1"/>
          </p:cNvPicPr>
          <p:nvPr userDrawn="1"/>
        </p:nvPicPr>
        <p:blipFill>
          <a:blip r:embed="rId3" cstate="print">
            <a:clrChange>
              <a:clrFrom>
                <a:srgbClr val="000000">
                  <a:alpha val="0"/>
                </a:srgbClr>
              </a:clrFrom>
              <a:clrTo>
                <a:srgbClr val="000000">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901318" y="2811223"/>
            <a:ext cx="4583398" cy="2377727"/>
          </a:xfrm>
          <a:prstGeom prst="rect">
            <a:avLst/>
          </a:prstGeom>
          <a:noFill/>
        </p:spPr>
      </p:pic>
      <p:sp>
        <p:nvSpPr>
          <p:cNvPr id="6" name="Rectangle 5"/>
          <p:cNvSpPr/>
          <p:nvPr userDrawn="1"/>
        </p:nvSpPr>
        <p:spPr>
          <a:xfrm>
            <a:off x="0" y="6448423"/>
            <a:ext cx="9144000" cy="409577"/>
          </a:xfrm>
          <a:prstGeom prst="rect">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latin typeface="HelveticaNeueLT Std Lt" panose="020B0403020202020204" pitchFamily="34" charset="0"/>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8650" y="6475119"/>
            <a:ext cx="673004" cy="365124"/>
          </a:xfrm>
          <a:prstGeom prst="rect">
            <a:avLst/>
          </a:prstGeom>
        </p:spPr>
      </p:pic>
      <p:sp>
        <p:nvSpPr>
          <p:cNvPr id="18" name="Rectangle 17"/>
          <p:cNvSpPr/>
          <p:nvPr userDrawn="1"/>
        </p:nvSpPr>
        <p:spPr>
          <a:xfrm>
            <a:off x="0" y="1853322"/>
            <a:ext cx="9153143" cy="292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
          <p:cNvSpPr>
            <a:spLocks noGrp="1"/>
          </p:cNvSpPr>
          <p:nvPr>
            <p:ph type="body" sz="quarter" idx="10" hasCustomPrompt="1"/>
          </p:nvPr>
        </p:nvSpPr>
        <p:spPr>
          <a:xfrm>
            <a:off x="965152" y="1128367"/>
            <a:ext cx="6929438" cy="3009524"/>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lvl1pPr>
            <a:lvl2pPr marL="742950" marR="0"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lvl2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Target:</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influencers (site consultants)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Decision makers (c-level executives)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Existing Businesses</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Workforce</a:t>
            </a:r>
          </a:p>
          <a:p>
            <a:pPr marL="742950" marR="0" lvl="1" indent="-285750" algn="l" defTabSz="914400" rtl="0" eaLnBrk="1" fontAlgn="auto" latinLnBrk="0" hangingPunct="1">
              <a:lnSpc>
                <a:spcPct val="100000"/>
              </a:lnSpc>
              <a:spcBef>
                <a:spcPts val="0"/>
              </a:spcBef>
              <a:spcAft>
                <a:spcPts val="0"/>
              </a:spcAft>
              <a:buClrTx/>
              <a:buSzPct val="90000"/>
              <a:buFont typeface="Calibri" panose="020F050202020403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Awareness + Lead Generation</a:t>
            </a: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mn-lt"/>
            </a:endParaRPr>
          </a:p>
          <a:p>
            <a:pPr marL="285750" marR="0" lvl="0"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rPr>
              <a:t>Business Momentum</a:t>
            </a:r>
          </a:p>
        </p:txBody>
      </p:sp>
    </p:spTree>
    <p:extLst>
      <p:ext uri="{BB962C8B-B14F-4D97-AF65-F5344CB8AC3E}">
        <p14:creationId xmlns:p14="http://schemas.microsoft.com/office/powerpoint/2010/main" val="291596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Quick Fact 4">
    <p:spTree>
      <p:nvGrpSpPr>
        <p:cNvPr id="1" name=""/>
        <p:cNvGrpSpPr/>
        <p:nvPr/>
      </p:nvGrpSpPr>
      <p:grpSpPr>
        <a:xfrm>
          <a:off x="0" y="0"/>
          <a:ext cx="0" cy="0"/>
          <a:chOff x="0" y="0"/>
          <a:chExt cx="0" cy="0"/>
        </a:xfrm>
      </p:grpSpPr>
      <p:sp>
        <p:nvSpPr>
          <p:cNvPr id="10" name="Rectangle 9"/>
          <p:cNvSpPr/>
          <p:nvPr userDrawn="1"/>
        </p:nvSpPr>
        <p:spPr>
          <a:xfrm>
            <a:off x="4572000" y="0"/>
            <a:ext cx="4572000" cy="6858000"/>
          </a:xfrm>
          <a:prstGeom prst="rect">
            <a:avLst/>
          </a:prstGeom>
          <a:solidFill>
            <a:srgbClr val="60497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0" y="0"/>
            <a:ext cx="4572000" cy="6858000"/>
          </a:xfrm>
          <a:prstGeom prst="rect">
            <a:avLst/>
          </a:prstGeom>
        </p:spPr>
        <p:txBody>
          <a:bodyPr/>
          <a:lstStyle/>
          <a:p>
            <a:endParaRPr lang="en-US"/>
          </a:p>
        </p:txBody>
      </p:sp>
      <p:sp>
        <p:nvSpPr>
          <p:cNvPr id="13" name="Text Placeholder 13"/>
          <p:cNvSpPr>
            <a:spLocks noGrp="1"/>
          </p:cNvSpPr>
          <p:nvPr>
            <p:ph type="body" sz="quarter" idx="11" hasCustomPrompt="1"/>
          </p:nvPr>
        </p:nvSpPr>
        <p:spPr>
          <a:xfrm>
            <a:off x="5205343" y="2074374"/>
            <a:ext cx="3305314" cy="417814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With a </a:t>
            </a:r>
            <a:r>
              <a:rPr kumimoji="0" lang="en-US" sz="2300" b="1" i="0" u="none" strike="noStrike" kern="1200" cap="none" spc="0" normalizeH="0" baseline="0" noProof="0" dirty="0">
                <a:ln>
                  <a:noFill/>
                </a:ln>
                <a:solidFill>
                  <a:prstClr val="white"/>
                </a:solidFill>
                <a:effectLst/>
                <a:uLnTx/>
                <a:uFillTx/>
                <a:latin typeface="Helvetica" pitchFamily="34" charset="0"/>
                <a:ea typeface="+mn-ea"/>
                <a:cs typeface="+mn-cs"/>
              </a:rPr>
              <a:t>population</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of 2,966,369, Arkansas is the 32</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nd</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a:t>
            </a:r>
            <a:b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b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most-populous state. Arkansas’s population grew by 11% between 2000-2014 (24</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th</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highest nationally).</a:t>
            </a:r>
          </a:p>
          <a:p>
            <a:pPr lvl="0"/>
            <a:endParaRPr lang="en-US" dirty="0"/>
          </a:p>
        </p:txBody>
      </p:sp>
    </p:spTree>
    <p:extLst>
      <p:ext uri="{BB962C8B-B14F-4D97-AF65-F5344CB8AC3E}">
        <p14:creationId xmlns:p14="http://schemas.microsoft.com/office/powerpoint/2010/main" val="514099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Quick Fact 1">
    <p:spTree>
      <p:nvGrpSpPr>
        <p:cNvPr id="1" name=""/>
        <p:cNvGrpSpPr/>
        <p:nvPr/>
      </p:nvGrpSpPr>
      <p:grpSpPr>
        <a:xfrm>
          <a:off x="0" y="0"/>
          <a:ext cx="0" cy="0"/>
          <a:chOff x="0" y="0"/>
          <a:chExt cx="0" cy="0"/>
        </a:xfrm>
      </p:grpSpPr>
      <p:sp>
        <p:nvSpPr>
          <p:cNvPr id="8" name="Rectangle 7"/>
          <p:cNvSpPr/>
          <p:nvPr userDrawn="1"/>
        </p:nvSpPr>
        <p:spPr>
          <a:xfrm>
            <a:off x="0" y="0"/>
            <a:ext cx="9144000" cy="3308617"/>
          </a:xfrm>
          <a:prstGeom prst="rect">
            <a:avLst/>
          </a:prstGeom>
          <a:solidFill>
            <a:srgbClr val="FD9B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0"/>
          </p:nvPr>
        </p:nvSpPr>
        <p:spPr>
          <a:xfrm>
            <a:off x="0" y="3308350"/>
            <a:ext cx="9144000" cy="3549650"/>
          </a:xfrm>
          <a:prstGeom prst="rect">
            <a:avLst/>
          </a:prstGeom>
        </p:spPr>
        <p:txBody>
          <a:bodyPr/>
          <a:lstStyle/>
          <a:p>
            <a:endParaRPr lang="en-US"/>
          </a:p>
        </p:txBody>
      </p:sp>
      <p:sp>
        <p:nvSpPr>
          <p:cNvPr id="14" name="Text Placeholder 13"/>
          <p:cNvSpPr>
            <a:spLocks noGrp="1"/>
          </p:cNvSpPr>
          <p:nvPr>
            <p:ph type="body" sz="quarter" idx="11" hasCustomPrompt="1"/>
          </p:nvPr>
        </p:nvSpPr>
        <p:spPr>
          <a:xfrm>
            <a:off x="951706" y="937552"/>
            <a:ext cx="7240588" cy="14335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With a </a:t>
            </a:r>
            <a:r>
              <a:rPr kumimoji="0" lang="en-US" sz="2300" b="1" i="0" u="none" strike="noStrike" kern="1200" cap="none" spc="0" normalizeH="0" baseline="0" noProof="0" dirty="0">
                <a:ln>
                  <a:noFill/>
                </a:ln>
                <a:solidFill>
                  <a:prstClr val="white"/>
                </a:solidFill>
                <a:effectLst/>
                <a:uLnTx/>
                <a:uFillTx/>
                <a:latin typeface="Helvetica" pitchFamily="34" charset="0"/>
                <a:ea typeface="+mn-ea"/>
                <a:cs typeface="+mn-cs"/>
              </a:rPr>
              <a:t>population</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of 2,966,369, Arkansas is the 32</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nd</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a:t>
            </a:r>
            <a:b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b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most-populous state. Arkansas’s population grew by 11% between 2000-2014 (24</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th</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highest nationally).</a:t>
            </a:r>
          </a:p>
          <a:p>
            <a:pPr lvl="0"/>
            <a:endParaRPr lang="en-US" dirty="0"/>
          </a:p>
        </p:txBody>
      </p:sp>
    </p:spTree>
    <p:extLst>
      <p:ext uri="{BB962C8B-B14F-4D97-AF65-F5344CB8AC3E}">
        <p14:creationId xmlns:p14="http://schemas.microsoft.com/office/powerpoint/2010/main" val="250354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Quick Fact 5">
    <p:spTree>
      <p:nvGrpSpPr>
        <p:cNvPr id="1" name=""/>
        <p:cNvGrpSpPr/>
        <p:nvPr/>
      </p:nvGrpSpPr>
      <p:grpSpPr>
        <a:xfrm>
          <a:off x="0" y="0"/>
          <a:ext cx="0" cy="0"/>
          <a:chOff x="0" y="0"/>
          <a:chExt cx="0" cy="0"/>
        </a:xfrm>
      </p:grpSpPr>
      <p:sp>
        <p:nvSpPr>
          <p:cNvPr id="6" name="Rectangle 5"/>
          <p:cNvSpPr/>
          <p:nvPr userDrawn="1"/>
        </p:nvSpPr>
        <p:spPr>
          <a:xfrm>
            <a:off x="0" y="-1"/>
            <a:ext cx="9144000" cy="358140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icture Placeholder 7"/>
          <p:cNvSpPr>
            <a:spLocks noGrp="1"/>
          </p:cNvSpPr>
          <p:nvPr>
            <p:ph type="pic" sz="quarter" idx="10"/>
          </p:nvPr>
        </p:nvSpPr>
        <p:spPr>
          <a:xfrm>
            <a:off x="0" y="3581400"/>
            <a:ext cx="9144000" cy="3276600"/>
          </a:xfrm>
          <a:prstGeom prst="rect">
            <a:avLst/>
          </a:prstGeom>
        </p:spPr>
        <p:txBody>
          <a:bodyPr/>
          <a:lstStyle/>
          <a:p>
            <a:endParaRPr lang="en-US"/>
          </a:p>
        </p:txBody>
      </p:sp>
      <p:sp>
        <p:nvSpPr>
          <p:cNvPr id="9" name="Text Placeholder 13"/>
          <p:cNvSpPr>
            <a:spLocks noGrp="1"/>
          </p:cNvSpPr>
          <p:nvPr>
            <p:ph type="body" sz="quarter" idx="11" hasCustomPrompt="1"/>
          </p:nvPr>
        </p:nvSpPr>
        <p:spPr>
          <a:xfrm>
            <a:off x="951706" y="937552"/>
            <a:ext cx="7240588" cy="14335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With a </a:t>
            </a:r>
            <a:r>
              <a:rPr kumimoji="0" lang="en-US" sz="2300" b="1" i="0" u="none" strike="noStrike" kern="1200" cap="none" spc="0" normalizeH="0" baseline="0" noProof="0" dirty="0">
                <a:ln>
                  <a:noFill/>
                </a:ln>
                <a:solidFill>
                  <a:prstClr val="white"/>
                </a:solidFill>
                <a:effectLst/>
                <a:uLnTx/>
                <a:uFillTx/>
                <a:latin typeface="Helvetica" pitchFamily="34" charset="0"/>
                <a:ea typeface="+mn-ea"/>
                <a:cs typeface="+mn-cs"/>
              </a:rPr>
              <a:t>population</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of 2,966,369, Arkansas is the 32</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nd</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a:t>
            </a:r>
            <a:b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b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most-populous state. Arkansas’s population grew by 11% between 2000-2014 (24</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th</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highest nationally).</a:t>
            </a:r>
          </a:p>
          <a:p>
            <a:pPr lvl="0"/>
            <a:endParaRPr lang="en-US" dirty="0"/>
          </a:p>
        </p:txBody>
      </p:sp>
    </p:spTree>
    <p:extLst>
      <p:ext uri="{BB962C8B-B14F-4D97-AF65-F5344CB8AC3E}">
        <p14:creationId xmlns:p14="http://schemas.microsoft.com/office/powerpoint/2010/main" val="2250982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18F02A-637B-49BB-833F-F6AB4EE413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98810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Quick Fact 2">
    <p:spTree>
      <p:nvGrpSpPr>
        <p:cNvPr id="1" name=""/>
        <p:cNvGrpSpPr/>
        <p:nvPr/>
      </p:nvGrpSpPr>
      <p:grpSpPr>
        <a:xfrm>
          <a:off x="0" y="0"/>
          <a:ext cx="0" cy="0"/>
          <a:chOff x="0" y="0"/>
          <a:chExt cx="0" cy="0"/>
        </a:xfrm>
      </p:grpSpPr>
      <p:sp>
        <p:nvSpPr>
          <p:cNvPr id="7" name="Rectangle 6"/>
          <p:cNvSpPr/>
          <p:nvPr userDrawn="1"/>
        </p:nvSpPr>
        <p:spPr>
          <a:xfrm>
            <a:off x="0" y="3352800"/>
            <a:ext cx="9144000" cy="3505200"/>
          </a:xfrm>
          <a:prstGeom prst="rect">
            <a:avLst/>
          </a:prstGeom>
          <a:solidFill>
            <a:srgbClr val="65BD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0" y="0"/>
            <a:ext cx="9144000" cy="3352800"/>
          </a:xfrm>
          <a:prstGeom prst="rect">
            <a:avLst/>
          </a:prstGeom>
        </p:spPr>
        <p:txBody>
          <a:bodyPr/>
          <a:lstStyle/>
          <a:p>
            <a:endParaRPr lang="en-US"/>
          </a:p>
        </p:txBody>
      </p:sp>
      <p:sp>
        <p:nvSpPr>
          <p:cNvPr id="11" name="Text Placeholder 13"/>
          <p:cNvSpPr>
            <a:spLocks noGrp="1"/>
          </p:cNvSpPr>
          <p:nvPr>
            <p:ph type="body" sz="quarter" idx="11" hasCustomPrompt="1"/>
          </p:nvPr>
        </p:nvSpPr>
        <p:spPr>
          <a:xfrm>
            <a:off x="951706" y="4388644"/>
            <a:ext cx="7240588" cy="14335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3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With a </a:t>
            </a:r>
            <a:r>
              <a:rPr kumimoji="0" lang="en-US" sz="2300" b="1" i="0" u="none" strike="noStrike" kern="1200" cap="none" spc="0" normalizeH="0" baseline="0" noProof="0" dirty="0">
                <a:ln>
                  <a:noFill/>
                </a:ln>
                <a:solidFill>
                  <a:prstClr val="white"/>
                </a:solidFill>
                <a:effectLst/>
                <a:uLnTx/>
                <a:uFillTx/>
                <a:latin typeface="Helvetica" pitchFamily="34" charset="0"/>
                <a:ea typeface="+mn-ea"/>
                <a:cs typeface="+mn-cs"/>
              </a:rPr>
              <a:t>population</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of 2,966,369, Arkansas is the 32</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nd</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a:t>
            </a:r>
            <a:b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b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most-populous state. Arkansas’s population grew by 11% between 2000-2014 (24</a:t>
            </a:r>
            <a:r>
              <a:rPr kumimoji="0" lang="en-US" sz="2300" b="0" i="0" u="none" strike="noStrike" kern="1200" cap="none" spc="0" normalizeH="0" baseline="30000" noProof="0" dirty="0">
                <a:ln>
                  <a:noFill/>
                </a:ln>
                <a:solidFill>
                  <a:prstClr val="white"/>
                </a:solidFill>
                <a:effectLst/>
                <a:uLnTx/>
                <a:uFillTx/>
                <a:latin typeface="Helvetica" pitchFamily="34" charset="0"/>
                <a:ea typeface="+mn-ea"/>
                <a:cs typeface="+mn-cs"/>
              </a:rPr>
              <a:t>th</a:t>
            </a:r>
            <a:r>
              <a:rPr kumimoji="0" lang="en-US" sz="2300" b="0" i="0" u="none" strike="noStrike" kern="1200" cap="none" spc="0" normalizeH="0" baseline="0" noProof="0" dirty="0">
                <a:ln>
                  <a:noFill/>
                </a:ln>
                <a:solidFill>
                  <a:prstClr val="white"/>
                </a:solidFill>
                <a:effectLst/>
                <a:uLnTx/>
                <a:uFillTx/>
                <a:latin typeface="Helvetica" pitchFamily="34" charset="0"/>
                <a:ea typeface="+mn-ea"/>
                <a:cs typeface="+mn-cs"/>
              </a:rPr>
              <a:t> highest nationally).</a:t>
            </a:r>
          </a:p>
          <a:p>
            <a:pPr lvl="0"/>
            <a:endParaRPr lang="en-US" dirty="0"/>
          </a:p>
        </p:txBody>
      </p:sp>
    </p:spTree>
    <p:extLst>
      <p:ext uri="{BB962C8B-B14F-4D97-AF65-F5344CB8AC3E}">
        <p14:creationId xmlns:p14="http://schemas.microsoft.com/office/powerpoint/2010/main" val="3568535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Division Slide">
    <p:spTree>
      <p:nvGrpSpPr>
        <p:cNvPr id="1" name=""/>
        <p:cNvGrpSpPr/>
        <p:nvPr/>
      </p:nvGrpSpPr>
      <p:grpSpPr>
        <a:xfrm>
          <a:off x="0" y="0"/>
          <a:ext cx="0" cy="0"/>
          <a:chOff x="0" y="0"/>
          <a:chExt cx="0" cy="0"/>
        </a:xfrm>
      </p:grpSpPr>
      <p:sp>
        <p:nvSpPr>
          <p:cNvPr id="7" name="Rectangle 6"/>
          <p:cNvSpPr/>
          <p:nvPr userDrawn="1"/>
        </p:nvSpPr>
        <p:spPr>
          <a:xfrm>
            <a:off x="-89667" y="0"/>
            <a:ext cx="9144000" cy="68580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descr="X:\AEDC\ Art\Logos\2015\AEDC_logo_stacked_whit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27046"/>
          <a:stretch/>
        </p:blipFill>
        <p:spPr bwMode="auto">
          <a:xfrm>
            <a:off x="3493792" y="716817"/>
            <a:ext cx="2275694" cy="1205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bward\Downloads\DiamondPattern.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545" r="4545"/>
          <a:stretch/>
        </p:blipFill>
        <p:spPr bwMode="auto">
          <a:xfrm>
            <a:off x="0" y="3048000"/>
            <a:ext cx="9144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0" hasCustomPrompt="1"/>
          </p:nvPr>
        </p:nvSpPr>
        <p:spPr>
          <a:xfrm>
            <a:off x="1730199" y="1922463"/>
            <a:ext cx="2965450" cy="647700"/>
          </a:xfrm>
          <a:prstGeom prst="rect">
            <a:avLst/>
          </a:prstGeom>
        </p:spPr>
        <p:txBody>
          <a:bodyPr/>
          <a:lstStyle>
            <a:lvl1pPr marL="0" indent="0" algn="r">
              <a:buNone/>
              <a:defRPr sz="4800">
                <a:solidFill>
                  <a:schemeClr val="bg1"/>
                </a:solidFill>
                <a:latin typeface="HelveticaNeueLT Std"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Basic</a:t>
            </a:r>
          </a:p>
        </p:txBody>
      </p:sp>
      <p:sp>
        <p:nvSpPr>
          <p:cNvPr id="18" name="Text Placeholder 16"/>
          <p:cNvSpPr>
            <a:spLocks noGrp="1"/>
          </p:cNvSpPr>
          <p:nvPr>
            <p:ph type="body" sz="quarter" idx="11" hasCustomPrompt="1"/>
          </p:nvPr>
        </p:nvSpPr>
        <p:spPr>
          <a:xfrm>
            <a:off x="4704663" y="1912665"/>
            <a:ext cx="2965450" cy="647700"/>
          </a:xfrm>
          <a:prstGeom prst="rect">
            <a:avLst/>
          </a:prstGeom>
        </p:spPr>
        <p:txBody>
          <a:bodyPr/>
          <a:lstStyle>
            <a:lvl1pPr marL="0" indent="0" algn="l">
              <a:buNone/>
              <a:defRPr sz="4800" b="1">
                <a:solidFill>
                  <a:schemeClr val="bg1"/>
                </a:solidFill>
                <a:latin typeface="HelveticaNeueLT Std"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Facts</a:t>
            </a:r>
          </a:p>
        </p:txBody>
      </p:sp>
    </p:spTree>
    <p:extLst>
      <p:ext uri="{BB962C8B-B14F-4D97-AF65-F5344CB8AC3E}">
        <p14:creationId xmlns:p14="http://schemas.microsoft.com/office/powerpoint/2010/main" val="3915848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ED156-2732-479E-8410-D5807628268D}"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737D0-1F07-487A-BC82-FDF5B924E95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9852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D156-2732-479E-8410-D5807628268D}"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3140309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D156-2732-479E-8410-D5807628268D}"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737D0-1F07-487A-BC82-FDF5B924E95B}"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911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D156-2732-479E-8410-D5807628268D}"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25892726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D156-2732-479E-8410-D5807628268D}" type="datetimeFigureOut">
              <a:rPr lang="en-US" smtClean="0"/>
              <a:pPr/>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39248943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D156-2732-479E-8410-D5807628268D}" type="datetimeFigureOut">
              <a:rPr lang="en-US" smtClean="0"/>
              <a:pPr/>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797315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59ED156-2732-479E-8410-D5807628268D}" type="datetimeFigureOut">
              <a:rPr lang="en-US" smtClean="0"/>
              <a:pPr/>
              <a:t>4/14/2022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3973205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959ED156-2732-479E-8410-D5807628268D}" type="datetimeFigureOut">
              <a:rPr lang="en-US" smtClean="0"/>
              <a:pPr/>
              <a:t>4/14/2022</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8737D0-1F07-487A-BC82-FDF5B924E95B}" type="slidenum">
              <a:rPr lang="en-US" smtClean="0"/>
              <a:pPr/>
              <a:t>‹#›</a:t>
            </a:fld>
            <a:endParaRPr lang="en-US"/>
          </a:p>
        </p:txBody>
      </p:sp>
    </p:spTree>
    <p:extLst>
      <p:ext uri="{BB962C8B-B14F-4D97-AF65-F5344CB8AC3E}">
        <p14:creationId xmlns:p14="http://schemas.microsoft.com/office/powerpoint/2010/main" val="2866324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9D14AA-5CB5-4FCC-9DDD-83B527BFE8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627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9ED156-2732-479E-8410-D5807628268D}"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33567110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D156-2732-479E-8410-D5807628268D}"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4090330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D156-2732-479E-8410-D5807628268D}"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8737D0-1F07-487A-BC82-FDF5B924E95B}" type="slidenum">
              <a:rPr lang="en-US" smtClean="0"/>
              <a:pPr/>
              <a:t>‹#›</a:t>
            </a:fld>
            <a:endParaRPr lang="en-US"/>
          </a:p>
        </p:txBody>
      </p:sp>
    </p:spTree>
    <p:extLst>
      <p:ext uri="{BB962C8B-B14F-4D97-AF65-F5344CB8AC3E}">
        <p14:creationId xmlns:p14="http://schemas.microsoft.com/office/powerpoint/2010/main" val="1588904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0155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90980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1059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89120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4/14/2022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462000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4/14/2022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75074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4/14/2022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0757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35E9BA4-37CF-490B-82D7-718C0B2BD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584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3855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72684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0836065"/>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26392844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859564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1827547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653428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0211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4/14/2022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54660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349423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42EA368-E10C-4D3C-846B-1F7AD56C48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070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6918651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338015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445400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F06899-41FE-4E36-BE33-8D562ACB5A6F}" type="datetimeFigureOut">
              <a:rPr lang="en-US" smtClean="0"/>
              <a:pPr/>
              <a:t>4/14/2022</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302837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F06899-41FE-4E36-BE33-8D562ACB5A6F}" type="datetimeFigureOut">
              <a:rPr lang="en-US" smtClean="0"/>
              <a:pPr/>
              <a:t>4/14/2022</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4158540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06899-41FE-4E36-BE33-8D562ACB5A6F}" type="datetimeFigureOut">
              <a:rPr lang="en-US" smtClean="0"/>
              <a:pPr/>
              <a:t>4/14/2022</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1164850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3598159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547160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4046946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47FDAF6-3C7C-4ADD-90B6-CDF3FCC40300}"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3551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78903EF-AC47-4A6B-824D-C27BCF86F6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5367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718284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7FDAF6-3C7C-4ADD-90B6-CDF3FCC40300}"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8581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5F06899-41FE-4E36-BE33-8D562ACB5A6F}" type="datetimeFigureOut">
              <a:rPr lang="en-US" smtClean="0"/>
              <a:pPr/>
              <a:t>4/14/2022</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824241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2641498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F06899-41FE-4E36-BE33-8D562ACB5A6F}" type="datetimeFigureOut">
              <a:rPr lang="en-US" smtClean="0"/>
              <a:pPr/>
              <a:t>4/14/2022</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7FDAF6-3C7C-4ADD-90B6-CDF3FCC40300}" type="slidenum">
              <a:rPr lang="en-US" smtClean="0"/>
              <a:pPr/>
              <a:t>‹#›</a:t>
            </a:fld>
            <a:endParaRPr lang="en-US"/>
          </a:p>
        </p:txBody>
      </p:sp>
    </p:spTree>
    <p:extLst>
      <p:ext uri="{BB962C8B-B14F-4D97-AF65-F5344CB8AC3E}">
        <p14:creationId xmlns:p14="http://schemas.microsoft.com/office/powerpoint/2010/main" val="625287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160DF86-CC54-48F5-A2FF-3655B1AD42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5011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37AE38-B1F1-41B9-B910-4866BFF29B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230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B829711-D8C2-435A-B778-849170123AA7}"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178635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681" r:id="rId13"/>
    <p:sldLayoutId id="2147483662" r:id="rId14"/>
    <p:sldLayoutId id="2147483682" r:id="rId15"/>
    <p:sldLayoutId id="2147483684" r:id="rId16"/>
    <p:sldLayoutId id="2147483683" r:id="rId17"/>
    <p:sldLayoutId id="2147483686" r:id="rId18"/>
    <p:sldLayoutId id="2147483687" r:id="rId19"/>
    <p:sldLayoutId id="2147483688" r:id="rId20"/>
    <p:sldLayoutId id="2147483674" r:id="rId21"/>
    <p:sldLayoutId id="2147483675" r:id="rId22"/>
    <p:sldLayoutId id="2147483680" r:id="rId23"/>
    <p:sldLayoutId id="2147483667" r:id="rId24"/>
    <p:sldLayoutId id="2147483676" r:id="rId25"/>
    <p:sldLayoutId id="2147483679" r:id="rId26"/>
    <p:sldLayoutId id="2147483694" r:id="rId27"/>
    <p:sldLayoutId id="2147483695" r:id="rId28"/>
    <p:sldLayoutId id="2147483696" r:id="rId29"/>
    <p:sldLayoutId id="2147483697" r:id="rId30"/>
    <p:sldLayoutId id="2147483698" r:id="rId3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59ED156-2732-479E-8410-D5807628268D}" type="datetimeFigureOut">
              <a:rPr lang="en-US" smtClean="0"/>
              <a:pPr/>
              <a:t>4/14/2022</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18737D0-1F07-487A-BC82-FDF5B924E95B}"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9415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5586B75A-687E-405C-8A0B-8D00578BA2C3}" type="datetimeFigureOut">
              <a:rPr lang="en-US" smtClean="0"/>
              <a:pPr/>
              <a:t>4/14/2022</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94822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75F06899-41FE-4E36-BE33-8D562ACB5A6F}" type="datetimeFigureOut">
              <a:rPr lang="en-US" smtClean="0"/>
              <a:pPr/>
              <a:t>4/14/2022</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47FDAF6-3C7C-4ADD-90B6-CDF3FCC40300}" type="slidenum">
              <a:rPr lang="en-US" smtClean="0"/>
              <a:pPr/>
              <a:t>‹#›</a:t>
            </a:fld>
            <a:endParaRPr lang="en-US"/>
          </a:p>
        </p:txBody>
      </p:sp>
    </p:spTree>
    <p:extLst>
      <p:ext uri="{BB962C8B-B14F-4D97-AF65-F5344CB8AC3E}">
        <p14:creationId xmlns:p14="http://schemas.microsoft.com/office/powerpoint/2010/main" val="42058130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43.xml"/><Relationship Id="rId5" Type="http://schemas.openxmlformats.org/officeDocument/2006/relationships/hyperlink" Target="https://adfa.arkansas.gov/" TargetMode="External"/><Relationship Id="rId4" Type="http://schemas.openxmlformats.org/officeDocument/2006/relationships/hyperlink" Target="mailto:Lori.Brockway@Arkansas.gov"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https://adfa.arkansas.gov/" TargetMode="External"/><Relationship Id="rId2" Type="http://schemas.openxmlformats.org/officeDocument/2006/relationships/image" Target="../media/image24.jp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6.xml"/><Relationship Id="rId4" Type="http://schemas.openxmlformats.org/officeDocument/2006/relationships/hyperlink" Target="https://adfa.arkansas.gov/"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dfa.arkansas.gov/" TargetMode="External"/><Relationship Id="rId2" Type="http://schemas.openxmlformats.org/officeDocument/2006/relationships/image" Target="../media/image27.jp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hyperlink" Target="https://adfa.arkansas.gov/" TargetMode="External"/><Relationship Id="rId2" Type="http://schemas.openxmlformats.org/officeDocument/2006/relationships/image" Target="../media/image28.jp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dfa.arkansas.gov/" TargetMode="External"/><Relationship Id="rId2" Type="http://schemas.openxmlformats.org/officeDocument/2006/relationships/image" Target="../media/image29.jpeg"/><Relationship Id="rId1" Type="http://schemas.openxmlformats.org/officeDocument/2006/relationships/slideLayout" Target="../slideLayouts/slideLayout44.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3.xml"/><Relationship Id="rId5" Type="http://schemas.openxmlformats.org/officeDocument/2006/relationships/hyperlink" Target="mailto:Lori.Brockway@Arkansas.gov" TargetMode="External"/><Relationship Id="rId4" Type="http://schemas.openxmlformats.org/officeDocument/2006/relationships/hyperlink" Target="https://adfa.arkansas.gov/" TargetMode="Externa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hyperlink" Target="mailto:Lorie.Williams@dhs.Arkansas.gov" TargetMode="Externa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0.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1.wav"/><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9.png"/><Relationship Id="rId1" Type="http://schemas.openxmlformats.org/officeDocument/2006/relationships/slideLayout" Target="../slideLayouts/slideLayout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5.xml"/><Relationship Id="rId1" Type="http://schemas.openxmlformats.org/officeDocument/2006/relationships/vmlDrawing" Target="../drawings/vmlDrawing3.vml"/><Relationship Id="rId4" Type="http://schemas.openxmlformats.org/officeDocument/2006/relationships/image" Target="../media/image40.emf"/></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1.jpeg"/><Relationship Id="rId2" Type="http://schemas.openxmlformats.org/officeDocument/2006/relationships/diagramData" Target="../diagrams/data6.xml"/><Relationship Id="rId1" Type="http://schemas.openxmlformats.org/officeDocument/2006/relationships/slideLayout" Target="../slideLayouts/slideLayout6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52.jpeg"/><Relationship Id="rId1" Type="http://schemas.openxmlformats.org/officeDocument/2006/relationships/slideLayout" Target="../slideLayouts/slideLayout6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arkansasedc.com/Grants" TargetMode="External"/><Relationship Id="rId4" Type="http://schemas.openxmlformats.org/officeDocument/2006/relationships/hyperlink" Target="mailto:JNoble@ArkansasEDC.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2A09052-C356-44DF-94FF-0CE35A98DE5B}"/>
              </a:ext>
            </a:extLst>
          </p:cNvPr>
          <p:cNvSpPr>
            <a:spLocks noGrp="1" noChangeArrowheads="1"/>
          </p:cNvSpPr>
          <p:nvPr>
            <p:ph type="ctrTitle"/>
          </p:nvPr>
        </p:nvSpPr>
        <p:spPr>
          <a:xfrm>
            <a:off x="457200" y="228600"/>
            <a:ext cx="8305800" cy="2286000"/>
          </a:xfrm>
        </p:spPr>
        <p:txBody>
          <a:bodyPr/>
          <a:lstStyle/>
          <a:p>
            <a:pPr>
              <a:defRPr/>
            </a:pPr>
            <a:br>
              <a:rPr lang="en-US" sz="3600" b="1" dirty="0">
                <a:latin typeface="Arial Black" pitchFamily="34" charset="0"/>
              </a:rPr>
            </a:br>
            <a:br>
              <a:rPr lang="en-US" sz="3600" b="1" dirty="0">
                <a:latin typeface="Arial Black" pitchFamily="34" charset="0"/>
              </a:rPr>
            </a:br>
            <a:r>
              <a:rPr lang="en-US" sz="3200" b="1" dirty="0">
                <a:solidFill>
                  <a:schemeClr val="bg1"/>
                </a:solidFill>
                <a:latin typeface="Arial Black" pitchFamily="34" charset="0"/>
              </a:rPr>
              <a:t>State of Arkansas</a:t>
            </a:r>
            <a:br>
              <a:rPr lang="en-US" sz="3200" b="1" dirty="0">
                <a:solidFill>
                  <a:schemeClr val="bg1"/>
                </a:solidFill>
                <a:latin typeface="Arial Black" pitchFamily="34" charset="0"/>
              </a:rPr>
            </a:br>
            <a:r>
              <a:rPr lang="en-US" sz="3200" b="1" dirty="0">
                <a:solidFill>
                  <a:schemeClr val="bg1"/>
                </a:solidFill>
                <a:latin typeface="Arial Black" pitchFamily="34" charset="0"/>
              </a:rPr>
              <a:t>2020 – 2025 Consolidated Plan </a:t>
            </a:r>
            <a:br>
              <a:rPr lang="en-US" sz="3200" b="1" dirty="0">
                <a:solidFill>
                  <a:schemeClr val="bg1"/>
                </a:solidFill>
                <a:latin typeface="Arial Black" pitchFamily="34" charset="0"/>
              </a:rPr>
            </a:br>
            <a:r>
              <a:rPr lang="en-US" sz="3200" b="1" dirty="0">
                <a:solidFill>
                  <a:schemeClr val="bg1"/>
                </a:solidFill>
                <a:latin typeface="Arial Black" pitchFamily="34" charset="0"/>
              </a:rPr>
              <a:t>2020 Annual Plan</a:t>
            </a:r>
            <a:br>
              <a:rPr lang="en-US" sz="3200" b="1" dirty="0">
                <a:solidFill>
                  <a:schemeClr val="bg1"/>
                </a:solidFill>
                <a:latin typeface="Arial Black" pitchFamily="34" charset="0"/>
              </a:rPr>
            </a:br>
            <a:r>
              <a:rPr lang="en-US" sz="3200" b="1" dirty="0">
                <a:solidFill>
                  <a:schemeClr val="bg1"/>
                </a:solidFill>
                <a:latin typeface="Arial Black" pitchFamily="34" charset="0"/>
              </a:rPr>
              <a:t>Analysis of Impediments</a:t>
            </a:r>
            <a:br>
              <a:rPr lang="en-US" sz="3200" b="1" dirty="0">
                <a:latin typeface="Arial Black" pitchFamily="34" charset="0"/>
              </a:rPr>
            </a:br>
            <a:br>
              <a:rPr lang="en-US" sz="3600" b="1" dirty="0">
                <a:latin typeface="Arial Black" pitchFamily="34" charset="0"/>
              </a:rPr>
            </a:br>
            <a:endParaRPr lang="en-US" sz="3600" b="1" dirty="0">
              <a:latin typeface="Arial Black" pitchFamily="34" charset="0"/>
            </a:endParaRPr>
          </a:p>
        </p:txBody>
      </p:sp>
      <p:pic>
        <p:nvPicPr>
          <p:cNvPr id="5123" name="Picture 5">
            <a:extLst>
              <a:ext uri="{FF2B5EF4-FFF2-40B4-BE49-F238E27FC236}">
                <a16:creationId xmlns:a16="http://schemas.microsoft.com/office/drawing/2014/main" id="{09DE7085-2311-4B11-A121-D73A325D0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951" y="2892465"/>
            <a:ext cx="2985198" cy="285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BEAA7EA-D475-4CE1-8768-DA4258A61B2D}"/>
              </a:ext>
            </a:extLst>
          </p:cNvPr>
          <p:cNvSpPr txBox="1">
            <a:spLocks noChangeArrowheads="1"/>
          </p:cNvSpPr>
          <p:nvPr/>
        </p:nvSpPr>
        <p:spPr bwMode="auto">
          <a:xfrm>
            <a:off x="381000" y="228600"/>
            <a:ext cx="8305800" cy="2286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1"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Black" pitchFamily="34" charset="0"/>
                <a:ea typeface="+mj-ea"/>
                <a:cs typeface="+mj-cs"/>
              </a:rPr>
            </a:br>
            <a:br>
              <a:rPr kumimoji="1"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Black" pitchFamily="34" charset="0"/>
                <a:ea typeface="+mj-ea"/>
                <a:cs typeface="+mj-cs"/>
              </a:rPr>
            </a:br>
            <a:r>
              <a:rPr kumimoji="1" lang="en-US" sz="3200" b="1" i="0" u="none" strike="noStrike" kern="0" cap="none" spc="0" normalizeH="0" baseline="0" noProof="0" dirty="0">
                <a:ln>
                  <a:noFill/>
                </a:ln>
                <a:solidFill>
                  <a:srgbClr val="0070C0"/>
                </a:solidFill>
                <a:effectLst>
                  <a:outerShdw blurRad="38100" dist="38100" dir="2700000" algn="tl">
                    <a:srgbClr val="000000"/>
                  </a:outerShdw>
                </a:effectLst>
                <a:uLnTx/>
                <a:uFillTx/>
                <a:latin typeface="+mn-lt"/>
                <a:ea typeface="+mj-ea"/>
                <a:cs typeface="+mj-cs"/>
              </a:rPr>
              <a:t>State of Arkansas</a:t>
            </a:r>
            <a:br>
              <a:rPr kumimoji="1" lang="en-US" sz="3200" b="1" i="0" u="none" strike="noStrike" kern="0" cap="none" spc="0" normalizeH="0" baseline="0" noProof="0" dirty="0">
                <a:ln>
                  <a:noFill/>
                </a:ln>
                <a:solidFill>
                  <a:srgbClr val="0070C0"/>
                </a:solidFill>
                <a:effectLst>
                  <a:outerShdw blurRad="38100" dist="38100" dir="2700000" algn="tl">
                    <a:srgbClr val="000000"/>
                  </a:outerShdw>
                </a:effectLst>
                <a:uLnTx/>
                <a:uFillTx/>
                <a:latin typeface="+mn-lt"/>
                <a:ea typeface="+mj-ea"/>
                <a:cs typeface="+mj-cs"/>
              </a:rPr>
            </a:br>
            <a:r>
              <a:rPr kumimoji="1" lang="en-US" sz="3200" b="1" i="0" u="none" strike="noStrike" kern="0" cap="none" spc="0" normalizeH="0" baseline="0" noProof="0" dirty="0">
                <a:ln>
                  <a:noFill/>
                </a:ln>
                <a:solidFill>
                  <a:srgbClr val="0070C0"/>
                </a:solidFill>
                <a:effectLst>
                  <a:outerShdw blurRad="38100" dist="38100" dir="2700000" algn="tl">
                    <a:srgbClr val="000000"/>
                  </a:outerShdw>
                </a:effectLst>
                <a:uLnTx/>
                <a:uFillTx/>
                <a:latin typeface="+mn-lt"/>
                <a:ea typeface="+mj-ea"/>
                <a:cs typeface="+mj-cs"/>
              </a:rPr>
              <a:t>2022 Action Plan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rgbClr val="0070C0"/>
                </a:solidFill>
                <a:latin typeface="+mn-lt"/>
              </a:rPr>
              <a:t>Annual Update</a:t>
            </a:r>
            <a:endParaRPr kumimoji="1" lang="en-US" sz="3200" b="1" i="0" u="none" strike="noStrike" kern="0" cap="none" spc="0" normalizeH="0" baseline="0" noProof="0" dirty="0">
              <a:ln>
                <a:noFill/>
              </a:ln>
              <a:solidFill>
                <a:srgbClr val="0070C0"/>
              </a:solidFill>
              <a:effectLst>
                <a:outerShdw blurRad="38100" dist="38100" dir="2700000" algn="tl">
                  <a:srgbClr val="000000"/>
                </a:outerShdw>
              </a:effectLst>
              <a:uLnTx/>
              <a:uFillTx/>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rgbClr val="0070C0"/>
                </a:solidFill>
                <a:latin typeface="+mn-lt"/>
              </a:rPr>
              <a:t>2020-2024 Consolidated Plan</a:t>
            </a:r>
            <a:br>
              <a:rPr kumimoji="1" 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Black" pitchFamily="34" charset="0"/>
                <a:ea typeface="+mj-ea"/>
                <a:cs typeface="+mj-cs"/>
              </a:rPr>
            </a:br>
            <a:br>
              <a:rPr kumimoji="1"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Black" pitchFamily="34" charset="0"/>
                <a:ea typeface="+mj-ea"/>
                <a:cs typeface="+mj-cs"/>
              </a:rPr>
            </a:br>
            <a:endParaRPr kumimoji="1" lang="en-US" sz="36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Black" pitchFamily="34" charset="0"/>
              <a:ea typeface="+mj-ea"/>
              <a:cs typeface="+mj-cs"/>
            </a:endParaRPr>
          </a:p>
        </p:txBody>
      </p:sp>
      <p:pic>
        <p:nvPicPr>
          <p:cNvPr id="6" name="Picture 4">
            <a:extLst>
              <a:ext uri="{FF2B5EF4-FFF2-40B4-BE49-F238E27FC236}">
                <a16:creationId xmlns:a16="http://schemas.microsoft.com/office/drawing/2014/main" id="{DF811B7E-2D39-468B-9C84-FEDAF8DAE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2506717"/>
            <a:ext cx="3868616" cy="362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736388-5C85-4F4E-8225-63C77F14A16B}"/>
              </a:ext>
            </a:extLst>
          </p:cNvPr>
          <p:cNvGraphicFramePr>
            <a:graphicFrameLocks noGrp="1"/>
          </p:cNvGraphicFramePr>
          <p:nvPr>
            <p:extLst>
              <p:ext uri="{D42A27DB-BD31-4B8C-83A1-F6EECF244321}">
                <p14:modId xmlns:p14="http://schemas.microsoft.com/office/powerpoint/2010/main" val="1892670243"/>
              </p:ext>
            </p:extLst>
          </p:nvPr>
        </p:nvGraphicFramePr>
        <p:xfrm>
          <a:off x="436728" y="586855"/>
          <a:ext cx="7995925" cy="6448285"/>
        </p:xfrm>
        <a:graphic>
          <a:graphicData uri="http://schemas.openxmlformats.org/drawingml/2006/table">
            <a:tbl>
              <a:tblPr firstRow="1" firstCol="1" bandRow="1">
                <a:tableStyleId>{3B4B98B0-60AC-42C2-AFA5-B58CD77FA1E5}</a:tableStyleId>
              </a:tblPr>
              <a:tblGrid>
                <a:gridCol w="7995925">
                  <a:extLst>
                    <a:ext uri="{9D8B030D-6E8A-4147-A177-3AD203B41FA5}">
                      <a16:colId xmlns:a16="http://schemas.microsoft.com/office/drawing/2014/main" val="4294286120"/>
                    </a:ext>
                  </a:extLst>
                </a:gridCol>
              </a:tblGrid>
              <a:tr h="1399141">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rPr>
                        <a:t>Describe how resources will be allocated among funding categories. </a:t>
                      </a:r>
                      <a:r>
                        <a:rPr lang="en-US" sz="1800" b="0" u="none" strike="noStrike" dirty="0">
                          <a:solidFill>
                            <a:srgbClr val="000000"/>
                          </a:solidFill>
                          <a:effectLst/>
                        </a:rPr>
                        <a:t>For the 2022 Program Year (PY), AEDC is considering funding public infrastructure and public facility projects with an anticipated </a:t>
                      </a:r>
                      <a:r>
                        <a:rPr lang="en-US" sz="1800" b="1" u="none" strike="noStrike" dirty="0">
                          <a:solidFill>
                            <a:srgbClr val="000000"/>
                          </a:solidFill>
                          <a:effectLst/>
                        </a:rPr>
                        <a:t>$7,506,659 </a:t>
                      </a:r>
                      <a:r>
                        <a:rPr lang="en-US" sz="1800" b="0" u="none" strike="noStrike" dirty="0">
                          <a:solidFill>
                            <a:srgbClr val="000000"/>
                          </a:solidFill>
                          <a:effectLst/>
                        </a:rPr>
                        <a:t>in CDBG resources. The award amount is based on beneficiary data of the project area as well as the feasibility and need for the project.</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1383453388"/>
                  </a:ext>
                </a:extLst>
              </a:tr>
              <a:tr h="2794765">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rPr>
                        <a:t>Describe threshold factors and grant size limits. </a:t>
                      </a:r>
                      <a:r>
                        <a:rPr lang="en-US" sz="1800" b="0" u="none" strike="noStrike" dirty="0">
                          <a:solidFill>
                            <a:srgbClr val="000000"/>
                          </a:solidFill>
                          <a:effectLst/>
                        </a:rPr>
                        <a:t>Grant requests should range from a minimum of </a:t>
                      </a:r>
                      <a:r>
                        <a:rPr lang="en-US" sz="1800" b="1" u="none" strike="noStrike" dirty="0">
                          <a:solidFill>
                            <a:srgbClr val="000000"/>
                          </a:solidFill>
                          <a:effectLst/>
                        </a:rPr>
                        <a:t>$75,000.00 </a:t>
                      </a:r>
                      <a:r>
                        <a:rPr lang="en-US" sz="1800" b="0" u="none" strike="noStrike" dirty="0">
                          <a:solidFill>
                            <a:srgbClr val="000000"/>
                          </a:solidFill>
                          <a:effectLst/>
                        </a:rPr>
                        <a:t>to a maximum of </a:t>
                      </a:r>
                      <a:r>
                        <a:rPr lang="en-US" sz="1800" b="1" u="none" strike="noStrike" dirty="0">
                          <a:solidFill>
                            <a:srgbClr val="000000"/>
                          </a:solidFill>
                          <a:effectLst/>
                        </a:rPr>
                        <a:t>$1,000,000. </a:t>
                      </a:r>
                      <a:r>
                        <a:rPr lang="en-US" sz="1800" b="0" u="none" strike="noStrike" dirty="0">
                          <a:solidFill>
                            <a:srgbClr val="000000"/>
                          </a:solidFill>
                          <a:effectLst/>
                        </a:rPr>
                        <a:t>for specific types of projects, including design fees, although maximum awards may be based on project type, as designed upon release of program application package. Administrative fees will be added to the announced award amount. Additional project awards may be made throughout the year from the existing pool of applications as funds become available, including from unexpended funds from prior funding years, if eligible under that funding year’s annual action plan. Technical assistance will be available.</a:t>
                      </a:r>
                      <a:r>
                        <a:rPr lang="en-US" sz="1800" b="1" u="none" strike="noStrike" dirty="0">
                          <a:effectLst/>
                        </a:rPr>
                        <a:t>									</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1340013331"/>
                  </a:ext>
                </a:extLst>
              </a:tr>
              <a:tr h="1693612">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kern="1200" dirty="0">
                          <a:solidFill>
                            <a:schemeClr val="tx1"/>
                          </a:solidFill>
                          <a:effectLst/>
                          <a:latin typeface="+mn-lt"/>
                          <a:ea typeface="+mn-ea"/>
                          <a:cs typeface="+mn-cs"/>
                        </a:rPr>
                        <a:t>What are the outcome measures expected as a result of the method of distribution? </a:t>
                      </a:r>
                      <a:r>
                        <a:rPr lang="en-US" sz="1800" b="0" u="none" strike="noStrike" kern="1200" dirty="0">
                          <a:solidFill>
                            <a:schemeClr val="tx1"/>
                          </a:solidFill>
                          <a:effectLst/>
                          <a:latin typeface="+mn-lt"/>
                          <a:ea typeface="+mn-ea"/>
                          <a:cs typeface="+mn-cs"/>
                        </a:rPr>
                        <a:t>An estimated </a:t>
                      </a:r>
                      <a:r>
                        <a:rPr lang="en-US" sz="1800" b="1" u="none" strike="noStrike" kern="1200" dirty="0">
                          <a:solidFill>
                            <a:schemeClr val="tx1"/>
                          </a:solidFill>
                          <a:effectLst/>
                          <a:latin typeface="+mn-lt"/>
                          <a:ea typeface="+mn-ea"/>
                          <a:cs typeface="+mn-cs"/>
                        </a:rPr>
                        <a:t>7,000</a:t>
                      </a:r>
                      <a:r>
                        <a:rPr lang="en-US" sz="1800" b="0" u="none" strike="noStrike" kern="1200" dirty="0">
                          <a:solidFill>
                            <a:schemeClr val="tx1"/>
                          </a:solidFill>
                          <a:effectLst/>
                          <a:latin typeface="+mn-lt"/>
                          <a:ea typeface="+mn-ea"/>
                          <a:cs typeface="+mn-cs"/>
                        </a:rPr>
                        <a:t> people will benefit from these public infrastructure and public facility projects.</a:t>
                      </a:r>
                    </a:p>
                    <a:p>
                      <a:pPr marL="0" marR="0" algn="l" fontAlgn="t">
                        <a:lnSpc>
                          <a:spcPct val="115000"/>
                        </a:lnSpc>
                        <a:spcBef>
                          <a:spcPts val="500"/>
                        </a:spcBef>
                        <a:spcAft>
                          <a:spcPts val="0"/>
                        </a:spcAft>
                      </a:pPr>
                      <a:endParaRPr lang="en-US" sz="1800" b="1" u="none" strike="noStrike" kern="1200" dirty="0">
                        <a:solidFill>
                          <a:schemeClr val="tx1"/>
                        </a:solidFill>
                        <a:effectLst/>
                        <a:latin typeface="+mn-lt"/>
                        <a:ea typeface="+mn-ea"/>
                        <a:cs typeface="+mn-cs"/>
                      </a:endParaRPr>
                    </a:p>
                    <a:p>
                      <a:pPr marL="0" marR="0" algn="l" fontAlgn="t">
                        <a:lnSpc>
                          <a:spcPct val="115000"/>
                        </a:lnSpc>
                        <a:spcBef>
                          <a:spcPts val="500"/>
                        </a:spcBef>
                        <a:spcAft>
                          <a:spcPts val="0"/>
                        </a:spcAft>
                      </a:pPr>
                      <a:r>
                        <a:rPr lang="en-US" sz="1800" b="1" u="none" strike="noStrike" dirty="0">
                          <a:effectLst/>
                        </a:rPr>
                        <a:t>				</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062515587"/>
                  </a:ext>
                </a:extLst>
              </a:tr>
            </a:tbl>
          </a:graphicData>
        </a:graphic>
      </p:graphicFrame>
    </p:spTree>
    <p:extLst>
      <p:ext uri="{BB962C8B-B14F-4D97-AF65-F5344CB8AC3E}">
        <p14:creationId xmlns:p14="http://schemas.microsoft.com/office/powerpoint/2010/main" val="85613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6657E3-8B25-438E-902D-BB5CBD6B5160}"/>
              </a:ext>
            </a:extLst>
          </p:cNvPr>
          <p:cNvGraphicFramePr>
            <a:graphicFrameLocks noGrp="1"/>
          </p:cNvGraphicFramePr>
          <p:nvPr>
            <p:extLst>
              <p:ext uri="{D42A27DB-BD31-4B8C-83A1-F6EECF244321}">
                <p14:modId xmlns:p14="http://schemas.microsoft.com/office/powerpoint/2010/main" val="1530367896"/>
              </p:ext>
            </p:extLst>
          </p:nvPr>
        </p:nvGraphicFramePr>
        <p:xfrm>
          <a:off x="771930" y="643467"/>
          <a:ext cx="7600140" cy="3543842"/>
        </p:xfrm>
        <a:graphic>
          <a:graphicData uri="http://schemas.openxmlformats.org/drawingml/2006/table">
            <a:tbl>
              <a:tblPr firstRow="1" firstCol="1" bandRow="1">
                <a:tableStyleId>{3B4B98B0-60AC-42C2-AFA5-B58CD77FA1E5}</a:tableStyleId>
              </a:tblPr>
              <a:tblGrid>
                <a:gridCol w="7600140">
                  <a:extLst>
                    <a:ext uri="{9D8B030D-6E8A-4147-A177-3AD203B41FA5}">
                      <a16:colId xmlns:a16="http://schemas.microsoft.com/office/drawing/2014/main" val="3820426374"/>
                    </a:ext>
                  </a:extLst>
                </a:gridCol>
              </a:tblGrid>
              <a:tr h="188691">
                <a:tc>
                  <a:txBody>
                    <a:bodyPr/>
                    <a:lstStyle/>
                    <a:p>
                      <a:pPr marL="0" marR="0" algn="l" fontAlgn="t">
                        <a:lnSpc>
                          <a:spcPct val="115000"/>
                        </a:lnSpc>
                        <a:spcBef>
                          <a:spcPts val="500"/>
                        </a:spcBef>
                        <a:spcAft>
                          <a:spcPts val="0"/>
                        </a:spcAft>
                      </a:pPr>
                      <a:r>
                        <a:rPr lang="en-US" sz="1800" b="1" u="none" strike="noStrike" dirty="0">
                          <a:effectLst/>
                        </a:rPr>
                        <a:t>State Program Name: Rural Services</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34109531"/>
                  </a:ext>
                </a:extLst>
              </a:tr>
              <a:tr h="188691">
                <a:tc>
                  <a:txBody>
                    <a:bodyPr/>
                    <a:lstStyle/>
                    <a:p>
                      <a:pPr marL="0" marR="0" algn="l" fontAlgn="t">
                        <a:lnSpc>
                          <a:spcPct val="115000"/>
                        </a:lnSpc>
                        <a:spcBef>
                          <a:spcPts val="500"/>
                        </a:spcBef>
                        <a:spcAft>
                          <a:spcPts val="0"/>
                        </a:spcAft>
                      </a:pPr>
                      <a:r>
                        <a:rPr lang="en-US" sz="1800" b="1" u="none" strike="noStrike" dirty="0">
                          <a:effectLst/>
                        </a:rPr>
                        <a:t>Funding Sources: CDBG</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057588558"/>
                  </a:ext>
                </a:extLst>
              </a:tr>
              <a:tr h="1155969">
                <a:tc>
                  <a:txBody>
                    <a:bodyPr/>
                    <a:lstStyle/>
                    <a:p>
                      <a:pPr marL="0" marR="0" algn="l" fontAlgn="t">
                        <a:lnSpc>
                          <a:spcPct val="115000"/>
                        </a:lnSpc>
                        <a:spcBef>
                          <a:spcPts val="500"/>
                        </a:spcBef>
                        <a:spcAft>
                          <a:spcPts val="0"/>
                        </a:spcAft>
                      </a:pPr>
                      <a:r>
                        <a:rPr lang="en-US" sz="1800" b="1" u="none" strike="noStrike" dirty="0">
                          <a:effectLst/>
                        </a:rPr>
                        <a:t>Description: </a:t>
                      </a:r>
                      <a:r>
                        <a:rPr lang="en-US" sz="1800" b="0" kern="1200" dirty="0">
                          <a:solidFill>
                            <a:schemeClr val="tx1"/>
                          </a:solidFill>
                          <a:effectLst/>
                          <a:latin typeface="+mn-lt"/>
                          <a:ea typeface="+mn-ea"/>
                          <a:cs typeface="+mn-cs"/>
                        </a:rPr>
                        <a:t>Within the Public and Community Facilities and Fire Equipment Priority Need, CDBG funds will be utilized for community center, fire station, multi-purpose center, fire truck, fire-fighting and life saving equipment projects. CDBG funds will be utilized for and made available under the LMI-Area Benefit National Objective measures. For more information see Application Guidelines.</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22437927"/>
                  </a:ext>
                </a:extLst>
              </a:tr>
              <a:tr h="1008173">
                <a:tc>
                  <a:txBody>
                    <a:bodyPr/>
                    <a:lstStyle/>
                    <a:p>
                      <a:pPr marL="0" marR="0" algn="l" fontAlgn="t">
                        <a:lnSpc>
                          <a:spcPct val="115000"/>
                        </a:lnSpc>
                        <a:spcBef>
                          <a:spcPts val="500"/>
                        </a:spcBef>
                        <a:spcAft>
                          <a:spcPts val="0"/>
                        </a:spcAft>
                      </a:pP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61616105"/>
                  </a:ext>
                </a:extLst>
              </a:tr>
            </a:tbl>
          </a:graphicData>
        </a:graphic>
      </p:graphicFrame>
    </p:spTree>
    <p:extLst>
      <p:ext uri="{BB962C8B-B14F-4D97-AF65-F5344CB8AC3E}">
        <p14:creationId xmlns:p14="http://schemas.microsoft.com/office/powerpoint/2010/main" val="421646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A009C-24EC-4C95-9184-A44D01A30F6D}"/>
              </a:ext>
            </a:extLst>
          </p:cNvPr>
          <p:cNvSpPr txBox="1"/>
          <p:nvPr/>
        </p:nvSpPr>
        <p:spPr>
          <a:xfrm>
            <a:off x="313899" y="6012"/>
            <a:ext cx="8488907" cy="6446637"/>
          </a:xfrm>
          <a:prstGeom prst="rect">
            <a:avLst/>
          </a:prstGeom>
          <a:noFill/>
        </p:spPr>
        <p:txBody>
          <a:bodyPr wrap="square">
            <a:spAutoFit/>
          </a:bodyPr>
          <a:lstStyle/>
          <a:p>
            <a:pPr marL="0" marR="0">
              <a:lnSpc>
                <a:spcPct val="115000"/>
              </a:lnSpc>
              <a:spcBef>
                <a:spcPts val="500"/>
              </a:spcBef>
              <a:spcAft>
                <a:spcPts val="0"/>
              </a:spcAft>
            </a:pPr>
            <a:r>
              <a:rPr lang="en-US" sz="1800" b="1" u="none" strike="noStrike" dirty="0">
                <a:effectLst/>
              </a:rPr>
              <a:t>Describe all of the criteria that will be used to select applications and the relative importance of these criteria.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Arkansas Rural Development Commission will review Application and make recommendations for funding of projects to benefit rural communities with a population of less than 3,000 persons.  Applicants should contact the Division of Rural Services to obtain an application for the Rural Services Block Grant Program (RSBGP).  In order to receive funding from AEDC, the applicant must receive approval from the Arkansas Rural Development Commission.  Up to $1,000,000 of the annual CDBG allocation will be used for this category.  Applications will be evaluated 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extent to which the project will benefit low- and moderate-income persons and meet CDBG eligibility requirements;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extent to which other funds will be used to leverage the grant funds proposed for the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Appropriateness of the project to Division of Rural Services-Rural Community Fire Protection Grant Program and the Rural Community Development Block Grant Program.  Projects may include fire protection and multi-use community centers;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applicant’s readiness to proceed with the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Other criteria as defined in the application as prepared by the Division of Rural 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678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736388-5C85-4F4E-8225-63C77F14A16B}"/>
              </a:ext>
            </a:extLst>
          </p:cNvPr>
          <p:cNvGraphicFramePr>
            <a:graphicFrameLocks noGrp="1"/>
          </p:cNvGraphicFramePr>
          <p:nvPr>
            <p:extLst>
              <p:ext uri="{D42A27DB-BD31-4B8C-83A1-F6EECF244321}">
                <p14:modId xmlns:p14="http://schemas.microsoft.com/office/powerpoint/2010/main" val="1204603605"/>
              </p:ext>
            </p:extLst>
          </p:nvPr>
        </p:nvGraphicFramePr>
        <p:xfrm>
          <a:off x="436728" y="586854"/>
          <a:ext cx="7995925" cy="5707693"/>
        </p:xfrm>
        <a:graphic>
          <a:graphicData uri="http://schemas.openxmlformats.org/drawingml/2006/table">
            <a:tbl>
              <a:tblPr firstRow="1" firstCol="1" bandRow="1">
                <a:tableStyleId>{3B4B98B0-60AC-42C2-AFA5-B58CD77FA1E5}</a:tableStyleId>
              </a:tblPr>
              <a:tblGrid>
                <a:gridCol w="7995925">
                  <a:extLst>
                    <a:ext uri="{9D8B030D-6E8A-4147-A177-3AD203B41FA5}">
                      <a16:colId xmlns:a16="http://schemas.microsoft.com/office/drawing/2014/main" val="4294286120"/>
                    </a:ext>
                  </a:extLst>
                </a:gridCol>
              </a:tblGrid>
              <a:tr h="830053">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Describe how resources will be allocated among funding categories. </a:t>
                      </a:r>
                      <a:r>
                        <a:rPr lang="en-US" sz="1800" b="0" dirty="0">
                          <a:solidFill>
                            <a:srgbClr val="000000"/>
                          </a:solidFill>
                          <a:effectLst/>
                          <a:latin typeface="+mj-lt"/>
                          <a:ea typeface="Calibri" panose="020F0502020204030204" pitchFamily="34" charset="0"/>
                          <a:cs typeface="Times New Roman" panose="02020603050405020304" pitchFamily="18" charset="0"/>
                        </a:rPr>
                        <a:t>For the 2022 Program Year, AEDC will fund Rural Services projects in partnership with the Arkansas Division of Rural Services, with an anticipated $1,000,000 in CDBG resources. The RSBGP award amount is based on beneficiary data of the project area as well as the feasibility and need for the project. </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1383453388"/>
                  </a:ext>
                </a:extLst>
              </a:tr>
              <a:tr h="1595807">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Describe threshold factors and grant size limits. </a:t>
                      </a:r>
                      <a:r>
                        <a:rPr lang="en-US" sz="1800" b="0" kern="1200" dirty="0">
                          <a:solidFill>
                            <a:schemeClr val="tx1"/>
                          </a:solidFill>
                          <a:effectLst/>
                          <a:latin typeface="+mj-lt"/>
                          <a:ea typeface="+mn-ea"/>
                          <a:cs typeface="+mn-cs"/>
                        </a:rPr>
                        <a:t>Each project funded must meet the CDBG National Objective of benefiting low to moderate (LMI) income persons. Up to $75,000 in CDBG funds may be awarded per project for project activity and general administration combined; no more than 15% of the total award may be used for general administration. The match for this grant is 10% and may be comprised of in-kind labor, in-kind materials or cash.</a:t>
                      </a:r>
                      <a:r>
                        <a:rPr lang="en-US" sz="1800" b="0" u="none" strike="noStrike" dirty="0">
                          <a:effectLst/>
                          <a:latin typeface="+mj-lt"/>
                        </a:rPr>
                        <a:t>	</a:t>
                      </a:r>
                      <a:r>
                        <a:rPr lang="en-US" sz="1800" b="1" u="none" strike="noStrike" dirty="0">
                          <a:effectLst/>
                          <a:latin typeface="+mj-lt"/>
                        </a:rPr>
                        <a:t>								</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1340013331"/>
                  </a:ext>
                </a:extLst>
              </a:tr>
              <a:tr h="1914127">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What are the outcome measures expected as a result of the method of distribution? </a:t>
                      </a:r>
                      <a:r>
                        <a:rPr lang="en-US" sz="1800" b="0" kern="1200" dirty="0">
                          <a:solidFill>
                            <a:schemeClr val="tx1"/>
                          </a:solidFill>
                          <a:effectLst/>
                          <a:latin typeface="+mj-lt"/>
                          <a:ea typeface="+mn-ea"/>
                          <a:cs typeface="+mn-cs"/>
                        </a:rPr>
                        <a:t>Approximately 3,000 people will benefit from these activities.</a:t>
                      </a:r>
                      <a:endParaRPr lang="en-US" sz="1800" b="0" u="none" strike="noStrike" kern="1200" dirty="0">
                        <a:solidFill>
                          <a:schemeClr val="tx1"/>
                        </a:solidFill>
                        <a:effectLst/>
                        <a:latin typeface="+mj-lt"/>
                        <a:ea typeface="+mn-ea"/>
                        <a:cs typeface="+mn-cs"/>
                      </a:endParaRPr>
                    </a:p>
                    <a:p>
                      <a:pPr marL="0" marR="0" algn="l" fontAlgn="t">
                        <a:lnSpc>
                          <a:spcPct val="115000"/>
                        </a:lnSpc>
                        <a:spcBef>
                          <a:spcPts val="500"/>
                        </a:spcBef>
                        <a:spcAft>
                          <a:spcPts val="0"/>
                        </a:spcAft>
                      </a:pPr>
                      <a:r>
                        <a:rPr lang="en-US" sz="1800" b="1" u="none" strike="noStrike" dirty="0">
                          <a:effectLst/>
                          <a:latin typeface="+mj-lt"/>
                        </a:rPr>
                        <a:t>				</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3062515587"/>
                  </a:ext>
                </a:extLst>
              </a:tr>
            </a:tbl>
          </a:graphicData>
        </a:graphic>
      </p:graphicFrame>
    </p:spTree>
    <p:extLst>
      <p:ext uri="{BB962C8B-B14F-4D97-AF65-F5344CB8AC3E}">
        <p14:creationId xmlns:p14="http://schemas.microsoft.com/office/powerpoint/2010/main" val="3795135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6657E3-8B25-438E-902D-BB5CBD6B5160}"/>
              </a:ext>
            </a:extLst>
          </p:cNvPr>
          <p:cNvGraphicFramePr>
            <a:graphicFrameLocks noGrp="1"/>
          </p:cNvGraphicFramePr>
          <p:nvPr>
            <p:extLst>
              <p:ext uri="{D42A27DB-BD31-4B8C-83A1-F6EECF244321}">
                <p14:modId xmlns:p14="http://schemas.microsoft.com/office/powerpoint/2010/main" val="3049273338"/>
              </p:ext>
            </p:extLst>
          </p:nvPr>
        </p:nvGraphicFramePr>
        <p:xfrm>
          <a:off x="771930" y="643467"/>
          <a:ext cx="7600140" cy="3543842"/>
        </p:xfrm>
        <a:graphic>
          <a:graphicData uri="http://schemas.openxmlformats.org/drawingml/2006/table">
            <a:tbl>
              <a:tblPr firstRow="1" firstCol="1" bandRow="1">
                <a:tableStyleId>{3B4B98B0-60AC-42C2-AFA5-B58CD77FA1E5}</a:tableStyleId>
              </a:tblPr>
              <a:tblGrid>
                <a:gridCol w="7600140">
                  <a:extLst>
                    <a:ext uri="{9D8B030D-6E8A-4147-A177-3AD203B41FA5}">
                      <a16:colId xmlns:a16="http://schemas.microsoft.com/office/drawing/2014/main" val="3820426374"/>
                    </a:ext>
                  </a:extLst>
                </a:gridCol>
              </a:tblGrid>
              <a:tr h="188691">
                <a:tc>
                  <a:txBody>
                    <a:bodyPr/>
                    <a:lstStyle/>
                    <a:p>
                      <a:pPr marL="0" marR="0" algn="l" fontAlgn="t">
                        <a:lnSpc>
                          <a:spcPct val="115000"/>
                        </a:lnSpc>
                        <a:spcBef>
                          <a:spcPts val="500"/>
                        </a:spcBef>
                        <a:spcAft>
                          <a:spcPts val="0"/>
                        </a:spcAft>
                      </a:pPr>
                      <a:r>
                        <a:rPr lang="en-US" sz="1800" b="1" u="none" strike="noStrike" dirty="0">
                          <a:effectLst/>
                        </a:rPr>
                        <a:t>State Program Name: Emergency/Urgent Need</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34109531"/>
                  </a:ext>
                </a:extLst>
              </a:tr>
              <a:tr h="188691">
                <a:tc>
                  <a:txBody>
                    <a:bodyPr/>
                    <a:lstStyle/>
                    <a:p>
                      <a:pPr marL="0" marR="0" algn="l" fontAlgn="t">
                        <a:lnSpc>
                          <a:spcPct val="115000"/>
                        </a:lnSpc>
                        <a:spcBef>
                          <a:spcPts val="500"/>
                        </a:spcBef>
                        <a:spcAft>
                          <a:spcPts val="0"/>
                        </a:spcAft>
                      </a:pPr>
                      <a:r>
                        <a:rPr lang="en-US" sz="1800" b="1" u="none" strike="noStrike" dirty="0">
                          <a:effectLst/>
                        </a:rPr>
                        <a:t>Funding Sources: CDBG</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057588558"/>
                  </a:ext>
                </a:extLst>
              </a:tr>
              <a:tr h="1155969">
                <a:tc>
                  <a:txBody>
                    <a:bodyPr/>
                    <a:lstStyle/>
                    <a:p>
                      <a:pPr marL="0" marR="0" algn="l" fontAlgn="t">
                        <a:lnSpc>
                          <a:spcPct val="115000"/>
                        </a:lnSpc>
                        <a:spcBef>
                          <a:spcPts val="500"/>
                        </a:spcBef>
                        <a:spcAft>
                          <a:spcPts val="0"/>
                        </a:spcAft>
                      </a:pPr>
                      <a:r>
                        <a:rPr lang="en-US" sz="1800" b="1" u="none" strike="noStrike" dirty="0">
                          <a:effectLst/>
                        </a:rPr>
                        <a:t>Description: </a:t>
                      </a:r>
                      <a:r>
                        <a:rPr lang="en-US" sz="1800" b="0" kern="1200" dirty="0">
                          <a:solidFill>
                            <a:schemeClr val="tx1"/>
                          </a:solidFill>
                          <a:effectLst/>
                          <a:latin typeface="+mn-lt"/>
                          <a:ea typeface="+mn-ea"/>
                          <a:cs typeface="+mn-cs"/>
                        </a:rPr>
                        <a:t>Within the Public and Community Facilities, and Infrastructure Priority Need, CDBG funds will be used to assist local units of government with situations that pose a serious and immediate threat to public health, safety, or welfare. Priority is given to those projects that are meeting the Urgent Need national objective criteria but could qualify under LMI Benefit Area or Limited Clientele.</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22437927"/>
                  </a:ext>
                </a:extLst>
              </a:tr>
              <a:tr h="1008173">
                <a:tc>
                  <a:txBody>
                    <a:bodyPr/>
                    <a:lstStyle/>
                    <a:p>
                      <a:pPr marL="0" marR="0" algn="l" fontAlgn="t">
                        <a:lnSpc>
                          <a:spcPct val="115000"/>
                        </a:lnSpc>
                        <a:spcBef>
                          <a:spcPts val="500"/>
                        </a:spcBef>
                        <a:spcAft>
                          <a:spcPts val="0"/>
                        </a:spcAft>
                      </a:pP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61616105"/>
                  </a:ext>
                </a:extLst>
              </a:tr>
            </a:tbl>
          </a:graphicData>
        </a:graphic>
      </p:graphicFrame>
    </p:spTree>
    <p:extLst>
      <p:ext uri="{BB962C8B-B14F-4D97-AF65-F5344CB8AC3E}">
        <p14:creationId xmlns:p14="http://schemas.microsoft.com/office/powerpoint/2010/main" val="1985375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A009C-24EC-4C95-9184-A44D01A30F6D}"/>
              </a:ext>
            </a:extLst>
          </p:cNvPr>
          <p:cNvSpPr txBox="1"/>
          <p:nvPr/>
        </p:nvSpPr>
        <p:spPr>
          <a:xfrm>
            <a:off x="327546" y="321322"/>
            <a:ext cx="8488907" cy="4524957"/>
          </a:xfrm>
          <a:prstGeom prst="rect">
            <a:avLst/>
          </a:prstGeom>
          <a:noFill/>
        </p:spPr>
        <p:txBody>
          <a:bodyPr wrap="square">
            <a:spAutoFit/>
          </a:bodyPr>
          <a:lstStyle/>
          <a:p>
            <a:pPr marL="0" marR="0">
              <a:lnSpc>
                <a:spcPct val="115000"/>
              </a:lnSpc>
              <a:spcBef>
                <a:spcPts val="500"/>
              </a:spcBef>
              <a:spcAft>
                <a:spcPts val="0"/>
              </a:spcAft>
            </a:pPr>
            <a:r>
              <a:rPr lang="en-US" sz="1800" b="1" u="none" strike="noStrike" dirty="0">
                <a:effectLst/>
              </a:rPr>
              <a:t>Describe all of the criteria that will be used to select applications and the relative importance of these criteria. </a:t>
            </a:r>
            <a:r>
              <a:rPr lang="en-US" dirty="0">
                <a:solidFill>
                  <a:srgbClr val="000000"/>
                </a:solidFill>
                <a:effectLst/>
                <a:latin typeface="+mj-lt"/>
                <a:ea typeface="Calibri" panose="020F0502020204030204" pitchFamily="34" charset="0"/>
                <a:cs typeface="Times New Roman" panose="02020603050405020304" pitchFamily="18" charset="0"/>
              </a:rPr>
              <a:t>Local units of government must submit a pre-application to the WWAC (if a water or wastewater project) or should otherwise consult with the AEDC Grants Division before submitting a full application. Applications are accepted any time during the year. The Grants Division will determine whether the community and project are eligible for funding. This determination may be made in consultation with appropriate federal, state and/or local agencies. If the pre-application and/or consultation meets the requirements, AEDC will invite the local unit of government to submit a full application. Full applications are reviewed on a quarterly basis by AEDC. AEDC will issue a notice of approval to those applicants who demonstrate a need, eligible CDBG activity, and meet the CDBG national objective. The applications must be signed by the chief elected official and must identify how the proposed project meets and/or addresses all of the following:</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2627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F32E47-002C-4670-9E09-8F6B9EBC9C8A}"/>
              </a:ext>
            </a:extLst>
          </p:cNvPr>
          <p:cNvSpPr txBox="1"/>
          <p:nvPr/>
        </p:nvSpPr>
        <p:spPr>
          <a:xfrm>
            <a:off x="788275" y="103376"/>
            <a:ext cx="7893269" cy="6335068"/>
          </a:xfrm>
          <a:prstGeom prst="rect">
            <a:avLst/>
          </a:prstGeom>
          <a:noFill/>
        </p:spPr>
        <p:txBody>
          <a:bodyPr wrap="square">
            <a:spAutoFit/>
          </a:bodyPr>
          <a:lstStyle/>
          <a:p>
            <a:pPr marL="0" marR="0" lvl="0" indent="0" algn="l" defTabSz="914400" rtl="0" eaLnBrk="1" fontAlgn="auto" latinLnBrk="0" hangingPunct="1">
              <a:lnSpc>
                <a:spcPct val="115000"/>
              </a:lnSpc>
              <a:spcBef>
                <a:spcPts val="50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In applying for an Urgent Need grant from the Community Development Block Grant program, the city/county is certifying that the project primarily serves persons of low- to moderate-income, and that:</a:t>
            </a:r>
          </a:p>
          <a:p>
            <a:pPr marL="342900" marR="0" lvl="0" indent="-342900" algn="l" defTabSz="914400" rtl="0" eaLnBrk="1" fontAlgn="auto" latinLnBrk="0" hangingPunct="1">
              <a:lnSpc>
                <a:spcPct val="115000"/>
              </a:lnSpc>
              <a:spcBef>
                <a:spcPts val="500"/>
              </a:spcBef>
              <a:spcAft>
                <a:spcPts val="0"/>
              </a:spcAft>
              <a:buClrTx/>
              <a:buSzTx/>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The proposed project must alleviate existing conditions which pose a serious and immediate threat to the health and welfare of the community.</a:t>
            </a:r>
          </a:p>
          <a:p>
            <a:pPr marL="342900" marR="0" lvl="0" indent="-342900" algn="l" defTabSz="914400" rtl="0" eaLnBrk="1" fontAlgn="auto" latinLnBrk="0" hangingPunct="1">
              <a:lnSpc>
                <a:spcPct val="115000"/>
              </a:lnSpc>
              <a:spcBef>
                <a:spcPts val="500"/>
              </a:spcBef>
              <a:spcAft>
                <a:spcPts val="0"/>
              </a:spcAft>
              <a:buClrTx/>
              <a:buSzTx/>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The conditions developed or became urgent within 18 months of the date the proposal is submitted (not as result of neglect or lack of proper maintenance).</a:t>
            </a:r>
          </a:p>
          <a:p>
            <a:pPr marL="342900" marR="0" lvl="0" indent="-342900" algn="l" defTabSz="914400" rtl="0" eaLnBrk="1" fontAlgn="auto" latinLnBrk="0" hangingPunct="1">
              <a:lnSpc>
                <a:spcPct val="115000"/>
              </a:lnSpc>
              <a:spcBef>
                <a:spcPts val="500"/>
              </a:spcBef>
              <a:spcAft>
                <a:spcPts val="0"/>
              </a:spcAft>
              <a:buClrTx/>
              <a:buSzTx/>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The applicant locality is unable to finance the project on its own, no other funding is available to address the problem, and the CDBG funding will be directly targeted towards alleviation of the threatening conditions; and,</a:t>
            </a:r>
          </a:p>
          <a:p>
            <a:pPr marL="342900" marR="0" lvl="0" indent="-342900" algn="l" defTabSz="914400" rtl="0" eaLnBrk="1" fontAlgn="auto" latinLnBrk="0" hangingPunct="1">
              <a:lnSpc>
                <a:spcPct val="115000"/>
              </a:lnSpc>
              <a:spcBef>
                <a:spcPts val="500"/>
              </a:spcBef>
              <a:spcAft>
                <a:spcPts val="0"/>
              </a:spcAft>
              <a:buClrTx/>
              <a:buSzTx/>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The threat must be supported by either:</a:t>
            </a:r>
          </a:p>
          <a:p>
            <a:pPr marL="800100" lvl="1" indent="-342900">
              <a:lnSpc>
                <a:spcPct val="115000"/>
              </a:lnSpc>
              <a:spcBef>
                <a:spcPts val="500"/>
              </a:spcBef>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A current declaration of an emergency by the Governor of Arkansas relative to a flood, a hurricane, a tornado, an earthquake, or other disaster event, not including droughts, snow, or ice conditions; or,</a:t>
            </a:r>
          </a:p>
          <a:p>
            <a:pPr marL="800100" lvl="1" indent="-342900">
              <a:lnSpc>
                <a:spcPct val="115000"/>
              </a:lnSpc>
              <a:spcBef>
                <a:spcPts val="500"/>
              </a:spcBef>
              <a:buFont typeface="Symbol" panose="05050102010706020507" pitchFamily="18" charset="2"/>
              <a:buChar char=""/>
              <a:tabLst>
                <a:tab pos="457200" algn="l"/>
              </a:tabLst>
              <a:defRPr/>
            </a:pPr>
            <a:r>
              <a:rPr kumimoji="0" lang="en-US" sz="1750" b="0" i="0" u="none" strike="noStrike" kern="12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rPr>
              <a:t>A current declaration of an immediate and severe health threat by the Arkansas Department of Health or Arkansas Department of Environmental Quality relative to the complete failure of a public water or sewer system or incident of similar significance.</a:t>
            </a:r>
          </a:p>
        </p:txBody>
      </p:sp>
    </p:spTree>
    <p:extLst>
      <p:ext uri="{BB962C8B-B14F-4D97-AF65-F5344CB8AC3E}">
        <p14:creationId xmlns:p14="http://schemas.microsoft.com/office/powerpoint/2010/main" val="105330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736388-5C85-4F4E-8225-63C77F14A16B}"/>
              </a:ext>
            </a:extLst>
          </p:cNvPr>
          <p:cNvGraphicFramePr>
            <a:graphicFrameLocks noGrp="1"/>
          </p:cNvGraphicFramePr>
          <p:nvPr>
            <p:extLst>
              <p:ext uri="{D42A27DB-BD31-4B8C-83A1-F6EECF244321}">
                <p14:modId xmlns:p14="http://schemas.microsoft.com/office/powerpoint/2010/main" val="3115528454"/>
              </p:ext>
            </p:extLst>
          </p:nvPr>
        </p:nvGraphicFramePr>
        <p:xfrm>
          <a:off x="436728" y="586854"/>
          <a:ext cx="7995925" cy="6086661"/>
        </p:xfrm>
        <a:graphic>
          <a:graphicData uri="http://schemas.openxmlformats.org/drawingml/2006/table">
            <a:tbl>
              <a:tblPr firstRow="1" firstCol="1" bandRow="1">
                <a:tableStyleId>{3B4B98B0-60AC-42C2-AFA5-B58CD77FA1E5}</a:tableStyleId>
              </a:tblPr>
              <a:tblGrid>
                <a:gridCol w="7995925">
                  <a:extLst>
                    <a:ext uri="{9D8B030D-6E8A-4147-A177-3AD203B41FA5}">
                      <a16:colId xmlns:a16="http://schemas.microsoft.com/office/drawing/2014/main" val="4294286120"/>
                    </a:ext>
                  </a:extLst>
                </a:gridCol>
              </a:tblGrid>
              <a:tr h="830053">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Describe how resources will be allocated among funding categories. </a:t>
                      </a:r>
                      <a:r>
                        <a:rPr lang="en-US" sz="1800" b="0" kern="1200" dirty="0">
                          <a:solidFill>
                            <a:schemeClr val="tx1"/>
                          </a:solidFill>
                          <a:effectLst/>
                          <a:latin typeface="+mn-lt"/>
                          <a:ea typeface="+mn-ea"/>
                          <a:cs typeface="+mn-cs"/>
                        </a:rPr>
                        <a:t>For the 2022 Program Year, AEDC is considering funding emergency projects with the anticipated $500,000 of funding allocated to this Program</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1383453388"/>
                  </a:ext>
                </a:extLst>
              </a:tr>
              <a:tr h="1595807">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Describe threshold factors and grant size limits. </a:t>
                      </a:r>
                      <a:r>
                        <a:rPr lang="en-US" sz="1800" b="0" kern="1200" dirty="0">
                          <a:solidFill>
                            <a:schemeClr val="tx1"/>
                          </a:solidFill>
                          <a:effectLst/>
                          <a:latin typeface="+mj-lt"/>
                          <a:ea typeface="+mn-ea"/>
                          <a:cs typeface="+mn-cs"/>
                        </a:rPr>
                        <a:t>Grant requests should range from a minimum of $75,000.00 to a maximum of $1,000,000 for specific types of projects, including design fees, although maximum awards may be based on project type, as designed upon release of program application package. Administrative fees will be added to the announced award amount. Additional project awards may be made throughout the year from the existing pool of applications as funds become available, including from unexpended funds from prior funding years, if eligible under that funding year’s annual action plan. Technical assistance will be available.</a:t>
                      </a:r>
                    </a:p>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								</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1340013331"/>
                  </a:ext>
                </a:extLst>
              </a:tr>
              <a:tr h="1914127">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latin typeface="+mj-lt"/>
                        </a:rPr>
                        <a:t>What are the outcome measures expected as a result of the method of distribution? </a:t>
                      </a:r>
                      <a:r>
                        <a:rPr lang="en-US" sz="1800" b="0" kern="1200" dirty="0">
                          <a:solidFill>
                            <a:schemeClr val="tx1"/>
                          </a:solidFill>
                          <a:effectLst/>
                          <a:latin typeface="+mj-lt"/>
                          <a:ea typeface="+mn-ea"/>
                          <a:cs typeface="+mn-cs"/>
                        </a:rPr>
                        <a:t>An estimated 1,000 people will benefit from these public infrastructure and public facility emergency/urgent need projects.</a:t>
                      </a:r>
                      <a:r>
                        <a:rPr lang="en-US" sz="1800" b="1" u="none" strike="noStrike" dirty="0">
                          <a:effectLst/>
                          <a:latin typeface="+mj-lt"/>
                        </a:rPr>
                        <a:t>				</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3062515587"/>
                  </a:ext>
                </a:extLst>
              </a:tr>
            </a:tbl>
          </a:graphicData>
        </a:graphic>
      </p:graphicFrame>
    </p:spTree>
    <p:extLst>
      <p:ext uri="{BB962C8B-B14F-4D97-AF65-F5344CB8AC3E}">
        <p14:creationId xmlns:p14="http://schemas.microsoft.com/office/powerpoint/2010/main" val="3413741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6657E3-8B25-438E-902D-BB5CBD6B5160}"/>
              </a:ext>
            </a:extLst>
          </p:cNvPr>
          <p:cNvGraphicFramePr>
            <a:graphicFrameLocks noGrp="1"/>
          </p:cNvGraphicFramePr>
          <p:nvPr>
            <p:extLst>
              <p:ext uri="{D42A27DB-BD31-4B8C-83A1-F6EECF244321}">
                <p14:modId xmlns:p14="http://schemas.microsoft.com/office/powerpoint/2010/main" val="2431341569"/>
              </p:ext>
            </p:extLst>
          </p:nvPr>
        </p:nvGraphicFramePr>
        <p:xfrm>
          <a:off x="771930" y="643469"/>
          <a:ext cx="7600140" cy="6173457"/>
        </p:xfrm>
        <a:graphic>
          <a:graphicData uri="http://schemas.openxmlformats.org/drawingml/2006/table">
            <a:tbl>
              <a:tblPr firstRow="1" firstCol="1" bandRow="1">
                <a:tableStyleId>{3B4B98B0-60AC-42C2-AFA5-B58CD77FA1E5}</a:tableStyleId>
              </a:tblPr>
              <a:tblGrid>
                <a:gridCol w="7600140">
                  <a:extLst>
                    <a:ext uri="{9D8B030D-6E8A-4147-A177-3AD203B41FA5}">
                      <a16:colId xmlns:a16="http://schemas.microsoft.com/office/drawing/2014/main" val="3820426374"/>
                    </a:ext>
                  </a:extLst>
                </a:gridCol>
              </a:tblGrid>
              <a:tr h="305612">
                <a:tc>
                  <a:txBody>
                    <a:bodyPr/>
                    <a:lstStyle/>
                    <a:p>
                      <a:pPr marL="0" marR="0" algn="l" fontAlgn="t">
                        <a:lnSpc>
                          <a:spcPct val="115000"/>
                        </a:lnSpc>
                        <a:spcBef>
                          <a:spcPts val="500"/>
                        </a:spcBef>
                        <a:spcAft>
                          <a:spcPts val="0"/>
                        </a:spcAft>
                      </a:pPr>
                      <a:r>
                        <a:rPr lang="en-US" sz="1800" b="1" u="none" strike="noStrike" dirty="0">
                          <a:effectLst/>
                          <a:latin typeface="+mj-lt"/>
                        </a:rPr>
                        <a:t>State Program Name: Economic Development</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334109531"/>
                  </a:ext>
                </a:extLst>
              </a:tr>
              <a:tr h="305612">
                <a:tc>
                  <a:txBody>
                    <a:bodyPr/>
                    <a:lstStyle/>
                    <a:p>
                      <a:pPr marL="0" marR="0" algn="l" fontAlgn="t">
                        <a:lnSpc>
                          <a:spcPct val="115000"/>
                        </a:lnSpc>
                        <a:spcBef>
                          <a:spcPts val="500"/>
                        </a:spcBef>
                        <a:spcAft>
                          <a:spcPts val="0"/>
                        </a:spcAft>
                      </a:pPr>
                      <a:r>
                        <a:rPr lang="en-US" sz="1800" b="1" u="none" strike="noStrike" dirty="0">
                          <a:effectLst/>
                          <a:latin typeface="+mj-lt"/>
                        </a:rPr>
                        <a:t>Funding Sources: CDBG</a:t>
                      </a:r>
                      <a:endParaRPr lang="en-US" sz="1800" b="0" i="0" u="none" strike="noStrike" dirty="0">
                        <a:effectLst/>
                        <a:latin typeface="+mj-lt"/>
                      </a:endParaRPr>
                    </a:p>
                  </a:txBody>
                  <a:tcPr marL="28621" marR="28621" marT="3975" marB="0"/>
                </a:tc>
                <a:extLst>
                  <a:ext uri="{0D108BD9-81ED-4DB2-BD59-A6C34878D82A}">
                    <a16:rowId xmlns:a16="http://schemas.microsoft.com/office/drawing/2014/main" val="3057588558"/>
                  </a:ext>
                </a:extLst>
              </a:tr>
              <a:tr h="4867868">
                <a:tc>
                  <a:txBody>
                    <a:bodyPr/>
                    <a:lstStyle/>
                    <a:p>
                      <a:pPr marL="0" marR="0">
                        <a:lnSpc>
                          <a:spcPct val="115000"/>
                        </a:lnSpc>
                        <a:spcBef>
                          <a:spcPts val="500"/>
                        </a:spcBef>
                        <a:spcAft>
                          <a:spcPts val="0"/>
                        </a:spcAft>
                      </a:pPr>
                      <a:r>
                        <a:rPr lang="en-US" sz="1800" b="1" u="none" strike="noStrike" dirty="0">
                          <a:effectLst/>
                          <a:latin typeface="+mj-lt"/>
                        </a:rPr>
                        <a:t>Description: </a:t>
                      </a:r>
                      <a:r>
                        <a:rPr lang="en-US" sz="1800" b="0" dirty="0">
                          <a:solidFill>
                            <a:srgbClr val="000000"/>
                          </a:solidFill>
                          <a:effectLst/>
                          <a:latin typeface="+mj-lt"/>
                          <a:ea typeface="Calibri" panose="020F0502020204030204" pitchFamily="34" charset="0"/>
                          <a:cs typeface="Times New Roman" panose="02020603050405020304" pitchFamily="18" charset="0"/>
                        </a:rPr>
                        <a:t>Within the Economic Development Priority Need, CDBG funds will be utilized for providing communities with resources to assist businesses which expand the State’s economic base, and which create quality jobs principally benefiting LMI employees and made available under the LMI CDBG National Objective criteria. Eligible activities will generally include: grants or loans to for-profit businesses (through the applicant community) for a variety of business purposes; or public facilities (infrastructure) projects undertaken by applicant communities for economic development purposes, where a benefiting business agrees to locate or expand premised on the infrastructure improvements and agrees to create jobs for LMI persons.</a:t>
                      </a:r>
                      <a:endParaRPr lang="en-US" sz="1800" b="0" dirty="0">
                        <a:effectLst/>
                        <a:latin typeface="+mj-lt"/>
                        <a:ea typeface="Calibri" panose="020F0502020204030204" pitchFamily="34" charset="0"/>
                        <a:cs typeface="Times New Roman" panose="02020603050405020304" pitchFamily="18" charset="0"/>
                      </a:endParaRPr>
                    </a:p>
                    <a:p>
                      <a:pPr marL="0" marR="0">
                        <a:lnSpc>
                          <a:spcPct val="115000"/>
                        </a:lnSpc>
                        <a:spcBef>
                          <a:spcPts val="500"/>
                        </a:spcBef>
                        <a:spcAft>
                          <a:spcPts val="0"/>
                        </a:spcAft>
                      </a:pPr>
                      <a:r>
                        <a:rPr lang="en-US" sz="1800" b="0" dirty="0">
                          <a:solidFill>
                            <a:srgbClr val="000000"/>
                          </a:solidFill>
                          <a:effectLst/>
                          <a:latin typeface="+mj-lt"/>
                          <a:ea typeface="Calibri" panose="020F0502020204030204" pitchFamily="34" charset="0"/>
                          <a:cs typeface="Times New Roman" panose="02020603050405020304" pitchFamily="18" charset="0"/>
                        </a:rPr>
                        <a:t>AEDC shares the cost of project infrastructure needs by committing grants from state and federal infrastructure funds. The amount of assistance committed is dependent upon the strength of the company, number of jobs, average wage, project investment and costs associated with facility/site improvements. </a:t>
                      </a:r>
                      <a:endParaRPr lang="en-US" sz="1800" b="0" dirty="0">
                        <a:effectLst/>
                        <a:latin typeface="+mj-lt"/>
                        <a:ea typeface="Calibri" panose="020F0502020204030204" pitchFamily="34" charset="0"/>
                        <a:cs typeface="Times New Roman" panose="02020603050405020304" pitchFamily="18" charset="0"/>
                      </a:endParaRPr>
                    </a:p>
                  </a:txBody>
                  <a:tcPr marL="28621" marR="28621" marT="3975" marB="0"/>
                </a:tc>
                <a:extLst>
                  <a:ext uri="{0D108BD9-81ED-4DB2-BD59-A6C34878D82A}">
                    <a16:rowId xmlns:a16="http://schemas.microsoft.com/office/drawing/2014/main" val="4022437927"/>
                  </a:ext>
                </a:extLst>
              </a:tr>
              <a:tr h="446405">
                <a:tc>
                  <a:txBody>
                    <a:bodyPr/>
                    <a:lstStyle/>
                    <a:p>
                      <a:pPr marL="0" marR="0" algn="l" fontAlgn="t">
                        <a:lnSpc>
                          <a:spcPct val="115000"/>
                        </a:lnSpc>
                        <a:spcBef>
                          <a:spcPts val="500"/>
                        </a:spcBef>
                        <a:spcAft>
                          <a:spcPts val="0"/>
                        </a:spcAft>
                      </a:pP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61616105"/>
                  </a:ext>
                </a:extLst>
              </a:tr>
            </a:tbl>
          </a:graphicData>
        </a:graphic>
      </p:graphicFrame>
    </p:spTree>
    <p:extLst>
      <p:ext uri="{BB962C8B-B14F-4D97-AF65-F5344CB8AC3E}">
        <p14:creationId xmlns:p14="http://schemas.microsoft.com/office/powerpoint/2010/main" val="185858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17ED-A087-4E9A-81A6-4237840FE324}"/>
              </a:ext>
            </a:extLst>
          </p:cNvPr>
          <p:cNvSpPr txBox="1"/>
          <p:nvPr/>
        </p:nvSpPr>
        <p:spPr>
          <a:xfrm>
            <a:off x="725214" y="346167"/>
            <a:ext cx="7641020" cy="4527009"/>
          </a:xfrm>
          <a:prstGeom prst="rect">
            <a:avLst/>
          </a:prstGeom>
          <a:noFill/>
        </p:spPr>
        <p:txBody>
          <a:bodyPr wrap="square">
            <a:spAutoFit/>
          </a:bodyPr>
          <a:lstStyle/>
          <a:p>
            <a:pPr marL="0" marR="0">
              <a:lnSpc>
                <a:spcPct val="115000"/>
              </a:lnSpc>
              <a:spcBef>
                <a:spcPts val="500"/>
              </a:spcBef>
              <a:spcAft>
                <a:spcPts val="0"/>
              </a:spcAft>
            </a:pPr>
            <a:r>
              <a:rPr lang="en-US" sz="1800" dirty="0">
                <a:solidFill>
                  <a:srgbClr val="000000"/>
                </a:solidFill>
                <a:effectLst/>
                <a:latin typeface="+mj-lt"/>
                <a:ea typeface="Calibri" panose="020F0502020204030204" pitchFamily="34" charset="0"/>
                <a:cs typeface="Times New Roman" panose="02020603050405020304" pitchFamily="18" charset="0"/>
              </a:rPr>
              <a:t>Funds may be used by eligible applicants to:</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mj-lt"/>
                <a:ea typeface="Calibri" panose="020F0502020204030204" pitchFamily="34" charset="0"/>
                <a:cs typeface="Times New Roman" panose="02020603050405020304" pitchFamily="18" charset="0"/>
              </a:rPr>
              <a:t>Provide infrastructure necessary to serve the location of a new or expansion of an existing industry which will create new jobs or retain existing jobs; or,</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mj-lt"/>
                <a:ea typeface="Calibri" panose="020F0502020204030204" pitchFamily="34" charset="0"/>
                <a:cs typeface="Times New Roman" panose="02020603050405020304" pitchFamily="18" charset="0"/>
              </a:rPr>
              <a:t>Provide loans to industry for economic development purposes when it can determine that the provision of such financing is necessary to create new jobs and/or retain existing jobs. Eligible activities for loans include, but are not limited to the following: acquisition, construction and equipment; or</a:t>
            </a:r>
            <a:endParaRPr lang="en-US" sz="1800" dirty="0">
              <a:effectLst/>
              <a:latin typeface="+mj-lt"/>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mj-lt"/>
                <a:ea typeface="Calibri" panose="020F0502020204030204" pitchFamily="34" charset="0"/>
                <a:cs typeface="Times New Roman" panose="02020603050405020304" pitchFamily="18" charset="0"/>
              </a:rPr>
              <a:t>Provide funds for the construction of facilities;</a:t>
            </a:r>
            <a:endParaRPr lang="en-US" dirty="0">
              <a:latin typeface="+mj-lt"/>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mj-lt"/>
                <a:ea typeface="Calibri" panose="020F0502020204030204" pitchFamily="34" charset="0"/>
                <a:cs typeface="Times New Roman" panose="02020603050405020304" pitchFamily="18" charset="0"/>
              </a:rPr>
              <a:t>Provide funds for a Commission-approved training program; or </a:t>
            </a:r>
            <a:endParaRPr lang="en-US" dirty="0">
              <a:solidFill>
                <a:srgbClr val="000000"/>
              </a:solidFill>
              <a:latin typeface="+mj-lt"/>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800" dirty="0">
                <a:solidFill>
                  <a:srgbClr val="000000"/>
                </a:solidFill>
                <a:effectLst/>
                <a:latin typeface="+mj-lt"/>
                <a:ea typeface="Calibri" panose="020F0502020204030204" pitchFamily="34" charset="0"/>
                <a:cs typeface="Times New Roman" panose="02020603050405020304" pitchFamily="18" charset="0"/>
              </a:rPr>
              <a:t>Undertake any combination of 1 through 4 above, provided that all other requirements can be met.</a:t>
            </a:r>
            <a:endParaRPr lang="en-US" sz="1800" b="0" i="0" u="none" strike="noStrike" dirty="0">
              <a:effectLst/>
              <a:latin typeface="+mj-lt"/>
            </a:endParaRPr>
          </a:p>
        </p:txBody>
      </p:sp>
    </p:spTree>
    <p:extLst>
      <p:ext uri="{BB962C8B-B14F-4D97-AF65-F5344CB8AC3E}">
        <p14:creationId xmlns:p14="http://schemas.microsoft.com/office/powerpoint/2010/main" val="378178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AFB15F8C-E195-4DF7-BE41-56D0661EBDCF}"/>
              </a:ext>
            </a:extLst>
          </p:cNvPr>
          <p:cNvSpPr>
            <a:spLocks noGrp="1" noChangeArrowheads="1"/>
          </p:cNvSpPr>
          <p:nvPr>
            <p:ph type="body" idx="1"/>
          </p:nvPr>
        </p:nvSpPr>
        <p:spPr>
          <a:xfrm>
            <a:off x="381000" y="304800"/>
            <a:ext cx="8534400" cy="2362200"/>
          </a:xfrm>
        </p:spPr>
        <p:txBody>
          <a:bodyPr/>
          <a:lstStyle/>
          <a:p>
            <a:pPr algn="ctr" eaLnBrk="1" hangingPunct="1">
              <a:spcBef>
                <a:spcPct val="0"/>
              </a:spcBef>
              <a:buClrTx/>
              <a:buSzPct val="100000"/>
              <a:buFontTx/>
              <a:buNone/>
              <a:defRPr/>
            </a:pPr>
            <a:r>
              <a:rPr kumimoji="0" lang="en-US" altLang="en-US" sz="2400" b="1" dirty="0">
                <a:solidFill>
                  <a:schemeClr val="bg1"/>
                </a:solidFill>
                <a:latin typeface="Arial Black" panose="020B0A04020102020204" pitchFamily="34" charset="0"/>
              </a:rPr>
              <a:t>The purpose of this Public Hearing is to receive community input on the 2020 – 2025 Consolidated Plan</a:t>
            </a:r>
            <a:br>
              <a:rPr kumimoji="0" lang="en-US" altLang="en-US" sz="2400" b="1" dirty="0">
                <a:solidFill>
                  <a:schemeClr val="bg1"/>
                </a:solidFill>
                <a:latin typeface="Arial Black" panose="020B0A04020102020204" pitchFamily="34" charset="0"/>
              </a:rPr>
            </a:br>
            <a:endParaRPr kumimoji="0" lang="en-US" altLang="en-US" sz="2400" b="1" dirty="0">
              <a:solidFill>
                <a:schemeClr val="bg1"/>
              </a:solidFill>
              <a:latin typeface="Arial Black" panose="020B0A04020102020204" pitchFamily="34" charset="0"/>
            </a:endParaRPr>
          </a:p>
          <a:p>
            <a:pPr algn="ctr" eaLnBrk="1" hangingPunct="1">
              <a:spcBef>
                <a:spcPct val="0"/>
              </a:spcBef>
              <a:buClrTx/>
              <a:buSzPct val="100000"/>
              <a:buFontTx/>
              <a:buNone/>
              <a:defRPr/>
            </a:pPr>
            <a:r>
              <a:rPr kumimoji="0" lang="en-US" altLang="en-US" sz="2400" b="1" dirty="0">
                <a:solidFill>
                  <a:schemeClr val="bg1"/>
                </a:solidFill>
                <a:latin typeface="Arial Black" panose="020B0A04020102020204" pitchFamily="34" charset="0"/>
              </a:rPr>
              <a:t>A Community Input Process is used to gather input in preparing the plan:</a:t>
            </a:r>
          </a:p>
        </p:txBody>
      </p:sp>
      <p:grpSp>
        <p:nvGrpSpPr>
          <p:cNvPr id="7171" name="Group 2">
            <a:extLst>
              <a:ext uri="{FF2B5EF4-FFF2-40B4-BE49-F238E27FC236}">
                <a16:creationId xmlns:a16="http://schemas.microsoft.com/office/drawing/2014/main" id="{29F42B02-F392-4D6D-8BB1-F4FB4212FFE6}"/>
              </a:ext>
            </a:extLst>
          </p:cNvPr>
          <p:cNvGrpSpPr>
            <a:grpSpLocks/>
          </p:cNvGrpSpPr>
          <p:nvPr/>
        </p:nvGrpSpPr>
        <p:grpSpPr bwMode="auto">
          <a:xfrm>
            <a:off x="838200" y="4832350"/>
            <a:ext cx="3519488" cy="1804988"/>
            <a:chOff x="276" y="2930"/>
            <a:chExt cx="2469" cy="1251"/>
          </a:xfrm>
        </p:grpSpPr>
        <p:pic>
          <p:nvPicPr>
            <p:cNvPr id="7178" name="Picture 3">
              <a:extLst>
                <a:ext uri="{FF2B5EF4-FFF2-40B4-BE49-F238E27FC236}">
                  <a16:creationId xmlns:a16="http://schemas.microsoft.com/office/drawing/2014/main" id="{03DED35D-4287-436B-BF5B-08EC9E70F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 y="2930"/>
              <a:ext cx="2469" cy="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4" name="Text Box 4">
              <a:extLst>
                <a:ext uri="{FF2B5EF4-FFF2-40B4-BE49-F238E27FC236}">
                  <a16:creationId xmlns:a16="http://schemas.microsoft.com/office/drawing/2014/main" id="{7EA69751-4CF3-43EF-991F-F81838E6B5FC}"/>
                </a:ext>
              </a:extLst>
            </p:cNvPr>
            <p:cNvSpPr txBox="1">
              <a:spLocks noChangeArrowheads="1"/>
            </p:cNvSpPr>
            <p:nvPr/>
          </p:nvSpPr>
          <p:spPr bwMode="auto">
            <a:xfrm>
              <a:off x="348" y="3002"/>
              <a:ext cx="2328" cy="1113"/>
            </a:xfrm>
            <a:prstGeom prst="rect">
              <a:avLst/>
            </a:prstGeom>
            <a:noFill/>
            <a:ln w="9525">
              <a:noFill/>
              <a:round/>
              <a:headEnd/>
              <a:tailEnd/>
            </a:ln>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2800" b="1" dirty="0">
                  <a:solidFill>
                    <a:srgbClr val="FFFFFF"/>
                  </a:solidFill>
                  <a:effectLst>
                    <a:outerShdw blurRad="38100" dist="38100" dir="2700000" algn="tl">
                      <a:srgbClr val="000000"/>
                    </a:outerShdw>
                  </a:effectLst>
                  <a:latin typeface="Arial Black" panose="020B0A04020102020204" pitchFamily="34" charset="0"/>
                </a:rPr>
                <a:t>Annual Action Plan Program Year</a:t>
              </a:r>
            </a:p>
            <a:p>
              <a:pPr algn="ctr" eaLnBrk="1" hangingPunct="1">
                <a:buSzPct val="100000"/>
                <a:defRPr/>
              </a:pPr>
              <a:r>
                <a:rPr lang="en-US" altLang="en-US" sz="2800" b="1" dirty="0">
                  <a:solidFill>
                    <a:srgbClr val="FFFFFF"/>
                  </a:solidFill>
                  <a:effectLst>
                    <a:outerShdw blurRad="38100" dist="38100" dir="2700000" algn="tl">
                      <a:srgbClr val="000000"/>
                    </a:outerShdw>
                  </a:effectLst>
                  <a:latin typeface="Arial Black" panose="020B0A04020102020204" pitchFamily="34" charset="0"/>
                </a:rPr>
                <a:t>2022 - 2023</a:t>
              </a:r>
            </a:p>
          </p:txBody>
        </p:sp>
      </p:grpSp>
      <p:grpSp>
        <p:nvGrpSpPr>
          <p:cNvPr id="7172" name="Group 5">
            <a:extLst>
              <a:ext uri="{FF2B5EF4-FFF2-40B4-BE49-F238E27FC236}">
                <a16:creationId xmlns:a16="http://schemas.microsoft.com/office/drawing/2014/main" id="{E98AEBDB-FA1C-411F-9015-C6AE22F901A5}"/>
              </a:ext>
            </a:extLst>
          </p:cNvPr>
          <p:cNvGrpSpPr>
            <a:grpSpLocks/>
          </p:cNvGrpSpPr>
          <p:nvPr/>
        </p:nvGrpSpPr>
        <p:grpSpPr bwMode="auto">
          <a:xfrm>
            <a:off x="4876800" y="4832350"/>
            <a:ext cx="3894138" cy="1804988"/>
            <a:chOff x="2915" y="2972"/>
            <a:chExt cx="2610" cy="1209"/>
          </a:xfrm>
        </p:grpSpPr>
        <p:pic>
          <p:nvPicPr>
            <p:cNvPr id="7176" name="Picture 6">
              <a:extLst>
                <a:ext uri="{FF2B5EF4-FFF2-40B4-BE49-F238E27FC236}">
                  <a16:creationId xmlns:a16="http://schemas.microsoft.com/office/drawing/2014/main" id="{69F66469-1653-4544-B51E-C80A6E5D3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 y="2972"/>
              <a:ext cx="26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177" name="Text Box 7">
              <a:extLst>
                <a:ext uri="{FF2B5EF4-FFF2-40B4-BE49-F238E27FC236}">
                  <a16:creationId xmlns:a16="http://schemas.microsoft.com/office/drawing/2014/main" id="{C6A9F110-D44C-40C1-8EBF-8784FC84418D}"/>
                </a:ext>
              </a:extLst>
            </p:cNvPr>
            <p:cNvSpPr txBox="1">
              <a:spLocks noChangeArrowheads="1"/>
            </p:cNvSpPr>
            <p:nvPr/>
          </p:nvSpPr>
          <p:spPr bwMode="auto">
            <a:xfrm>
              <a:off x="2986" y="3044"/>
              <a:ext cx="2475" cy="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defTabSz="457200">
                <a:spcBef>
                  <a:spcPct val="20000"/>
                </a:spcBef>
                <a:buClr>
                  <a:schemeClr val="tx2"/>
                </a:buClr>
                <a:buSzPct val="75000"/>
                <a:buFont typeface="Monotype Sort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imes New Roman" panose="02020603050405020304" pitchFamily="18" charset="0"/>
                </a:defRPr>
              </a:lvl1pPr>
              <a:lvl2pPr marL="742950" indent="-285750" defTabSz="4572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imes New Roman" panose="02020603050405020304" pitchFamily="18" charset="0"/>
                </a:defRPr>
              </a:lvl2pPr>
              <a:lvl3pPr marL="1143000" indent="-228600" defTabSz="4572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imes New Roman" panose="02020603050405020304" pitchFamily="18" charset="0"/>
                </a:defRPr>
              </a:lvl3pPr>
              <a:lvl4pPr marL="1600200" indent="-228600" defTabSz="457200">
                <a:spcBef>
                  <a:spcPct val="20000"/>
                </a:spcBef>
                <a:buClr>
                  <a:schemeClr val="tx2"/>
                </a:buClr>
                <a:buSzPct val="65000"/>
                <a:buFont typeface="Monotype Sort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4pPr>
              <a:lvl5pPr marL="2057400" indent="-228600" defTabSz="457200">
                <a:spcBef>
                  <a:spcPct val="20000"/>
                </a:spcBef>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lr>
                  <a:schemeClr val="tx1"/>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defRPr>
              </a:lvl9pPr>
            </a:lstStyle>
            <a:p>
              <a:pPr algn="ctr" eaLnBrk="1" hangingPunct="1">
                <a:spcBef>
                  <a:spcPct val="0"/>
                </a:spcBef>
                <a:buClrTx/>
                <a:buSzPct val="100000"/>
                <a:buFontTx/>
                <a:buNone/>
              </a:pPr>
              <a:r>
                <a:rPr kumimoji="0" lang="en-US" altLang="en-US" sz="2800" b="1">
                  <a:solidFill>
                    <a:srgbClr val="FFFFFF"/>
                  </a:solidFill>
                  <a:latin typeface="Arial Black" panose="020B0A04020102020204" pitchFamily="34" charset="0"/>
                </a:rPr>
                <a:t>Analysis of Impediments</a:t>
              </a:r>
            </a:p>
            <a:p>
              <a:pPr algn="ctr" eaLnBrk="1" hangingPunct="1">
                <a:spcBef>
                  <a:spcPct val="0"/>
                </a:spcBef>
                <a:buClrTx/>
                <a:buSzPct val="100000"/>
                <a:buFontTx/>
                <a:buNone/>
              </a:pPr>
              <a:r>
                <a:rPr kumimoji="0" lang="en-US" altLang="en-US" sz="2800" b="1">
                  <a:solidFill>
                    <a:srgbClr val="FFFFFF"/>
                  </a:solidFill>
                  <a:latin typeface="Arial Black" panose="020B0A04020102020204" pitchFamily="34" charset="0"/>
                </a:rPr>
                <a:t>2020</a:t>
              </a:r>
            </a:p>
          </p:txBody>
        </p:sp>
      </p:grpSp>
      <p:grpSp>
        <p:nvGrpSpPr>
          <p:cNvPr id="7173" name="Group 2">
            <a:extLst>
              <a:ext uri="{FF2B5EF4-FFF2-40B4-BE49-F238E27FC236}">
                <a16:creationId xmlns:a16="http://schemas.microsoft.com/office/drawing/2014/main" id="{3FA461CE-85A6-4DD0-8155-A25FC6245892}"/>
              </a:ext>
            </a:extLst>
          </p:cNvPr>
          <p:cNvGrpSpPr>
            <a:grpSpLocks/>
          </p:cNvGrpSpPr>
          <p:nvPr/>
        </p:nvGrpSpPr>
        <p:grpSpPr bwMode="auto">
          <a:xfrm>
            <a:off x="2362200" y="2770188"/>
            <a:ext cx="4724400" cy="1833562"/>
            <a:chOff x="276" y="2930"/>
            <a:chExt cx="2469" cy="1251"/>
          </a:xfrm>
        </p:grpSpPr>
        <p:pic>
          <p:nvPicPr>
            <p:cNvPr id="7174" name="Picture 3">
              <a:extLst>
                <a:ext uri="{FF2B5EF4-FFF2-40B4-BE49-F238E27FC236}">
                  <a16:creationId xmlns:a16="http://schemas.microsoft.com/office/drawing/2014/main" id="{EEB1D9C3-EBF9-4073-AE63-DB165DBF5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 y="2930"/>
              <a:ext cx="2469" cy="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Text Box 4">
              <a:extLst>
                <a:ext uri="{FF2B5EF4-FFF2-40B4-BE49-F238E27FC236}">
                  <a16:creationId xmlns:a16="http://schemas.microsoft.com/office/drawing/2014/main" id="{406A6E95-8856-49DB-A974-E9E00D18449A}"/>
                </a:ext>
              </a:extLst>
            </p:cNvPr>
            <p:cNvSpPr txBox="1">
              <a:spLocks noChangeArrowheads="1"/>
            </p:cNvSpPr>
            <p:nvPr/>
          </p:nvSpPr>
          <p:spPr bwMode="auto">
            <a:xfrm>
              <a:off x="348" y="3001"/>
              <a:ext cx="2328" cy="1108"/>
            </a:xfrm>
            <a:prstGeom prst="rect">
              <a:avLst/>
            </a:prstGeom>
            <a:noFill/>
            <a:ln w="9525">
              <a:noFill/>
              <a:round/>
              <a:headEnd/>
              <a:tailEnd/>
            </a:ln>
          </p:spPr>
          <p:txBody>
            <a:bodyPr lIns="90000" tIns="46800" rIns="90000" bIns="46800" anchor="ct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cs typeface="Arial" panose="020B0604020202020204" pitchFamily="34" charset="0"/>
                </a:defRPr>
              </a:lvl9pPr>
            </a:lstStyle>
            <a:p>
              <a:pPr algn="ctr" eaLnBrk="1" hangingPunct="1">
                <a:buSzPct val="100000"/>
                <a:defRPr/>
              </a:pPr>
              <a:r>
                <a:rPr lang="en-US" altLang="en-US" sz="2800" b="1" dirty="0">
                  <a:solidFill>
                    <a:srgbClr val="FFFFFF"/>
                  </a:solidFill>
                  <a:effectLst>
                    <a:outerShdw blurRad="38100" dist="38100" dir="2700000" algn="tl">
                      <a:srgbClr val="000000"/>
                    </a:outerShdw>
                  </a:effectLst>
                  <a:latin typeface="Arial Black" panose="020B0A04020102020204" pitchFamily="34" charset="0"/>
                </a:rPr>
                <a:t>Five Year Consolidated Plan</a:t>
              </a:r>
            </a:p>
            <a:p>
              <a:pPr algn="ctr" eaLnBrk="1" hangingPunct="1">
                <a:buSzPct val="100000"/>
                <a:defRPr/>
              </a:pPr>
              <a:r>
                <a:rPr lang="en-US" altLang="en-US" sz="2800" b="1" dirty="0">
                  <a:solidFill>
                    <a:srgbClr val="FFFFFF"/>
                  </a:solidFill>
                  <a:effectLst>
                    <a:outerShdw blurRad="38100" dist="38100" dir="2700000" algn="tl">
                      <a:srgbClr val="000000"/>
                    </a:outerShdw>
                  </a:effectLst>
                  <a:latin typeface="Arial Black" panose="020B0A04020102020204" pitchFamily="34" charset="0"/>
                </a:rPr>
                <a:t>2020 - 2024</a:t>
              </a:r>
            </a:p>
          </p:txBody>
        </p:sp>
      </p:grpSp>
      <p:sp>
        <p:nvSpPr>
          <p:cNvPr id="12" name="Rectangle 3">
            <a:extLst>
              <a:ext uri="{FF2B5EF4-FFF2-40B4-BE49-F238E27FC236}">
                <a16:creationId xmlns:a16="http://schemas.microsoft.com/office/drawing/2014/main" id="{7F9926F3-4E8C-49A5-905F-D6EE6FDA15A7}"/>
              </a:ext>
            </a:extLst>
          </p:cNvPr>
          <p:cNvSpPr txBox="1">
            <a:spLocks noChangeArrowheads="1"/>
          </p:cNvSpPr>
          <p:nvPr/>
        </p:nvSpPr>
        <p:spPr bwMode="auto">
          <a:xfrm>
            <a:off x="533400" y="457200"/>
            <a:ext cx="8534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spcBef>
                <a:spcPct val="0"/>
              </a:spcBef>
              <a:buSzPct val="100000"/>
              <a:buFontTx/>
              <a:buNone/>
              <a:defRPr/>
            </a:pPr>
            <a:r>
              <a:rPr lang="en-US" altLang="en-US" sz="2400" b="1" kern="0">
                <a:solidFill>
                  <a:schemeClr val="bg1"/>
                </a:solidFill>
                <a:latin typeface="Arial Black" panose="020B0A04020102020204" pitchFamily="34" charset="0"/>
              </a:rPr>
              <a:t>The purpose of this Public Hearing is to receive community input on the 2020 – 2025 Consolidated Plan</a:t>
            </a:r>
            <a:br>
              <a:rPr lang="en-US" altLang="en-US" sz="2400" b="1" kern="0">
                <a:solidFill>
                  <a:schemeClr val="bg1"/>
                </a:solidFill>
                <a:latin typeface="Arial Black" panose="020B0A04020102020204" pitchFamily="34" charset="0"/>
              </a:rPr>
            </a:br>
            <a:endParaRPr lang="en-US" altLang="en-US" sz="2400" b="1" kern="0">
              <a:solidFill>
                <a:schemeClr val="bg1"/>
              </a:solidFill>
              <a:latin typeface="Arial Black" panose="020B0A04020102020204" pitchFamily="34" charset="0"/>
            </a:endParaRPr>
          </a:p>
          <a:p>
            <a:pPr algn="ctr" eaLnBrk="1" hangingPunct="1">
              <a:spcBef>
                <a:spcPct val="0"/>
              </a:spcBef>
              <a:buSzPct val="100000"/>
              <a:buFontTx/>
              <a:buNone/>
              <a:defRPr/>
            </a:pPr>
            <a:r>
              <a:rPr lang="en-US" altLang="en-US" sz="2400" b="1" kern="0">
                <a:solidFill>
                  <a:schemeClr val="bg1"/>
                </a:solidFill>
                <a:latin typeface="Arial Black" panose="020B0A04020102020204" pitchFamily="34" charset="0"/>
              </a:rPr>
              <a:t>A Community Input Process is used to gather input in preparing the plan:</a:t>
            </a:r>
            <a:endParaRPr lang="en-US" altLang="en-US" sz="2400" b="1" kern="0" dirty="0">
              <a:solidFill>
                <a:schemeClr val="bg1"/>
              </a:solidFill>
              <a:latin typeface="Arial Black" panose="020B0A04020102020204" pitchFamily="34" charset="0"/>
            </a:endParaRPr>
          </a:p>
        </p:txBody>
      </p:sp>
      <p:sp>
        <p:nvSpPr>
          <p:cNvPr id="13" name="Rectangle 3">
            <a:extLst>
              <a:ext uri="{FF2B5EF4-FFF2-40B4-BE49-F238E27FC236}">
                <a16:creationId xmlns:a16="http://schemas.microsoft.com/office/drawing/2014/main" id="{892DC526-F301-4578-933D-67999A293301}"/>
              </a:ext>
            </a:extLst>
          </p:cNvPr>
          <p:cNvSpPr txBox="1">
            <a:spLocks noChangeArrowheads="1"/>
          </p:cNvSpPr>
          <p:nvPr/>
        </p:nvSpPr>
        <p:spPr bwMode="auto">
          <a:xfrm>
            <a:off x="236538" y="314106"/>
            <a:ext cx="8534400" cy="2362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defRPr>
            </a:lvl9pPr>
          </a:lstStyle>
          <a:p>
            <a:pPr marL="0" indent="0" algn="ctr">
              <a:spcBef>
                <a:spcPct val="0"/>
              </a:spcBef>
              <a:buClrTx/>
              <a:buSzTx/>
              <a:buNone/>
              <a:defRPr/>
            </a:pPr>
            <a:r>
              <a:rPr lang="en-US" altLang="en-US" b="1" kern="0" dirty="0">
                <a:solidFill>
                  <a:srgbClr val="0070C0"/>
                </a:solidFill>
                <a:ea typeface="+mj-ea"/>
                <a:cs typeface="+mj-cs"/>
              </a:rPr>
              <a:t>The purpose of this Public Hearing is to receive community input on the 2022 Annual Update to the </a:t>
            </a:r>
          </a:p>
          <a:p>
            <a:pPr marL="0" indent="0" algn="ctr">
              <a:spcBef>
                <a:spcPct val="0"/>
              </a:spcBef>
              <a:buClrTx/>
              <a:buSzTx/>
              <a:buNone/>
              <a:defRPr/>
            </a:pPr>
            <a:r>
              <a:rPr lang="en-US" altLang="en-US" b="1" kern="0" dirty="0">
                <a:solidFill>
                  <a:srgbClr val="0070C0"/>
                </a:solidFill>
                <a:ea typeface="+mj-ea"/>
                <a:cs typeface="+mj-cs"/>
              </a:rPr>
              <a:t>2020 – 2024 Consolidated Plan</a:t>
            </a:r>
            <a:br>
              <a:rPr lang="en-US" altLang="en-US" b="1" kern="0" dirty="0">
                <a:solidFill>
                  <a:srgbClr val="0066FF"/>
                </a:solidFill>
                <a:latin typeface="Arial Black" pitchFamily="34" charset="0"/>
                <a:ea typeface="+mj-ea"/>
                <a:cs typeface="+mj-cs"/>
              </a:rPr>
            </a:br>
            <a:endParaRPr lang="en-US" altLang="en-US" b="1" kern="0" dirty="0">
              <a:solidFill>
                <a:srgbClr val="0066FF"/>
              </a:solidFill>
              <a:latin typeface="Arial Black" pitchFamily="34" charset="0"/>
              <a:ea typeface="+mj-ea"/>
              <a:cs typeface="+mj-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A009C-24EC-4C95-9184-A44D01A30F6D}"/>
              </a:ext>
            </a:extLst>
          </p:cNvPr>
          <p:cNvSpPr txBox="1"/>
          <p:nvPr/>
        </p:nvSpPr>
        <p:spPr>
          <a:xfrm>
            <a:off x="313899" y="6012"/>
            <a:ext cx="8488907" cy="6131230"/>
          </a:xfrm>
          <a:prstGeom prst="rect">
            <a:avLst/>
          </a:prstGeom>
          <a:noFill/>
        </p:spPr>
        <p:txBody>
          <a:bodyPr wrap="square">
            <a:spAutoFit/>
          </a:bodyPr>
          <a:lstStyle/>
          <a:p>
            <a:pPr marL="0" marR="0">
              <a:lnSpc>
                <a:spcPct val="115000"/>
              </a:lnSpc>
              <a:spcBef>
                <a:spcPts val="500"/>
              </a:spcBef>
              <a:spcAft>
                <a:spcPts val="0"/>
              </a:spcAft>
            </a:pPr>
            <a:r>
              <a:rPr lang="en-US" sz="1700" b="1" u="none" strike="noStrike" dirty="0">
                <a:effectLst/>
              </a:rPr>
              <a:t>Describe all of the criteria that will be used to select applications and the relative importance of these criteria. </a:t>
            </a: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Projects are generally evaluated through a cost benefit analysis process; and for basic eligibility, financial feasibility, appropriateness and the extent to which the project will result in the creation and/or retention of permanent jobs, primarily for low and moderate-income persons. The Housing and Community Development Act (HCDA) and HUD's CDBG regulations outline basic project "underwriting" guidelines/standards so that State programs will achieve the federal objectives of the CDBG Program. The underwriting standards used in the Arkansas ED program are designed to address these federal guidelines.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500"/>
              </a:spcBef>
              <a:spcAft>
                <a:spcPts val="0"/>
              </a:spcAf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Application for Economic Development funds are reviewed according to the following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500"/>
              </a:spcBef>
              <a:spcAft>
                <a:spcPts val="0"/>
              </a:spcAft>
            </a:pPr>
            <a:r>
              <a:rPr lang="en-US" sz="17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Loans.</a:t>
            </a: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Applications complete a four-step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for eligibility and compliance with applicable requirements;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 of the business plan for appropriateness, feasibility, and credit worthiness;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and recommendation by Economic Development Commission; and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Decision made by the Commission’s Executive Director.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500"/>
              </a:spcBef>
              <a:spcAft>
                <a:spcPts val="0"/>
              </a:spcAft>
            </a:pPr>
            <a:r>
              <a:rPr lang="en-US" sz="17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Infrastructure.</a:t>
            </a: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Applications complete a three-step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Review for eligibility and compliance with applicable requirements;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Determination of appropriateness, feasibility, need, and recommended funding level; and</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500"/>
              </a:spcBef>
              <a:spcAft>
                <a:spcPts val="0"/>
              </a:spcAft>
              <a:buFont typeface="+mj-lt"/>
              <a:buAutoNum type="arabicPeriod"/>
              <a:tabLst>
                <a:tab pos="457200" algn="l"/>
              </a:tabLst>
            </a:pPr>
            <a:r>
              <a:rPr lang="en-US"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Decision by the Commission’s Executive Director.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307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C736388-5C85-4F4E-8225-63C77F14A16B}"/>
              </a:ext>
            </a:extLst>
          </p:cNvPr>
          <p:cNvGraphicFramePr>
            <a:graphicFrameLocks noGrp="1"/>
          </p:cNvGraphicFramePr>
          <p:nvPr>
            <p:extLst>
              <p:ext uri="{D42A27DB-BD31-4B8C-83A1-F6EECF244321}">
                <p14:modId xmlns:p14="http://schemas.microsoft.com/office/powerpoint/2010/main" val="647971439"/>
              </p:ext>
            </p:extLst>
          </p:nvPr>
        </p:nvGraphicFramePr>
        <p:xfrm>
          <a:off x="436728" y="586854"/>
          <a:ext cx="7995925" cy="8476801"/>
        </p:xfrm>
        <a:graphic>
          <a:graphicData uri="http://schemas.openxmlformats.org/drawingml/2006/table">
            <a:tbl>
              <a:tblPr firstRow="1" firstCol="1" bandRow="1">
                <a:tableStyleId>{3B4B98B0-60AC-42C2-AFA5-B58CD77FA1E5}</a:tableStyleId>
              </a:tblPr>
              <a:tblGrid>
                <a:gridCol w="7995925">
                  <a:extLst>
                    <a:ext uri="{9D8B030D-6E8A-4147-A177-3AD203B41FA5}">
                      <a16:colId xmlns:a16="http://schemas.microsoft.com/office/drawing/2014/main" val="4294286120"/>
                    </a:ext>
                  </a:extLst>
                </a:gridCol>
              </a:tblGrid>
              <a:tr h="830053">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700" b="1" u="none" strike="noStrike" dirty="0">
                          <a:effectLst/>
                        </a:rPr>
                        <a:t>Describe how resources will be allocated among funding categories. </a:t>
                      </a:r>
                      <a:r>
                        <a:rPr lang="en-US" sz="1700" b="0" kern="1200" dirty="0">
                          <a:solidFill>
                            <a:schemeClr val="tx1"/>
                          </a:solidFill>
                          <a:effectLst/>
                          <a:latin typeface="+mn-lt"/>
                          <a:ea typeface="+mn-ea"/>
                          <a:cs typeface="+mn-cs"/>
                        </a:rPr>
                        <a:t>For the 2022 Program year, AEDC is considering funding economic development activities/projects with the anticipated </a:t>
                      </a:r>
                      <a:r>
                        <a:rPr lang="en-US" sz="1700" b="1" kern="1200" dirty="0">
                          <a:solidFill>
                            <a:schemeClr val="tx1"/>
                          </a:solidFill>
                          <a:effectLst/>
                          <a:latin typeface="+mn-lt"/>
                          <a:ea typeface="+mn-ea"/>
                          <a:cs typeface="+mn-cs"/>
                        </a:rPr>
                        <a:t>$8,920,808 </a:t>
                      </a:r>
                      <a:r>
                        <a:rPr lang="en-US" sz="1700" b="0" kern="1200" dirty="0">
                          <a:solidFill>
                            <a:schemeClr val="tx1"/>
                          </a:solidFill>
                          <a:effectLst/>
                          <a:latin typeface="+mn-lt"/>
                          <a:ea typeface="+mn-ea"/>
                          <a:cs typeface="+mn-cs"/>
                        </a:rPr>
                        <a:t>of funding allocated to this Program. Other activities/projects will be funded from AEDC’s CDBG Economic Development State Revolving Loan Fund (SF). There is no limitation on the number of economic development applications and/or active projects which an eligible applicant may have with the Commission except as limited by the requirements defined in the Method of Distribution.  Approximately 48% of the 2022 allocation will be used for this category and 100% of any program income received by the Commission generated from economic development projects will be used to make additional projects through the State Revolving Loan Fund, with up to 3% of that being eligible to be budgeted for State Administration.</a:t>
                      </a:r>
                      <a:endParaRPr lang="en-US" sz="17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1383453388"/>
                  </a:ext>
                </a:extLst>
              </a:tr>
              <a:tr h="1595807">
                <a:tc>
                  <a:txBody>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700" b="1" u="none" strike="noStrike" dirty="0">
                          <a:effectLst/>
                        </a:rPr>
                        <a:t>Describe threshold factors and grant size limits. </a:t>
                      </a:r>
                      <a:r>
                        <a:rPr lang="en-US" sz="1700" b="0" kern="1200" dirty="0">
                          <a:solidFill>
                            <a:schemeClr val="tx1"/>
                          </a:solidFill>
                          <a:effectLst/>
                          <a:latin typeface="+mn-lt"/>
                          <a:ea typeface="+mn-ea"/>
                          <a:cs typeface="+mn-cs"/>
                        </a:rPr>
                        <a:t>AEDC shares the cost of project infrastructure needs by committing grants from state and federal infrastructure funds. The amount of assistance committed is dependent upon the strength of the company, number of jobs, average wage, project investment and costs associated with facility/site improvements. It is generally expected that CDBG grants will be a minimum of $75,000, and there is no specific maximum grant size limit, although required to be considered is a company's ability to meet the public benefit standard per job to be created as a result of the grant funding.</a:t>
                      </a:r>
                      <a:r>
                        <a:rPr lang="en-US" sz="1700" b="0" u="none" strike="noStrike" dirty="0">
                          <a:effectLst/>
                        </a:rPr>
                        <a:t>						</a:t>
                      </a:r>
                      <a:r>
                        <a:rPr lang="en-US" sz="1700" b="1" u="none" strike="noStrike" dirty="0">
                          <a:effectLst/>
                        </a:rPr>
                        <a:t>			</a:t>
                      </a:r>
                      <a:endParaRPr lang="en-US" sz="17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1340013331"/>
                  </a:ext>
                </a:extLst>
              </a:tr>
              <a:tr h="1914127">
                <a:tc>
                  <a:txBody>
                    <a:bodyPr/>
                    <a:lstStyle/>
                    <a:p>
                      <a:pPr marL="0" marR="0" algn="l" fontAlgn="t">
                        <a:lnSpc>
                          <a:spcPct val="115000"/>
                        </a:lnSpc>
                        <a:spcBef>
                          <a:spcPts val="500"/>
                        </a:spcBef>
                        <a:spcAft>
                          <a:spcPts val="0"/>
                        </a:spcAft>
                      </a:pPr>
                      <a:r>
                        <a:rPr lang="en-US" sz="1800" b="1" u="none" strike="noStrike" dirty="0">
                          <a:effectLst/>
                        </a:rPr>
                        <a:t>				</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062515587"/>
                  </a:ext>
                </a:extLst>
              </a:tr>
            </a:tbl>
          </a:graphicData>
        </a:graphic>
      </p:graphicFrame>
    </p:spTree>
    <p:extLst>
      <p:ext uri="{BB962C8B-B14F-4D97-AF65-F5344CB8AC3E}">
        <p14:creationId xmlns:p14="http://schemas.microsoft.com/office/powerpoint/2010/main" val="3751603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454D11-F8D2-4CDF-A964-B89FC095099A}"/>
              </a:ext>
            </a:extLst>
          </p:cNvPr>
          <p:cNvSpPr txBox="1"/>
          <p:nvPr/>
        </p:nvSpPr>
        <p:spPr>
          <a:xfrm>
            <a:off x="567559" y="672663"/>
            <a:ext cx="8050924" cy="1685077"/>
          </a:xfrm>
          <a:prstGeom prst="rect">
            <a:avLst/>
          </a:prstGeom>
          <a:noFill/>
        </p:spPr>
        <p:txBody>
          <a:bodyPr wrap="square">
            <a:spAutoFit/>
          </a:bodyPr>
          <a:lstStyle/>
          <a:p>
            <a:pPr marL="0" marR="0" lvl="0" indent="0" algn="l" defTabSz="914400" rtl="0" eaLnBrk="1" fontAlgn="t" latinLnBrk="0" hangingPunct="1">
              <a:lnSpc>
                <a:spcPct val="115000"/>
              </a:lnSpc>
              <a:spcBef>
                <a:spcPts val="500"/>
              </a:spcBef>
              <a:spcAft>
                <a:spcPts val="0"/>
              </a:spcAft>
              <a:buClrTx/>
              <a:buSzTx/>
              <a:buFontTx/>
              <a:buNone/>
              <a:tabLst/>
              <a:defRPr/>
            </a:pPr>
            <a:r>
              <a:rPr lang="en-US" sz="1800" b="1" u="none" strike="noStrike" dirty="0">
                <a:effectLst/>
              </a:rPr>
              <a:t>What are the outcome measures expected as a result of the method of distribution? </a:t>
            </a:r>
            <a:r>
              <a:rPr lang="en-US" sz="1800" kern="1200" dirty="0">
                <a:solidFill>
                  <a:schemeClr val="tx1"/>
                </a:solidFill>
                <a:effectLst/>
                <a:latin typeface="+mn-lt"/>
                <a:ea typeface="+mn-ea"/>
                <a:cs typeface="+mn-cs"/>
              </a:rPr>
              <a:t>Through the Economic Development Program, additional jobs will be created or retained throughout the state which will create additional opportunities for Arkansans, particularly those who are LMI.  An estimated </a:t>
            </a:r>
            <a:r>
              <a:rPr lang="en-US" sz="1800" b="1" kern="1200" dirty="0">
                <a:solidFill>
                  <a:schemeClr val="tx1"/>
                </a:solidFill>
                <a:effectLst/>
                <a:latin typeface="+mn-lt"/>
                <a:ea typeface="+mn-ea"/>
                <a:cs typeface="+mn-cs"/>
              </a:rPr>
              <a:t>250</a:t>
            </a:r>
            <a:r>
              <a:rPr lang="en-US" sz="1800" kern="1200" dirty="0">
                <a:solidFill>
                  <a:schemeClr val="tx1"/>
                </a:solidFill>
                <a:effectLst/>
                <a:latin typeface="+mn-lt"/>
                <a:ea typeface="+mn-ea"/>
                <a:cs typeface="+mn-cs"/>
              </a:rPr>
              <a:t> people will benefit from these activities through the creation of jobs.</a:t>
            </a:r>
            <a:endParaRPr lang="en-US" sz="180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70777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1681E9-2ECB-41D3-ACE0-EFE6185A5655}"/>
              </a:ext>
            </a:extLst>
          </p:cNvPr>
          <p:cNvSpPr txBox="1"/>
          <p:nvPr/>
        </p:nvSpPr>
        <p:spPr>
          <a:xfrm>
            <a:off x="306056" y="601645"/>
            <a:ext cx="8297181" cy="5262979"/>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In 2021, the Grants Division awarded $24 million in State CDBG and CDBG-CV funds, which primarily benefit persons of low- to moderate-income in non-entitlement, small cities and communities throughout the state:</a:t>
            </a: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Four (4) economic development projects totaling $6.25M, which will result in the creation of 462 jobs</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28 General Assistance projects totaling $6.42 million for a variety of public facility and public infrastructure projects, including residential water and wastewater, drainage, sidewalks, bridges, childcare centers, senior centers, and centers for disabled persons</a:t>
            </a:r>
            <a:endParaRPr lang="en-US" sz="24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400" dirty="0">
                <a:effectLst/>
                <a:latin typeface="Calibri" panose="020F0502020204030204" pitchFamily="34" charset="0"/>
                <a:ea typeface="Times New Roman" panose="02020603050405020304" pitchFamily="18" charset="0"/>
              </a:rPr>
              <a:t>13 Rural Services Block Grants totaling $775,000 through a partnership with the Division of Rural Services for expanded fire protection in communities under 3,000</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02920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descr="Three small houses as game pieces">
            <a:extLst>
              <a:ext uri="{FF2B5EF4-FFF2-40B4-BE49-F238E27FC236}">
                <a16:creationId xmlns:a16="http://schemas.microsoft.com/office/drawing/2014/main" id="{C6A27897-8421-4A79-8701-A2FD8BD06D2E}"/>
              </a:ext>
            </a:extLst>
          </p:cNvPr>
          <p:cNvPicPr>
            <a:picLocks noChangeAspect="1"/>
          </p:cNvPicPr>
          <p:nvPr/>
        </p:nvPicPr>
        <p:blipFill>
          <a:blip r:embed="rId2"/>
          <a:stretch>
            <a:fillRect/>
          </a:stretch>
        </p:blipFill>
        <p:spPr>
          <a:xfrm>
            <a:off x="114976" y="4629856"/>
            <a:ext cx="3438345" cy="2041544"/>
          </a:xfrm>
          <a:prstGeom prst="rect">
            <a:avLst/>
          </a:prstGeom>
        </p:spPr>
      </p:pic>
      <p:sp>
        <p:nvSpPr>
          <p:cNvPr id="11" name="TextBox 10">
            <a:extLst>
              <a:ext uri="{FF2B5EF4-FFF2-40B4-BE49-F238E27FC236}">
                <a16:creationId xmlns:a16="http://schemas.microsoft.com/office/drawing/2014/main" id="{652A3836-09A7-4E8E-A1B0-F21B5E5466B4}"/>
              </a:ext>
            </a:extLst>
          </p:cNvPr>
          <p:cNvSpPr txBox="1"/>
          <p:nvPr/>
        </p:nvSpPr>
        <p:spPr>
          <a:xfrm>
            <a:off x="660634" y="2760513"/>
            <a:ext cx="6694415" cy="346249"/>
          </a:xfrm>
          <a:prstGeom prst="rect">
            <a:avLst/>
          </a:prstGeom>
          <a:noFill/>
        </p:spPr>
        <p:txBody>
          <a:bodyPr wrap="square">
            <a:spAutoFit/>
          </a:bodyPr>
          <a:lstStyle/>
          <a:p>
            <a:pPr algn="ctr" defTabSz="342900"/>
            <a:r>
              <a:rPr lang="en-US" sz="1650" b="1" dirty="0">
                <a:solidFill>
                  <a:srgbClr val="FFFF00"/>
                </a:solidFill>
                <a:latin typeface="Trebuchet MS" panose="020B0603020202020204"/>
              </a:rPr>
              <a:t>HOME - Home Investment Partnership Program</a:t>
            </a:r>
          </a:p>
        </p:txBody>
      </p:sp>
      <p:sp>
        <p:nvSpPr>
          <p:cNvPr id="13" name="TextBox 12">
            <a:extLst>
              <a:ext uri="{FF2B5EF4-FFF2-40B4-BE49-F238E27FC236}">
                <a16:creationId xmlns:a16="http://schemas.microsoft.com/office/drawing/2014/main" id="{A6375A2B-1554-4404-9C76-CD73FAE3990E}"/>
              </a:ext>
            </a:extLst>
          </p:cNvPr>
          <p:cNvSpPr txBox="1"/>
          <p:nvPr/>
        </p:nvSpPr>
        <p:spPr>
          <a:xfrm>
            <a:off x="2137095" y="3105835"/>
            <a:ext cx="3869423" cy="346249"/>
          </a:xfrm>
          <a:prstGeom prst="rect">
            <a:avLst/>
          </a:prstGeom>
          <a:noFill/>
        </p:spPr>
        <p:txBody>
          <a:bodyPr wrap="square">
            <a:spAutoFit/>
          </a:bodyPr>
          <a:lstStyle/>
          <a:p>
            <a:pPr defTabSz="342900"/>
            <a:r>
              <a:rPr lang="en-US" sz="1650" b="1" dirty="0">
                <a:solidFill>
                  <a:srgbClr val="FFFF00"/>
                </a:solidFill>
                <a:latin typeface="Trebuchet MS" panose="020B0603020202020204"/>
              </a:rPr>
              <a:t>NHTF – National Housing Trust Fund</a:t>
            </a:r>
          </a:p>
        </p:txBody>
      </p:sp>
      <p:pic>
        <p:nvPicPr>
          <p:cNvPr id="2052" name="Picture 4" descr="See the source image">
            <a:extLst>
              <a:ext uri="{FF2B5EF4-FFF2-40B4-BE49-F238E27FC236}">
                <a16:creationId xmlns:a16="http://schemas.microsoft.com/office/drawing/2014/main" id="{50387DB4-825A-4EF7-8093-D6A4FF78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515" y="928695"/>
            <a:ext cx="4169998" cy="1095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891547A-2971-4BA0-A75E-F59168876314}"/>
              </a:ext>
            </a:extLst>
          </p:cNvPr>
          <p:cNvSpPr txBox="1"/>
          <p:nvPr/>
        </p:nvSpPr>
        <p:spPr>
          <a:xfrm>
            <a:off x="3961363" y="4634965"/>
            <a:ext cx="4309844" cy="1015663"/>
          </a:xfrm>
          <a:prstGeom prst="rect">
            <a:avLst/>
          </a:prstGeom>
          <a:noFill/>
        </p:spPr>
        <p:txBody>
          <a:bodyPr wrap="square" rtlCol="0">
            <a:spAutoFit/>
          </a:bodyPr>
          <a:lstStyle/>
          <a:p>
            <a:pPr defTabSz="342900"/>
            <a:r>
              <a:rPr lang="en-US" sz="1200" b="1" dirty="0">
                <a:solidFill>
                  <a:srgbClr val="FFFF00"/>
                </a:solidFill>
                <a:latin typeface="Trebuchet MS" panose="020B0603020202020204"/>
              </a:rPr>
              <a:t>Contact:</a:t>
            </a:r>
          </a:p>
          <a:p>
            <a:pPr defTabSz="342900"/>
            <a:r>
              <a:rPr lang="en-US" sz="1200" b="1" dirty="0">
                <a:solidFill>
                  <a:srgbClr val="FFFF00"/>
                </a:solidFill>
                <a:latin typeface="Trebuchet MS" panose="020B0603020202020204"/>
              </a:rPr>
              <a:t>Lori Brockway, Federal Housing Programs Manager</a:t>
            </a:r>
          </a:p>
          <a:p>
            <a:pPr defTabSz="342900"/>
            <a:r>
              <a:rPr lang="en-US" sz="1200" b="1" dirty="0">
                <a:solidFill>
                  <a:srgbClr val="FFFF00"/>
                </a:solidFill>
                <a:latin typeface="Trebuchet MS" panose="020B0603020202020204"/>
              </a:rPr>
              <a:t>501-682-3339</a:t>
            </a:r>
          </a:p>
          <a:p>
            <a:pPr defTabSz="342900"/>
            <a:r>
              <a:rPr lang="en-US" sz="1200" b="1" u="sng" dirty="0">
                <a:solidFill>
                  <a:srgbClr val="FFFF00"/>
                </a:solidFill>
                <a:latin typeface="Trebuchet MS" panose="020B0603020202020204"/>
                <a:hlinkClick r:id="rId4">
                  <a:extLst>
                    <a:ext uri="{A12FA001-AC4F-418D-AE19-62706E023703}">
                      <ahyp:hlinkClr xmlns:ahyp="http://schemas.microsoft.com/office/drawing/2018/hyperlinkcolor" val="tx"/>
                    </a:ext>
                  </a:extLst>
                </a:hlinkClick>
              </a:rPr>
              <a:t>Lori.Brockway@Arkansas.gov</a:t>
            </a:r>
            <a:endParaRPr lang="en-US" sz="1200" b="1" u="sng" dirty="0">
              <a:solidFill>
                <a:srgbClr val="FFFF00"/>
              </a:solidFill>
              <a:latin typeface="Trebuchet MS" panose="020B0603020202020204"/>
            </a:endParaRPr>
          </a:p>
          <a:p>
            <a:pPr defTabSz="342900"/>
            <a:r>
              <a:rPr lang="en-US" sz="1200" u="sng" dirty="0">
                <a:solidFill>
                  <a:srgbClr val="FFFF00"/>
                </a:solidFill>
                <a:latin typeface="Trebuchet MS" panose="020B0603020202020204"/>
                <a:hlinkClick r:id="rId5">
                  <a:extLst>
                    <a:ext uri="{A12FA001-AC4F-418D-AE19-62706E023703}">
                      <ahyp:hlinkClr xmlns:ahyp="http://schemas.microsoft.com/office/drawing/2018/hyperlinkcolor" val="tx"/>
                    </a:ext>
                  </a:extLst>
                </a:hlinkClick>
              </a:rPr>
              <a:t>https://adfa.Arkansas.gov</a:t>
            </a:r>
            <a:r>
              <a:rPr lang="en-US" sz="1200" u="sng" dirty="0">
                <a:solidFill>
                  <a:srgbClr val="FFFF00"/>
                </a:solidFill>
                <a:latin typeface="Trebuchet MS" panose="020B0603020202020204"/>
              </a:rPr>
              <a:t>/programs</a:t>
            </a:r>
            <a:endParaRPr lang="en-US" sz="1200" b="1" u="sng" dirty="0">
              <a:solidFill>
                <a:srgbClr val="FFFF00"/>
              </a:solidFill>
              <a:latin typeface="Trebuchet MS" panose="020B0603020202020204"/>
            </a:endParaRPr>
          </a:p>
        </p:txBody>
      </p:sp>
      <p:sp>
        <p:nvSpPr>
          <p:cNvPr id="17" name="TextBox 16">
            <a:extLst>
              <a:ext uri="{FF2B5EF4-FFF2-40B4-BE49-F238E27FC236}">
                <a16:creationId xmlns:a16="http://schemas.microsoft.com/office/drawing/2014/main" id="{2AB6876B-BF2D-4674-B42C-6217EDB279EA}"/>
              </a:ext>
            </a:extLst>
          </p:cNvPr>
          <p:cNvSpPr txBox="1"/>
          <p:nvPr/>
        </p:nvSpPr>
        <p:spPr>
          <a:xfrm>
            <a:off x="2526868" y="2228850"/>
            <a:ext cx="2868991" cy="323165"/>
          </a:xfrm>
          <a:prstGeom prst="rect">
            <a:avLst/>
          </a:prstGeom>
          <a:noFill/>
        </p:spPr>
        <p:txBody>
          <a:bodyPr wrap="none" rtlCol="0">
            <a:spAutoFit/>
          </a:bodyPr>
          <a:lstStyle/>
          <a:p>
            <a:pPr defTabSz="342900"/>
            <a:r>
              <a:rPr lang="en-US" sz="1500" b="1" u="sng" dirty="0">
                <a:solidFill>
                  <a:srgbClr val="FFFF00"/>
                </a:solidFill>
                <a:latin typeface="Trebuchet MS" panose="020B0603020202020204"/>
              </a:rPr>
              <a:t>FEDERAL HOUSING PROGRAMS</a:t>
            </a:r>
          </a:p>
        </p:txBody>
      </p:sp>
    </p:spTree>
    <p:extLst>
      <p:ext uri="{BB962C8B-B14F-4D97-AF65-F5344CB8AC3E}">
        <p14:creationId xmlns:p14="http://schemas.microsoft.com/office/powerpoint/2010/main" val="205608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building with cars parked in front&#10;&#10;Description automatically generated with medium confidence">
            <a:extLst>
              <a:ext uri="{FF2B5EF4-FFF2-40B4-BE49-F238E27FC236}">
                <a16:creationId xmlns:a16="http://schemas.microsoft.com/office/drawing/2014/main" id="{1D91372F-5FED-4AC8-B96D-3F42365F1C0F}"/>
              </a:ext>
            </a:extLst>
          </p:cNvPr>
          <p:cNvPicPr>
            <a:picLocks noChangeAspect="1"/>
          </p:cNvPicPr>
          <p:nvPr/>
        </p:nvPicPr>
        <p:blipFill rotWithShape="1">
          <a:blip r:embed="rId2"/>
          <a:srcRect l="13023" r="27388" b="1"/>
          <a:stretch/>
        </p:blipFill>
        <p:spPr>
          <a:xfrm>
            <a:off x="47181" y="857249"/>
            <a:ext cx="3726165" cy="4736669"/>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854435D3-CA41-4E00-962B-CBB732C71CFF}"/>
              </a:ext>
            </a:extLst>
          </p:cNvPr>
          <p:cNvSpPr>
            <a:spLocks noGrp="1"/>
          </p:cNvSpPr>
          <p:nvPr>
            <p:ph type="title"/>
          </p:nvPr>
        </p:nvSpPr>
        <p:spPr>
          <a:xfrm>
            <a:off x="3773346" y="1264082"/>
            <a:ext cx="3857540" cy="662730"/>
          </a:xfrm>
        </p:spPr>
        <p:txBody>
          <a:bodyPr>
            <a:normAutofit fontScale="90000"/>
          </a:bodyPr>
          <a:lstStyle/>
          <a:p>
            <a:pPr>
              <a:lnSpc>
                <a:spcPct val="90000"/>
              </a:lnSpc>
            </a:pPr>
            <a:r>
              <a:rPr lang="en-US" sz="1800" b="1" u="sng" dirty="0"/>
              <a:t>HOME</a:t>
            </a:r>
            <a:r>
              <a:rPr lang="en-US" sz="1800" u="sng" dirty="0"/>
              <a:t> </a:t>
            </a:r>
            <a:br>
              <a:rPr lang="en-US" sz="1800" dirty="0"/>
            </a:br>
            <a:r>
              <a:rPr lang="en-US" sz="1800" u="sng" dirty="0" err="1"/>
              <a:t>Home</a:t>
            </a:r>
            <a:r>
              <a:rPr lang="en-US" sz="1800" u="sng" dirty="0"/>
              <a:t> Investment Partnership Program</a:t>
            </a:r>
            <a:br>
              <a:rPr lang="en-US" sz="1500" dirty="0"/>
            </a:br>
            <a:endParaRPr lang="en-US" sz="1500" dirty="0"/>
          </a:p>
        </p:txBody>
      </p:sp>
      <p:sp>
        <p:nvSpPr>
          <p:cNvPr id="3" name="Content Placeholder 2">
            <a:extLst>
              <a:ext uri="{FF2B5EF4-FFF2-40B4-BE49-F238E27FC236}">
                <a16:creationId xmlns:a16="http://schemas.microsoft.com/office/drawing/2014/main" id="{73E90620-83CB-44E9-992C-038DDF73D3E6}"/>
              </a:ext>
            </a:extLst>
          </p:cNvPr>
          <p:cNvSpPr>
            <a:spLocks noGrp="1"/>
          </p:cNvSpPr>
          <p:nvPr>
            <p:ph idx="1"/>
          </p:nvPr>
        </p:nvSpPr>
        <p:spPr>
          <a:xfrm>
            <a:off x="3686105" y="2523957"/>
            <a:ext cx="3726165" cy="3476794"/>
          </a:xfrm>
        </p:spPr>
        <p:txBody>
          <a:bodyPr>
            <a:normAutofit/>
          </a:bodyPr>
          <a:lstStyle/>
          <a:p>
            <a:pPr marL="0" indent="0">
              <a:lnSpc>
                <a:spcPct val="90000"/>
              </a:lnSpc>
              <a:buNone/>
            </a:pPr>
            <a:r>
              <a:rPr lang="en-US" sz="1200" dirty="0"/>
              <a:t>The HOME Program was created by the National Affordable Housing Act of 1990 (NAHA) and has been amended several times by subsequent legislation. It is the largest Federal block grant available to communities to create affordable housing. </a:t>
            </a:r>
          </a:p>
          <a:p>
            <a:pPr>
              <a:lnSpc>
                <a:spcPct val="90000"/>
              </a:lnSpc>
              <a:buFont typeface="Wingdings" panose="05000000000000000000" pitchFamily="2" charset="2"/>
              <a:buChar char="Ø"/>
            </a:pPr>
            <a:r>
              <a:rPr lang="en-US" sz="1200" dirty="0"/>
              <a:t>Objectives. The intent of the HOME Program is to:</a:t>
            </a:r>
          </a:p>
          <a:p>
            <a:pPr lvl="1">
              <a:lnSpc>
                <a:spcPct val="90000"/>
              </a:lnSpc>
              <a:buFont typeface="Wingdings" panose="05000000000000000000" pitchFamily="2" charset="2"/>
              <a:buChar char="ü"/>
            </a:pPr>
            <a:r>
              <a:rPr lang="en-US" dirty="0"/>
              <a:t>Increase the supply of decent affordable housing to lower-income households,</a:t>
            </a:r>
          </a:p>
          <a:p>
            <a:pPr lvl="1">
              <a:lnSpc>
                <a:spcPct val="90000"/>
              </a:lnSpc>
              <a:buFont typeface="Wingdings" panose="05000000000000000000" pitchFamily="2" charset="2"/>
              <a:buChar char="ü"/>
            </a:pPr>
            <a:r>
              <a:rPr lang="en-US" dirty="0"/>
              <a:t>Expand the capacity of nonprofit housing providers,</a:t>
            </a:r>
          </a:p>
          <a:p>
            <a:pPr lvl="1">
              <a:lnSpc>
                <a:spcPct val="90000"/>
              </a:lnSpc>
              <a:buFont typeface="Wingdings" panose="05000000000000000000" pitchFamily="2" charset="2"/>
              <a:buChar char="ü"/>
            </a:pPr>
            <a:r>
              <a:rPr lang="en-US" dirty="0"/>
              <a:t>Strengthen the ability of state and local governments to provide housing, and </a:t>
            </a:r>
          </a:p>
          <a:p>
            <a:pPr lvl="1">
              <a:lnSpc>
                <a:spcPct val="90000"/>
              </a:lnSpc>
              <a:buFont typeface="Wingdings" panose="05000000000000000000" pitchFamily="2" charset="2"/>
              <a:buChar char="ü"/>
            </a:pPr>
            <a:r>
              <a:rPr lang="en-US" dirty="0"/>
              <a:t>Leverage private-sector participation.</a:t>
            </a:r>
          </a:p>
        </p:txBody>
      </p:sp>
    </p:spTree>
    <p:extLst>
      <p:ext uri="{BB962C8B-B14F-4D97-AF65-F5344CB8AC3E}">
        <p14:creationId xmlns:p14="http://schemas.microsoft.com/office/powerpoint/2010/main" val="172637874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C5FA-BC4F-4826-B7D0-08B25AEA0D18}"/>
              </a:ext>
            </a:extLst>
          </p:cNvPr>
          <p:cNvSpPr>
            <a:spLocks noGrp="1"/>
          </p:cNvSpPr>
          <p:nvPr>
            <p:ph type="title"/>
          </p:nvPr>
        </p:nvSpPr>
        <p:spPr>
          <a:xfrm>
            <a:off x="501709" y="1017017"/>
            <a:ext cx="6447501" cy="990600"/>
          </a:xfrm>
        </p:spPr>
        <p:txBody>
          <a:bodyPr>
            <a:normAutofit fontScale="90000"/>
          </a:bodyPr>
          <a:lstStyle/>
          <a:p>
            <a:r>
              <a:rPr lang="en-US" sz="3300" b="1" u="sng" dirty="0">
                <a:solidFill>
                  <a:srgbClr val="0070C0"/>
                </a:solidFill>
              </a:rPr>
              <a:t>HOME</a:t>
            </a:r>
            <a:r>
              <a:rPr lang="en-US" sz="3300" u="sng" dirty="0">
                <a:solidFill>
                  <a:srgbClr val="0070C0"/>
                </a:solidFill>
              </a:rPr>
              <a:t> </a:t>
            </a:r>
            <a:br>
              <a:rPr lang="en-US" dirty="0"/>
            </a:br>
            <a:r>
              <a:rPr lang="en-US" sz="3000" u="sng" dirty="0" err="1">
                <a:solidFill>
                  <a:srgbClr val="0070C0"/>
                </a:solidFill>
              </a:rPr>
              <a:t>Home</a:t>
            </a:r>
            <a:r>
              <a:rPr lang="en-US" sz="3000" u="sng" dirty="0">
                <a:solidFill>
                  <a:srgbClr val="0070C0"/>
                </a:solidFill>
              </a:rPr>
              <a:t> Investment Partnership Program</a:t>
            </a:r>
            <a:br>
              <a:rPr lang="en-US" dirty="0"/>
            </a:br>
            <a:endParaRPr lang="en-US" dirty="0"/>
          </a:p>
        </p:txBody>
      </p:sp>
      <p:pic>
        <p:nvPicPr>
          <p:cNvPr id="5" name="Content Placeholder 4" descr="A picture containing text, building, house, porch&#10;&#10;Description automatically generated">
            <a:extLst>
              <a:ext uri="{FF2B5EF4-FFF2-40B4-BE49-F238E27FC236}">
                <a16:creationId xmlns:a16="http://schemas.microsoft.com/office/drawing/2014/main" id="{A0B654C5-26F4-4A59-AC2B-159369646465}"/>
              </a:ext>
            </a:extLst>
          </p:cNvPr>
          <p:cNvPicPr>
            <a:picLocks noGrp="1" noChangeAspect="1"/>
          </p:cNvPicPr>
          <p:nvPr>
            <p:ph idx="1"/>
          </p:nvPr>
        </p:nvPicPr>
        <p:blipFill>
          <a:blip r:embed="rId2"/>
          <a:stretch>
            <a:fillRect/>
          </a:stretch>
        </p:blipFill>
        <p:spPr>
          <a:xfrm>
            <a:off x="552043" y="2007618"/>
            <a:ext cx="6198998" cy="1192027"/>
          </a:xfrm>
        </p:spPr>
      </p:pic>
      <p:sp>
        <p:nvSpPr>
          <p:cNvPr id="6" name="TextBox 5">
            <a:extLst>
              <a:ext uri="{FF2B5EF4-FFF2-40B4-BE49-F238E27FC236}">
                <a16:creationId xmlns:a16="http://schemas.microsoft.com/office/drawing/2014/main" id="{7B8E31FD-D3AA-407D-9098-0B42673C0D62}"/>
              </a:ext>
            </a:extLst>
          </p:cNvPr>
          <p:cNvSpPr txBox="1"/>
          <p:nvPr/>
        </p:nvSpPr>
        <p:spPr>
          <a:xfrm>
            <a:off x="772254" y="3235480"/>
            <a:ext cx="6354147" cy="2793072"/>
          </a:xfrm>
          <a:prstGeom prst="rect">
            <a:avLst/>
          </a:prstGeom>
          <a:noFill/>
        </p:spPr>
        <p:txBody>
          <a:bodyPr wrap="square" rtlCol="0">
            <a:spAutoFit/>
          </a:bodyPr>
          <a:lstStyle/>
          <a:p>
            <a:pPr defTabSz="342900"/>
            <a:r>
              <a:rPr lang="en-US" sz="1350" dirty="0">
                <a:solidFill>
                  <a:srgbClr val="0070C0"/>
                </a:solidFill>
                <a:latin typeface="Trebuchet MS" panose="020B0603020202020204"/>
              </a:rPr>
              <a:t>ADFA’s Home Program provides financing for Multi-Family Rental Projects,</a:t>
            </a:r>
          </a:p>
          <a:p>
            <a:pPr defTabSz="342900"/>
            <a:r>
              <a:rPr lang="en-US" sz="1350" dirty="0">
                <a:solidFill>
                  <a:srgbClr val="0070C0"/>
                </a:solidFill>
                <a:latin typeface="Trebuchet MS" panose="020B0603020202020204"/>
              </a:rPr>
              <a:t>Single Family Home Construction, and Tenant Based Rental Assistance.</a:t>
            </a:r>
          </a:p>
          <a:p>
            <a:pPr defTabSz="342900"/>
            <a:endParaRPr lang="en-US" sz="1350" dirty="0">
              <a:solidFill>
                <a:srgbClr val="0070C0"/>
              </a:solidFill>
              <a:latin typeface="Trebuchet MS" panose="020B0603020202020204"/>
            </a:endParaRPr>
          </a:p>
          <a:p>
            <a:pPr marL="214313" indent="-214313" defTabSz="342900">
              <a:buFont typeface="Wingdings" panose="05000000000000000000" pitchFamily="2" charset="2"/>
              <a:buChar char="Ø"/>
            </a:pPr>
            <a:r>
              <a:rPr lang="en-US" sz="1350" dirty="0">
                <a:solidFill>
                  <a:srgbClr val="0070C0"/>
                </a:solidFill>
                <a:latin typeface="Trebuchet MS" panose="020B0603020202020204"/>
              </a:rPr>
              <a:t>Multi Family Rental New Construction</a:t>
            </a:r>
          </a:p>
          <a:p>
            <a:pPr defTabSz="342900"/>
            <a:endParaRPr lang="en-US" sz="1350" dirty="0">
              <a:solidFill>
                <a:srgbClr val="0070C0"/>
              </a:solidFill>
              <a:latin typeface="Trebuchet MS" panose="020B0603020202020204"/>
            </a:endParaRPr>
          </a:p>
          <a:p>
            <a:pPr marL="557213" lvl="1" indent="-214313" defTabSz="342900">
              <a:buFont typeface="Wingdings" panose="05000000000000000000" pitchFamily="2" charset="2"/>
              <a:buChar char="Ø"/>
            </a:pPr>
            <a:r>
              <a:rPr lang="en-US" sz="1350" dirty="0">
                <a:solidFill>
                  <a:srgbClr val="0070C0"/>
                </a:solidFill>
                <a:latin typeface="Trebuchet MS" panose="020B0603020202020204"/>
              </a:rPr>
              <a:t>Multi Family Rental Acquisition/Rehabilitation</a:t>
            </a:r>
          </a:p>
          <a:p>
            <a:pPr marL="342900" lvl="1" defTabSz="342900"/>
            <a:endParaRPr lang="en-US" sz="1350" dirty="0">
              <a:solidFill>
                <a:srgbClr val="0070C0"/>
              </a:solidFill>
              <a:latin typeface="Trebuchet MS" panose="020B0603020202020204"/>
            </a:endParaRPr>
          </a:p>
          <a:p>
            <a:pPr marL="900113" lvl="2" indent="-214313" defTabSz="342900">
              <a:buFont typeface="Wingdings" panose="05000000000000000000" pitchFamily="2" charset="2"/>
              <a:buChar char="Ø"/>
            </a:pPr>
            <a:r>
              <a:rPr lang="en-US" sz="1350" dirty="0">
                <a:solidFill>
                  <a:srgbClr val="0070C0"/>
                </a:solidFill>
                <a:latin typeface="Trebuchet MS" panose="020B0603020202020204"/>
              </a:rPr>
              <a:t>Single Family Homebuyer – Down Payment Assistance</a:t>
            </a:r>
          </a:p>
          <a:p>
            <a:pPr marL="685800" lvl="2" defTabSz="342900"/>
            <a:endParaRPr lang="en-US" sz="1350" dirty="0">
              <a:solidFill>
                <a:srgbClr val="0070C0"/>
              </a:solidFill>
              <a:latin typeface="Trebuchet MS" panose="020B0603020202020204"/>
            </a:endParaRPr>
          </a:p>
          <a:p>
            <a:pPr marL="1028700" lvl="3" defTabSz="342900">
              <a:buFont typeface="Wingdings" panose="05000000000000000000" pitchFamily="2" charset="2"/>
              <a:buChar char="Ø"/>
            </a:pPr>
            <a:r>
              <a:rPr lang="en-US" sz="1350" dirty="0">
                <a:solidFill>
                  <a:srgbClr val="0070C0"/>
                </a:solidFill>
                <a:latin typeface="Trebuchet MS" panose="020B0603020202020204"/>
              </a:rPr>
              <a:t>Single Family New Construction – Homebuyer Program</a:t>
            </a:r>
          </a:p>
          <a:p>
            <a:pPr marL="1028700" lvl="3" defTabSz="342900"/>
            <a:endParaRPr lang="en-US" sz="1350" dirty="0">
              <a:solidFill>
                <a:srgbClr val="0070C0"/>
              </a:solidFill>
              <a:latin typeface="Trebuchet MS" panose="020B0603020202020204"/>
            </a:endParaRPr>
          </a:p>
          <a:p>
            <a:pPr marL="1585913" lvl="4" indent="-214313" defTabSz="342900">
              <a:buFont typeface="Wingdings" panose="05000000000000000000" pitchFamily="2" charset="2"/>
              <a:buChar char="Ø"/>
            </a:pPr>
            <a:r>
              <a:rPr lang="en-US" sz="1350" dirty="0">
                <a:solidFill>
                  <a:srgbClr val="0070C0"/>
                </a:solidFill>
                <a:latin typeface="Trebuchet MS" panose="020B0603020202020204"/>
              </a:rPr>
              <a:t>Tenant Based Rental Assistance</a:t>
            </a:r>
          </a:p>
          <a:p>
            <a:pPr defTabSz="342900"/>
            <a:endParaRPr lang="en-US" sz="1350" dirty="0">
              <a:solidFill>
                <a:srgbClr val="0070C0"/>
              </a:solidFill>
              <a:latin typeface="Trebuchet MS" panose="020B0603020202020204"/>
            </a:endParaRPr>
          </a:p>
        </p:txBody>
      </p:sp>
      <p:sp>
        <p:nvSpPr>
          <p:cNvPr id="8" name="TextBox 7">
            <a:extLst>
              <a:ext uri="{FF2B5EF4-FFF2-40B4-BE49-F238E27FC236}">
                <a16:creationId xmlns:a16="http://schemas.microsoft.com/office/drawing/2014/main" id="{BCEA9D0C-247B-4C9E-A250-D1C48E99E72D}"/>
              </a:ext>
            </a:extLst>
          </p:cNvPr>
          <p:cNvSpPr txBox="1"/>
          <p:nvPr/>
        </p:nvSpPr>
        <p:spPr>
          <a:xfrm>
            <a:off x="2551833" y="6510697"/>
            <a:ext cx="2998015" cy="253916"/>
          </a:xfrm>
          <a:prstGeom prst="rect">
            <a:avLst/>
          </a:prstGeom>
          <a:noFill/>
        </p:spPr>
        <p:txBody>
          <a:bodyPr wrap="square">
            <a:spAutoFit/>
          </a:bodyPr>
          <a:lstStyle/>
          <a:p>
            <a:pPr defTabSz="342900"/>
            <a:r>
              <a:rPr lang="en-US" sz="1050" u="sng" dirty="0">
                <a:solidFill>
                  <a:srgbClr val="54A021"/>
                </a:solidFill>
                <a:latin typeface="Trebuchet MS" panose="020B0603020202020204"/>
                <a:hlinkClick r:id="rId3">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spTree>
    <p:extLst>
      <p:ext uri="{BB962C8B-B14F-4D97-AF65-F5344CB8AC3E}">
        <p14:creationId xmlns:p14="http://schemas.microsoft.com/office/powerpoint/2010/main" val="2912949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C1CE8D-EEA2-463D-B0C8-6E208B00D2AB}"/>
              </a:ext>
            </a:extLst>
          </p:cNvPr>
          <p:cNvSpPr>
            <a:spLocks noGrp="1"/>
          </p:cNvSpPr>
          <p:nvPr>
            <p:ph sz="half" idx="1"/>
          </p:nvPr>
        </p:nvSpPr>
        <p:spPr>
          <a:xfrm>
            <a:off x="593988" y="2060317"/>
            <a:ext cx="6213678" cy="689607"/>
          </a:xfrm>
        </p:spPr>
        <p:txBody>
          <a:bodyPr>
            <a:normAutofit/>
          </a:bodyPr>
          <a:lstStyle/>
          <a:p>
            <a:pPr>
              <a:buFont typeface="Wingdings" panose="05000000000000000000" pitchFamily="2" charset="2"/>
              <a:buChar char="Ø"/>
            </a:pPr>
            <a:r>
              <a:rPr lang="en-US" b="1" dirty="0">
                <a:solidFill>
                  <a:srgbClr val="0070C0"/>
                </a:solidFill>
              </a:rPr>
              <a:t>Multi Family Rental New Construction</a:t>
            </a:r>
          </a:p>
          <a:p>
            <a:pPr>
              <a:buFont typeface="Wingdings" panose="05000000000000000000" pitchFamily="2" charset="2"/>
              <a:buChar char="Ø"/>
            </a:pPr>
            <a:r>
              <a:rPr lang="en-US" b="1" dirty="0">
                <a:solidFill>
                  <a:srgbClr val="0070C0"/>
                </a:solidFill>
              </a:rPr>
              <a:t>Multi Family Rental Acquisition/Rehabilitation</a:t>
            </a:r>
          </a:p>
        </p:txBody>
      </p:sp>
      <p:sp>
        <p:nvSpPr>
          <p:cNvPr id="6" name="Title 1">
            <a:extLst>
              <a:ext uri="{FF2B5EF4-FFF2-40B4-BE49-F238E27FC236}">
                <a16:creationId xmlns:a16="http://schemas.microsoft.com/office/drawing/2014/main" id="{23275580-E68C-44D9-A43F-389BBD988151}"/>
              </a:ext>
            </a:extLst>
          </p:cNvPr>
          <p:cNvSpPr>
            <a:spLocks noGrp="1"/>
          </p:cNvSpPr>
          <p:nvPr>
            <p:ph type="title"/>
          </p:nvPr>
        </p:nvSpPr>
        <p:spPr>
          <a:xfrm>
            <a:off x="508397" y="1016293"/>
            <a:ext cx="6447234" cy="990600"/>
          </a:xfrm>
        </p:spPr>
        <p:txBody>
          <a:bodyPr>
            <a:normAutofit fontScale="90000"/>
          </a:bodyPr>
          <a:lstStyle/>
          <a:p>
            <a:r>
              <a:rPr lang="en-US" sz="3300" b="1" u="sng" dirty="0">
                <a:solidFill>
                  <a:srgbClr val="0070C0"/>
                </a:solidFill>
              </a:rPr>
              <a:t>HOME</a:t>
            </a:r>
            <a:r>
              <a:rPr lang="en-US" sz="3300" u="sng" dirty="0">
                <a:solidFill>
                  <a:srgbClr val="0070C0"/>
                </a:solidFill>
              </a:rPr>
              <a:t> </a:t>
            </a:r>
            <a:br>
              <a:rPr lang="en-US" dirty="0"/>
            </a:br>
            <a:r>
              <a:rPr lang="en-US" sz="3000" u="sng" dirty="0" err="1">
                <a:solidFill>
                  <a:srgbClr val="0070C0"/>
                </a:solidFill>
              </a:rPr>
              <a:t>Home</a:t>
            </a:r>
            <a:r>
              <a:rPr lang="en-US" sz="3000" u="sng" dirty="0">
                <a:solidFill>
                  <a:srgbClr val="0070C0"/>
                </a:solidFill>
              </a:rPr>
              <a:t> Investment Partnership Program</a:t>
            </a:r>
            <a:br>
              <a:rPr lang="en-US" dirty="0"/>
            </a:br>
            <a:endParaRPr lang="en-US" dirty="0"/>
          </a:p>
        </p:txBody>
      </p:sp>
      <p:sp>
        <p:nvSpPr>
          <p:cNvPr id="7" name="TextBox 6">
            <a:extLst>
              <a:ext uri="{FF2B5EF4-FFF2-40B4-BE49-F238E27FC236}">
                <a16:creationId xmlns:a16="http://schemas.microsoft.com/office/drawing/2014/main" id="{B21C5778-843B-4435-878D-6BBF39662D0B}"/>
              </a:ext>
            </a:extLst>
          </p:cNvPr>
          <p:cNvSpPr txBox="1"/>
          <p:nvPr/>
        </p:nvSpPr>
        <p:spPr>
          <a:xfrm>
            <a:off x="1743823" y="2820758"/>
            <a:ext cx="5579765" cy="2793072"/>
          </a:xfrm>
          <a:prstGeom prst="rect">
            <a:avLst/>
          </a:prstGeom>
          <a:noFill/>
        </p:spPr>
        <p:txBody>
          <a:bodyPr wrap="square" rtlCol="0">
            <a:spAutoFit/>
          </a:bodyPr>
          <a:lstStyle/>
          <a:p>
            <a:pPr defTabSz="342900"/>
            <a:r>
              <a:rPr lang="en-US" sz="1350" dirty="0">
                <a:solidFill>
                  <a:srgbClr val="0070C0"/>
                </a:solidFill>
                <a:latin typeface="Trebuchet MS" panose="020B0603020202020204"/>
              </a:rPr>
              <a:t>With a per-project limit of $2 million, HOME funds are utilized to finance Multi-Family Rental Projects, including new construction and acquisition/rehabilitation.</a:t>
            </a:r>
          </a:p>
          <a:p>
            <a:pPr defTabSz="342900"/>
            <a:r>
              <a:rPr lang="en-US" sz="1350" dirty="0">
                <a:solidFill>
                  <a:srgbClr val="0070C0"/>
                </a:solidFill>
                <a:latin typeface="Trebuchet MS" panose="020B0603020202020204"/>
              </a:rPr>
              <a:t>  </a:t>
            </a:r>
          </a:p>
          <a:p>
            <a:pPr defTabSz="342900"/>
            <a:r>
              <a:rPr lang="en-US" sz="1350" dirty="0">
                <a:solidFill>
                  <a:srgbClr val="0070C0"/>
                </a:solidFill>
                <a:latin typeface="Trebuchet MS" panose="020B0603020202020204"/>
              </a:rPr>
              <a:t>HOME funds are often combined with other Federal Program Financing tools such as National Housing Trust Fund, and Low-Income Housing Tax-Credits (LIHTC), to construct or rehabilitate Multi-Family Rental Housing Units.</a:t>
            </a:r>
          </a:p>
          <a:p>
            <a:pPr defTabSz="342900"/>
            <a:endParaRPr lang="en-US" sz="1350" dirty="0">
              <a:solidFill>
                <a:srgbClr val="0070C0"/>
              </a:solidFill>
              <a:latin typeface="Trebuchet MS" panose="020B0603020202020204"/>
            </a:endParaRPr>
          </a:p>
          <a:p>
            <a:pPr defTabSz="342900"/>
            <a:r>
              <a:rPr lang="en-US" sz="1350" dirty="0">
                <a:solidFill>
                  <a:srgbClr val="0070C0"/>
                </a:solidFill>
                <a:latin typeface="Trebuchet MS" panose="020B0603020202020204"/>
              </a:rPr>
              <a:t>HOME funding creates incentives for Private Participation through its MATCH requirements.  MATCH can include donations such as:  land, cash, professional services, construction materials and/or appliances, as well as sweat equity through volunteer participation. </a:t>
            </a:r>
          </a:p>
        </p:txBody>
      </p:sp>
      <p:pic>
        <p:nvPicPr>
          <p:cNvPr id="1026" name="Picture 2" descr="HUD Community Resilience Toolkit">
            <a:extLst>
              <a:ext uri="{FF2B5EF4-FFF2-40B4-BE49-F238E27FC236}">
                <a16:creationId xmlns:a16="http://schemas.microsoft.com/office/drawing/2014/main" id="{61C737A6-2658-44AD-9E1B-7DA740AB8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107" y="5841707"/>
            <a:ext cx="2211894" cy="9830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grass, outdoor, sky&#10;&#10;Description automatically generated">
            <a:extLst>
              <a:ext uri="{FF2B5EF4-FFF2-40B4-BE49-F238E27FC236}">
                <a16:creationId xmlns:a16="http://schemas.microsoft.com/office/drawing/2014/main" id="{5F7B64BA-CCCC-4DA5-9380-9476604FD8B5}"/>
              </a:ext>
            </a:extLst>
          </p:cNvPr>
          <p:cNvPicPr>
            <a:picLocks noChangeAspect="1"/>
          </p:cNvPicPr>
          <p:nvPr/>
        </p:nvPicPr>
        <p:blipFill>
          <a:blip r:embed="rId3"/>
          <a:stretch>
            <a:fillRect/>
          </a:stretch>
        </p:blipFill>
        <p:spPr>
          <a:xfrm>
            <a:off x="0" y="2952400"/>
            <a:ext cx="1645286" cy="2394008"/>
          </a:xfrm>
          <a:prstGeom prst="rect">
            <a:avLst/>
          </a:prstGeom>
        </p:spPr>
      </p:pic>
      <p:sp>
        <p:nvSpPr>
          <p:cNvPr id="19" name="TextBox 18">
            <a:extLst>
              <a:ext uri="{FF2B5EF4-FFF2-40B4-BE49-F238E27FC236}">
                <a16:creationId xmlns:a16="http://schemas.microsoft.com/office/drawing/2014/main" id="{3E1AB536-85D2-4807-B08D-D1E0A14EEA8F}"/>
              </a:ext>
            </a:extLst>
          </p:cNvPr>
          <p:cNvSpPr txBox="1"/>
          <p:nvPr/>
        </p:nvSpPr>
        <p:spPr>
          <a:xfrm>
            <a:off x="2682181" y="6570854"/>
            <a:ext cx="2700046" cy="253916"/>
          </a:xfrm>
          <a:prstGeom prst="rect">
            <a:avLst/>
          </a:prstGeom>
          <a:noFill/>
        </p:spPr>
        <p:txBody>
          <a:bodyPr wrap="square">
            <a:spAutoFit/>
          </a:bodyPr>
          <a:lstStyle/>
          <a:p>
            <a:pPr defTabSz="342900"/>
            <a:r>
              <a:rPr lang="en-US" sz="1050" u="sng" dirty="0">
                <a:solidFill>
                  <a:srgbClr val="54A021"/>
                </a:solidFill>
                <a:latin typeface="Trebuchet MS" panose="020B0603020202020204"/>
                <a:hlinkClick r:id="rId4">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spTree>
    <p:extLst>
      <p:ext uri="{BB962C8B-B14F-4D97-AF65-F5344CB8AC3E}">
        <p14:creationId xmlns:p14="http://schemas.microsoft.com/office/powerpoint/2010/main" val="1882716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13EB-926B-408E-BCA4-4B6689A8D613}"/>
              </a:ext>
            </a:extLst>
          </p:cNvPr>
          <p:cNvSpPr>
            <a:spLocks noGrp="1"/>
          </p:cNvSpPr>
          <p:nvPr>
            <p:ph type="title"/>
          </p:nvPr>
        </p:nvSpPr>
        <p:spPr>
          <a:xfrm>
            <a:off x="508002" y="1040546"/>
            <a:ext cx="6447501" cy="990600"/>
          </a:xfrm>
        </p:spPr>
        <p:txBody>
          <a:bodyPr/>
          <a:lstStyle/>
          <a:p>
            <a:r>
              <a:rPr lang="en-US" sz="3000" b="1" u="sng" dirty="0">
                <a:solidFill>
                  <a:srgbClr val="0070C0"/>
                </a:solidFill>
              </a:rPr>
              <a:t>HOME</a:t>
            </a:r>
            <a:r>
              <a:rPr lang="en-US" u="sng" dirty="0">
                <a:solidFill>
                  <a:srgbClr val="0070C0"/>
                </a:solidFill>
              </a:rPr>
              <a:t> </a:t>
            </a:r>
            <a:br>
              <a:rPr lang="en-US" dirty="0"/>
            </a:br>
            <a:r>
              <a:rPr lang="en-US" u="sng" dirty="0" err="1">
                <a:solidFill>
                  <a:srgbClr val="0070C0"/>
                </a:solidFill>
              </a:rPr>
              <a:t>Home</a:t>
            </a:r>
            <a:r>
              <a:rPr lang="en-US" u="sng" dirty="0">
                <a:solidFill>
                  <a:srgbClr val="0070C0"/>
                </a:solidFill>
              </a:rPr>
              <a:t> Investment Partnership Program</a:t>
            </a:r>
            <a:endParaRPr lang="en-US" dirty="0"/>
          </a:p>
        </p:txBody>
      </p:sp>
      <p:sp>
        <p:nvSpPr>
          <p:cNvPr id="3" name="Content Placeholder 2">
            <a:extLst>
              <a:ext uri="{FF2B5EF4-FFF2-40B4-BE49-F238E27FC236}">
                <a16:creationId xmlns:a16="http://schemas.microsoft.com/office/drawing/2014/main" id="{87F87679-2C29-4E21-A15F-892213444F21}"/>
              </a:ext>
            </a:extLst>
          </p:cNvPr>
          <p:cNvSpPr>
            <a:spLocks noGrp="1"/>
          </p:cNvSpPr>
          <p:nvPr>
            <p:ph sz="half" idx="1"/>
          </p:nvPr>
        </p:nvSpPr>
        <p:spPr>
          <a:xfrm>
            <a:off x="597736" y="5191214"/>
            <a:ext cx="5473796" cy="349658"/>
          </a:xfrm>
        </p:spPr>
        <p:txBody>
          <a:bodyPr/>
          <a:lstStyle/>
          <a:p>
            <a:pPr>
              <a:buClr>
                <a:schemeClr val="accent2"/>
              </a:buClr>
              <a:buSzPct val="100000"/>
              <a:buFont typeface="Wingdings" panose="05000000000000000000" pitchFamily="2" charset="2"/>
              <a:buChar char="Ø"/>
            </a:pPr>
            <a:r>
              <a:rPr lang="en-US" b="1" dirty="0">
                <a:solidFill>
                  <a:srgbClr val="0070C0"/>
                </a:solidFill>
              </a:rPr>
              <a:t>Single Family New Construction – Homebuyer Program</a:t>
            </a:r>
            <a:endParaRPr lang="en-US" dirty="0"/>
          </a:p>
        </p:txBody>
      </p:sp>
      <p:pic>
        <p:nvPicPr>
          <p:cNvPr id="6" name="Picture 5" descr="Cemented pathway leading to garage of modern house">
            <a:extLst>
              <a:ext uri="{FF2B5EF4-FFF2-40B4-BE49-F238E27FC236}">
                <a16:creationId xmlns:a16="http://schemas.microsoft.com/office/drawing/2014/main" id="{A460AE32-CD99-4157-84F7-418658A540F4}"/>
              </a:ext>
            </a:extLst>
          </p:cNvPr>
          <p:cNvPicPr>
            <a:picLocks noChangeAspect="1"/>
          </p:cNvPicPr>
          <p:nvPr/>
        </p:nvPicPr>
        <p:blipFill>
          <a:blip r:embed="rId2"/>
          <a:stretch>
            <a:fillRect/>
          </a:stretch>
        </p:blipFill>
        <p:spPr>
          <a:xfrm>
            <a:off x="2368187" y="3129031"/>
            <a:ext cx="2981208" cy="1945877"/>
          </a:xfrm>
          <a:prstGeom prst="rect">
            <a:avLst/>
          </a:prstGeom>
        </p:spPr>
      </p:pic>
      <p:sp>
        <p:nvSpPr>
          <p:cNvPr id="7" name="TextBox 6">
            <a:extLst>
              <a:ext uri="{FF2B5EF4-FFF2-40B4-BE49-F238E27FC236}">
                <a16:creationId xmlns:a16="http://schemas.microsoft.com/office/drawing/2014/main" id="{8B1F5CF7-560A-4797-95D4-1E8AECCAFE85}"/>
              </a:ext>
            </a:extLst>
          </p:cNvPr>
          <p:cNvSpPr txBox="1"/>
          <p:nvPr/>
        </p:nvSpPr>
        <p:spPr>
          <a:xfrm>
            <a:off x="597736" y="5481074"/>
            <a:ext cx="6858000" cy="646331"/>
          </a:xfrm>
          <a:prstGeom prst="rect">
            <a:avLst/>
          </a:prstGeom>
          <a:noFill/>
        </p:spPr>
        <p:txBody>
          <a:bodyPr wrap="square" rtlCol="0">
            <a:spAutoFit/>
          </a:bodyPr>
          <a:lstStyle/>
          <a:p>
            <a:pPr defTabSz="342900"/>
            <a:r>
              <a:rPr lang="en-US" sz="1200" dirty="0">
                <a:solidFill>
                  <a:srgbClr val="0070C0"/>
                </a:solidFill>
                <a:latin typeface="Trebuchet MS" panose="020B0603020202020204"/>
              </a:rPr>
              <a:t>ADFA’s Single Family New Construction – Homebuyer program allows for development of new construction homes and provides direct assistance to eligible homebuyers in the form of mortgage subsidies.</a:t>
            </a:r>
          </a:p>
        </p:txBody>
      </p:sp>
      <p:sp>
        <p:nvSpPr>
          <p:cNvPr id="10" name="TextBox 9">
            <a:extLst>
              <a:ext uri="{FF2B5EF4-FFF2-40B4-BE49-F238E27FC236}">
                <a16:creationId xmlns:a16="http://schemas.microsoft.com/office/drawing/2014/main" id="{C6CED800-13B8-43A6-B45F-30B8C09453FC}"/>
              </a:ext>
            </a:extLst>
          </p:cNvPr>
          <p:cNvSpPr txBox="1"/>
          <p:nvPr/>
        </p:nvSpPr>
        <p:spPr>
          <a:xfrm>
            <a:off x="2698674" y="6533571"/>
            <a:ext cx="2403446" cy="253916"/>
          </a:xfrm>
          <a:prstGeom prst="rect">
            <a:avLst/>
          </a:prstGeom>
          <a:noFill/>
        </p:spPr>
        <p:txBody>
          <a:bodyPr wrap="square">
            <a:spAutoFit/>
          </a:bodyPr>
          <a:lstStyle/>
          <a:p>
            <a:pPr defTabSz="342900"/>
            <a:r>
              <a:rPr lang="en-US" sz="1050" u="sng" dirty="0">
                <a:solidFill>
                  <a:srgbClr val="54A021"/>
                </a:solidFill>
                <a:latin typeface="Trebuchet MS" panose="020B0603020202020204"/>
                <a:hlinkClick r:id="rId3">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sp>
        <p:nvSpPr>
          <p:cNvPr id="4" name="TextBox 3">
            <a:extLst>
              <a:ext uri="{FF2B5EF4-FFF2-40B4-BE49-F238E27FC236}">
                <a16:creationId xmlns:a16="http://schemas.microsoft.com/office/drawing/2014/main" id="{AF0B93B7-34F0-4324-89C6-FE8B4D65BFBA}"/>
              </a:ext>
            </a:extLst>
          </p:cNvPr>
          <p:cNvSpPr txBox="1"/>
          <p:nvPr/>
        </p:nvSpPr>
        <p:spPr>
          <a:xfrm>
            <a:off x="685822" y="2352541"/>
            <a:ext cx="7002689" cy="646331"/>
          </a:xfrm>
          <a:prstGeom prst="rect">
            <a:avLst/>
          </a:prstGeom>
          <a:noFill/>
        </p:spPr>
        <p:txBody>
          <a:bodyPr wrap="square" rtlCol="0">
            <a:spAutoFit/>
          </a:bodyPr>
          <a:lstStyle/>
          <a:p>
            <a:pPr defTabSz="342900"/>
            <a:r>
              <a:rPr lang="en-US" sz="1200" dirty="0">
                <a:solidFill>
                  <a:srgbClr val="0070C0"/>
                </a:solidFill>
                <a:latin typeface="Trebuchet MS" panose="020B0603020202020204"/>
              </a:rPr>
              <a:t>Additionally, ADFA provides down-payment assistance through its Arkansas Dream Down Payment Initiative Program (ADDI), to Arkansas qualified lower income homebuyers, not to exceed $25,000</a:t>
            </a:r>
            <a:r>
              <a:rPr lang="en-US" sz="1200" i="1" dirty="0">
                <a:solidFill>
                  <a:srgbClr val="0070C0"/>
                </a:solidFill>
                <a:latin typeface="Trebuchet MS" panose="020B0603020202020204"/>
              </a:rPr>
              <a:t>. </a:t>
            </a:r>
            <a:r>
              <a:rPr lang="en-US" sz="1200" dirty="0">
                <a:solidFill>
                  <a:srgbClr val="0070C0"/>
                </a:solidFill>
                <a:latin typeface="Trebuchet MS" panose="020B0603020202020204"/>
              </a:rPr>
              <a:t>It is a second mortgage loan with no monthly payment that is forgivable over five years. </a:t>
            </a:r>
          </a:p>
        </p:txBody>
      </p:sp>
      <p:sp>
        <p:nvSpPr>
          <p:cNvPr id="8" name="TextBox 7">
            <a:extLst>
              <a:ext uri="{FF2B5EF4-FFF2-40B4-BE49-F238E27FC236}">
                <a16:creationId xmlns:a16="http://schemas.microsoft.com/office/drawing/2014/main" id="{904E7273-CFD0-44A6-AB9B-75B73EE35B2C}"/>
              </a:ext>
            </a:extLst>
          </p:cNvPr>
          <p:cNvSpPr txBox="1"/>
          <p:nvPr/>
        </p:nvSpPr>
        <p:spPr>
          <a:xfrm>
            <a:off x="597737" y="2050909"/>
            <a:ext cx="6461620" cy="300082"/>
          </a:xfrm>
          <a:prstGeom prst="rect">
            <a:avLst/>
          </a:prstGeom>
          <a:noFill/>
        </p:spPr>
        <p:txBody>
          <a:bodyPr wrap="square" rtlCol="0">
            <a:spAutoFit/>
          </a:bodyPr>
          <a:lstStyle/>
          <a:p>
            <a:pPr defTabSz="342900">
              <a:buFont typeface="Wingdings" panose="05000000000000000000" pitchFamily="2" charset="2"/>
              <a:buChar char="Ø"/>
            </a:pPr>
            <a:r>
              <a:rPr lang="en-US" sz="1350" b="1" dirty="0">
                <a:solidFill>
                  <a:srgbClr val="54A021"/>
                </a:solidFill>
                <a:latin typeface="Trebuchet MS" panose="020B0603020202020204"/>
              </a:rPr>
              <a:t> 	</a:t>
            </a:r>
            <a:r>
              <a:rPr lang="en-US" sz="1350" b="1" dirty="0">
                <a:solidFill>
                  <a:srgbClr val="0070C0"/>
                </a:solidFill>
                <a:latin typeface="Trebuchet MS" panose="020B0603020202020204"/>
              </a:rPr>
              <a:t>Single Family Homebuyer – Down Payment Assistance</a:t>
            </a:r>
          </a:p>
        </p:txBody>
      </p:sp>
    </p:spTree>
    <p:extLst>
      <p:ext uri="{BB962C8B-B14F-4D97-AF65-F5344CB8AC3E}">
        <p14:creationId xmlns:p14="http://schemas.microsoft.com/office/powerpoint/2010/main" val="2419088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0A77-5536-4478-AE2A-42C0CB0C542A}"/>
              </a:ext>
            </a:extLst>
          </p:cNvPr>
          <p:cNvSpPr>
            <a:spLocks noGrp="1"/>
          </p:cNvSpPr>
          <p:nvPr>
            <p:ph type="title"/>
          </p:nvPr>
        </p:nvSpPr>
        <p:spPr>
          <a:xfrm>
            <a:off x="408185" y="781932"/>
            <a:ext cx="6447501" cy="990600"/>
          </a:xfrm>
        </p:spPr>
        <p:txBody>
          <a:bodyPr>
            <a:normAutofit/>
          </a:bodyPr>
          <a:lstStyle/>
          <a:p>
            <a:r>
              <a:rPr lang="en-US" sz="3000" b="1" u="sng" dirty="0">
                <a:solidFill>
                  <a:srgbClr val="0070C0"/>
                </a:solidFill>
              </a:rPr>
              <a:t>HOME</a:t>
            </a:r>
            <a:r>
              <a:rPr lang="en-US" u="sng" dirty="0">
                <a:solidFill>
                  <a:srgbClr val="0070C0"/>
                </a:solidFill>
              </a:rPr>
              <a:t> </a:t>
            </a:r>
            <a:br>
              <a:rPr lang="en-US" dirty="0"/>
            </a:br>
            <a:r>
              <a:rPr lang="en-US" u="sng" dirty="0" err="1">
                <a:solidFill>
                  <a:srgbClr val="0070C0"/>
                </a:solidFill>
              </a:rPr>
              <a:t>Home</a:t>
            </a:r>
            <a:r>
              <a:rPr lang="en-US" u="sng" dirty="0">
                <a:solidFill>
                  <a:srgbClr val="0070C0"/>
                </a:solidFill>
              </a:rPr>
              <a:t> Investment Partnership Program</a:t>
            </a:r>
            <a:endParaRPr lang="en-US" dirty="0"/>
          </a:p>
        </p:txBody>
      </p:sp>
      <p:sp>
        <p:nvSpPr>
          <p:cNvPr id="3" name="Content Placeholder 2">
            <a:extLst>
              <a:ext uri="{FF2B5EF4-FFF2-40B4-BE49-F238E27FC236}">
                <a16:creationId xmlns:a16="http://schemas.microsoft.com/office/drawing/2014/main" id="{4A61C9CC-4E34-4149-AC3B-CA686EE4CF54}"/>
              </a:ext>
            </a:extLst>
          </p:cNvPr>
          <p:cNvSpPr>
            <a:spLocks noGrp="1"/>
          </p:cNvSpPr>
          <p:nvPr>
            <p:ph idx="1"/>
          </p:nvPr>
        </p:nvSpPr>
        <p:spPr>
          <a:xfrm>
            <a:off x="577209" y="2196592"/>
            <a:ext cx="6903674" cy="285957"/>
          </a:xfrm>
        </p:spPr>
        <p:txBody>
          <a:bodyPr>
            <a:normAutofit lnSpcReduction="10000"/>
          </a:bodyPr>
          <a:lstStyle/>
          <a:p>
            <a:pPr>
              <a:buFont typeface="Wingdings" panose="05000000000000000000" pitchFamily="2" charset="2"/>
              <a:buChar char="Ø"/>
            </a:pPr>
            <a:r>
              <a:rPr lang="en-US" b="1" dirty="0">
                <a:solidFill>
                  <a:srgbClr val="0070C0"/>
                </a:solidFill>
              </a:rPr>
              <a:t>Tenant Based Rental Assistance</a:t>
            </a:r>
          </a:p>
          <a:p>
            <a:pPr marL="0" indent="0">
              <a:buNone/>
            </a:pPr>
            <a:endParaRPr lang="en-US" b="0" i="0" dirty="0">
              <a:solidFill>
                <a:srgbClr val="0070C0"/>
              </a:solidFill>
              <a:effectLst/>
            </a:endParaRPr>
          </a:p>
          <a:p>
            <a:pPr marL="0" indent="0">
              <a:buNone/>
            </a:pPr>
            <a:endParaRPr lang="en-US" dirty="0"/>
          </a:p>
        </p:txBody>
      </p:sp>
      <p:pic>
        <p:nvPicPr>
          <p:cNvPr id="5" name="Picture 4" descr="Keys to a home">
            <a:extLst>
              <a:ext uri="{FF2B5EF4-FFF2-40B4-BE49-F238E27FC236}">
                <a16:creationId xmlns:a16="http://schemas.microsoft.com/office/drawing/2014/main" id="{4733C821-8AEE-42F6-B6E9-EDA609DDBDDE}"/>
              </a:ext>
            </a:extLst>
          </p:cNvPr>
          <p:cNvPicPr>
            <a:picLocks noChangeAspect="1"/>
          </p:cNvPicPr>
          <p:nvPr/>
        </p:nvPicPr>
        <p:blipFill>
          <a:blip r:embed="rId2"/>
          <a:stretch>
            <a:fillRect/>
          </a:stretch>
        </p:blipFill>
        <p:spPr>
          <a:xfrm>
            <a:off x="6855686" y="128692"/>
            <a:ext cx="2106375" cy="1405964"/>
          </a:xfrm>
          <a:prstGeom prst="rect">
            <a:avLst/>
          </a:prstGeom>
        </p:spPr>
      </p:pic>
      <p:sp>
        <p:nvSpPr>
          <p:cNvPr id="6" name="TextBox 5">
            <a:extLst>
              <a:ext uri="{FF2B5EF4-FFF2-40B4-BE49-F238E27FC236}">
                <a16:creationId xmlns:a16="http://schemas.microsoft.com/office/drawing/2014/main" id="{00749169-DEF9-4412-9012-760196BC35F1}"/>
              </a:ext>
            </a:extLst>
          </p:cNvPr>
          <p:cNvSpPr txBox="1"/>
          <p:nvPr/>
        </p:nvSpPr>
        <p:spPr>
          <a:xfrm>
            <a:off x="577209" y="2569853"/>
            <a:ext cx="7134837" cy="2885405"/>
          </a:xfrm>
          <a:prstGeom prst="rect">
            <a:avLst/>
          </a:prstGeom>
          <a:noFill/>
        </p:spPr>
        <p:txBody>
          <a:bodyPr wrap="square" rtlCol="0">
            <a:spAutoFit/>
          </a:bodyPr>
          <a:lstStyle/>
          <a:p>
            <a:pPr defTabSz="342900"/>
            <a:r>
              <a:rPr lang="en-US" sz="1200" dirty="0">
                <a:solidFill>
                  <a:srgbClr val="0070C0"/>
                </a:solidFill>
                <a:latin typeface="Trebuchet MS" panose="020B0603020202020204"/>
              </a:rPr>
              <a:t>Qualified subrecipients such as Housing Authorities, Community Housing Development Organizations (CHDO’s), or Non-profit Housing Providers, may apply for Tenant Based Rental Assistance (TBRA). TBRA aids low-income households enabling them to rent the unit of their choice.</a:t>
            </a:r>
          </a:p>
          <a:p>
            <a:pPr defTabSz="342900"/>
            <a:endParaRPr lang="en-US" sz="1200" dirty="0">
              <a:solidFill>
                <a:srgbClr val="0070C0"/>
              </a:solidFill>
              <a:latin typeface="Trebuchet MS" panose="020B0603020202020204"/>
            </a:endParaRPr>
          </a:p>
          <a:p>
            <a:pPr defTabSz="342900"/>
            <a:r>
              <a:rPr lang="en-US" sz="1200" dirty="0">
                <a:solidFill>
                  <a:srgbClr val="0070C0"/>
                </a:solidFill>
                <a:latin typeface="Trebuchet MS" panose="020B0603020202020204"/>
              </a:rPr>
              <a:t>ADFA’s HOME-funded Tenant-Based Rental Assistance Program was designed to address one of the most prevalent affordable housing problems experienced by medium and small-sized communities in the State of Arkansas, the need for rental assistance for low-income persons. </a:t>
            </a:r>
          </a:p>
          <a:p>
            <a:pPr defTabSz="342900"/>
            <a:endParaRPr lang="en-US" sz="1200" dirty="0">
              <a:solidFill>
                <a:srgbClr val="0070C0"/>
              </a:solidFill>
              <a:latin typeface="Trebuchet MS" panose="020B0603020202020204"/>
            </a:endParaRPr>
          </a:p>
          <a:p>
            <a:pPr marL="342900" lvl="1" defTabSz="342900">
              <a:buClr>
                <a:srgbClr val="54A021"/>
              </a:buClr>
              <a:buFont typeface="Wingdings" panose="05000000000000000000" pitchFamily="2" charset="2"/>
              <a:buChar char="Ø"/>
            </a:pPr>
            <a:r>
              <a:rPr lang="en-US" sz="1200" dirty="0">
                <a:solidFill>
                  <a:srgbClr val="0070C0"/>
                </a:solidFill>
                <a:latin typeface="Trebuchet MS" panose="020B0603020202020204"/>
              </a:rPr>
              <a:t>The most common type of TBRA provides payments to make up the difference between the amount a household can afford to pay for housing and local rent standards. </a:t>
            </a:r>
          </a:p>
          <a:p>
            <a:pPr defTabSz="342900">
              <a:buFont typeface="Wingdings" panose="05000000000000000000" pitchFamily="2" charset="2"/>
              <a:buChar char="Ø"/>
            </a:pPr>
            <a:endParaRPr lang="en-US" sz="1200" dirty="0">
              <a:solidFill>
                <a:srgbClr val="0070C0"/>
              </a:solidFill>
              <a:latin typeface="Trebuchet MS" panose="020B0603020202020204"/>
            </a:endParaRPr>
          </a:p>
          <a:p>
            <a:pPr marL="342900" lvl="1" defTabSz="342900">
              <a:buClr>
                <a:srgbClr val="00B050"/>
              </a:buClr>
              <a:buFont typeface="Wingdings" panose="05000000000000000000" pitchFamily="2" charset="2"/>
              <a:buChar char="Ø"/>
            </a:pPr>
            <a:r>
              <a:rPr lang="en-US" sz="1200" dirty="0">
                <a:solidFill>
                  <a:srgbClr val="0070C0"/>
                </a:solidFill>
                <a:latin typeface="Trebuchet MS" panose="020B0603020202020204"/>
              </a:rPr>
              <a:t>Other TBRA programs help tenants pay for costs associated with their housing, such as security and utility deposits. (However, under the HOME Program, utility deposit assistance can only be provided in conjunction 	with rental assistance programs or security deposit programs.) </a:t>
            </a:r>
          </a:p>
          <a:p>
            <a:pPr defTabSz="342900"/>
            <a:endParaRPr lang="en-US" sz="1350" dirty="0">
              <a:solidFill>
                <a:srgbClr val="0070C0"/>
              </a:solidFill>
              <a:latin typeface="Trebuchet MS" panose="020B0603020202020204"/>
            </a:endParaRPr>
          </a:p>
        </p:txBody>
      </p:sp>
      <p:sp>
        <p:nvSpPr>
          <p:cNvPr id="8" name="TextBox 7">
            <a:extLst>
              <a:ext uri="{FF2B5EF4-FFF2-40B4-BE49-F238E27FC236}">
                <a16:creationId xmlns:a16="http://schemas.microsoft.com/office/drawing/2014/main" id="{2BBFF2C9-73AA-460B-A98C-50F779535F8A}"/>
              </a:ext>
            </a:extLst>
          </p:cNvPr>
          <p:cNvSpPr txBox="1"/>
          <p:nvPr/>
        </p:nvSpPr>
        <p:spPr>
          <a:xfrm>
            <a:off x="2772818" y="6487546"/>
            <a:ext cx="2840904" cy="253916"/>
          </a:xfrm>
          <a:prstGeom prst="rect">
            <a:avLst/>
          </a:prstGeom>
          <a:noFill/>
        </p:spPr>
        <p:txBody>
          <a:bodyPr wrap="square">
            <a:spAutoFit/>
          </a:bodyPr>
          <a:lstStyle/>
          <a:p>
            <a:pPr defTabSz="342900"/>
            <a:r>
              <a:rPr lang="en-US" sz="1050" u="sng" dirty="0">
                <a:solidFill>
                  <a:srgbClr val="54A021"/>
                </a:solidFill>
                <a:latin typeface="Trebuchet MS" panose="020B0603020202020204"/>
                <a:hlinkClick r:id="rId3">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spTree>
    <p:extLst>
      <p:ext uri="{BB962C8B-B14F-4D97-AF65-F5344CB8AC3E}">
        <p14:creationId xmlns:p14="http://schemas.microsoft.com/office/powerpoint/2010/main" val="837365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F1BC37A-44FD-4708-9336-A6FD6E32D884}"/>
              </a:ext>
            </a:extLst>
          </p:cNvPr>
          <p:cNvSpPr>
            <a:spLocks noGrp="1" noChangeArrowheads="1"/>
          </p:cNvSpPr>
          <p:nvPr>
            <p:ph type="title"/>
          </p:nvPr>
        </p:nvSpPr>
        <p:spPr>
          <a:xfrm>
            <a:off x="228600" y="228600"/>
            <a:ext cx="8686800" cy="457200"/>
          </a:xfrm>
        </p:spPr>
        <p:txBody>
          <a:bodyPr/>
          <a:lstStyle/>
          <a:p>
            <a:pPr>
              <a:defRPr/>
            </a:pPr>
            <a:br>
              <a:rPr kumimoji="0" lang="en-US" altLang="en-US" sz="3600" b="1" dirty="0">
                <a:latin typeface="Arial Black" panose="020B0A04020102020204" pitchFamily="34" charset="0"/>
              </a:rPr>
            </a:br>
            <a:r>
              <a:rPr kumimoji="0" lang="en-US" altLang="en-US" sz="3200" b="1" dirty="0">
                <a:solidFill>
                  <a:schemeClr val="bg1"/>
                </a:solidFill>
                <a:latin typeface="Arial Black" panose="020B0A04020102020204" pitchFamily="34" charset="0"/>
              </a:rPr>
              <a:t>CONSOLIDATED PLAN 2020 - 2025</a:t>
            </a:r>
            <a:r>
              <a:rPr kumimoji="0" lang="en-US" altLang="en-US" sz="3600" b="1" dirty="0">
                <a:solidFill>
                  <a:schemeClr val="bg1"/>
                </a:solidFill>
                <a:latin typeface="Arial Black" panose="020B0A04020102020204" pitchFamily="34" charset="0"/>
              </a:rPr>
              <a:t>	</a:t>
            </a:r>
            <a:r>
              <a:rPr kumimoji="0" lang="en-US" altLang="en-US" sz="3600" b="1" dirty="0">
                <a:latin typeface="Arial Black" panose="020B0A04020102020204" pitchFamily="34" charset="0"/>
              </a:rPr>
              <a:t>	</a:t>
            </a:r>
          </a:p>
        </p:txBody>
      </p:sp>
      <p:sp>
        <p:nvSpPr>
          <p:cNvPr id="8195" name="Rectangle 3">
            <a:extLst>
              <a:ext uri="{FF2B5EF4-FFF2-40B4-BE49-F238E27FC236}">
                <a16:creationId xmlns:a16="http://schemas.microsoft.com/office/drawing/2014/main" id="{18702E86-D817-430E-97DF-39E79EE0C367}"/>
              </a:ext>
            </a:extLst>
          </p:cNvPr>
          <p:cNvSpPr>
            <a:spLocks noGrp="1" noChangeArrowheads="1"/>
          </p:cNvSpPr>
          <p:nvPr>
            <p:ph type="body" idx="1"/>
          </p:nvPr>
        </p:nvSpPr>
        <p:spPr>
          <a:xfrm>
            <a:off x="228600" y="326153"/>
            <a:ext cx="8839200" cy="6205694"/>
          </a:xfrm>
        </p:spPr>
        <p:txBody>
          <a:bodyPr/>
          <a:lstStyle/>
          <a:p>
            <a:pPr marL="0" marR="0" indent="0">
              <a:lnSpc>
                <a:spcPct val="115000"/>
              </a:lnSpc>
              <a:spcBef>
                <a:spcPts val="0"/>
              </a:spcBef>
              <a:spcAft>
                <a:spcPts val="1000"/>
              </a:spcAft>
              <a:buNone/>
            </a:pPr>
            <a:r>
              <a:rPr lang="en-US" sz="2400" dirty="0">
                <a:effectLst/>
                <a:latin typeface="Calibri" panose="020F0502020204030204" pitchFamily="34" charset="0"/>
                <a:ea typeface="Calibri" panose="020F0502020204030204" pitchFamily="34" charset="0"/>
                <a:cs typeface="Arial" panose="020B0604020202020204" pitchFamily="34" charset="0"/>
              </a:rPr>
              <a:t>The Arkansas 2022 Annual Action Plan affirms the goals and objectives of Title I of the Housing and Community Development Act of 1974, as amended, and the National Affordable Housing Act of 1990, as amended, which relate to major commitments and priorities of the four agencies.</a:t>
            </a:r>
          </a:p>
          <a:p>
            <a:pPr marL="0" marR="0" indent="0">
              <a:lnSpc>
                <a:spcPct val="115000"/>
              </a:lnSpc>
              <a:spcBef>
                <a:spcPts val="0"/>
              </a:spcBef>
              <a:spcAft>
                <a:spcPts val="1000"/>
              </a:spcAft>
              <a:buNone/>
            </a:pPr>
            <a:endParaRPr lang="en-US" sz="2400" dirty="0">
              <a:latin typeface="Calibri" panose="020F0502020204030204" pitchFamily="34" charset="0"/>
              <a:ea typeface="Calibri" panose="020F0502020204030204" pitchFamily="34" charset="0"/>
              <a:cs typeface="Arial" panose="020B0604020202020204" pitchFamily="34" charset="0"/>
            </a:endParaRPr>
          </a:p>
          <a:p>
            <a:pPr marL="0" marR="0" indent="0">
              <a:lnSpc>
                <a:spcPct val="115000"/>
              </a:lnSpc>
              <a:spcBef>
                <a:spcPts val="0"/>
              </a:spcBef>
              <a:spcAft>
                <a:spcPts val="1000"/>
              </a:spcAft>
              <a:buNone/>
            </a:pPr>
            <a:r>
              <a:rPr lang="en-US" sz="2400" dirty="0">
                <a:effectLst/>
                <a:latin typeface="Calibri" panose="020F0502020204030204" pitchFamily="34" charset="0"/>
                <a:ea typeface="Calibri" panose="020F0502020204030204" pitchFamily="34" charset="0"/>
                <a:cs typeface="Arial" panose="020B0604020202020204" pitchFamily="34" charset="0"/>
              </a:rPr>
              <a:t>Through the development of the Consolidated Plan, it was determined that there were three overarching objectives guiding the proposed activities that include: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Arial" panose="020B0604020202020204" pitchFamily="34" charset="0"/>
              </a:rPr>
              <a:t>Provide Decent Housing</a:t>
            </a:r>
          </a:p>
          <a:p>
            <a:pP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Arial" panose="020B0604020202020204" pitchFamily="34" charset="0"/>
              </a:rPr>
              <a:t>Provide a Suitable Living Environment</a:t>
            </a:r>
            <a:endParaRPr lang="en-US" sz="2400" b="1" dirty="0">
              <a:latin typeface="Calibri" panose="020F0502020204030204" pitchFamily="34" charset="0"/>
              <a:ea typeface="Calibri" panose="020F0502020204030204" pitchFamily="34" charset="0"/>
              <a:cs typeface="Arial" panose="020B0604020202020204" pitchFamily="34" charset="0"/>
            </a:endParaRPr>
          </a:p>
          <a:p>
            <a:pP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Arial" panose="020B0604020202020204" pitchFamily="34" charset="0"/>
              </a:rPr>
              <a:t>Expand Economic Opportunity</a:t>
            </a:r>
          </a:p>
          <a:p>
            <a:pPr eaLnBrk="1" hangingPunct="1">
              <a:spcBef>
                <a:spcPct val="0"/>
              </a:spcBef>
              <a:buClrTx/>
              <a:buSzPct val="100000"/>
              <a:buFontTx/>
              <a:buNone/>
              <a:defRPr/>
            </a:pPr>
            <a:endParaRPr lang="en-US" altLang="en-US" sz="2400" b="1" dirty="0">
              <a:solidFill>
                <a:schemeClr val="tx2"/>
              </a:solidFill>
              <a:effectLst/>
              <a:latin typeface="Arial Black" panose="020B0A040201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4696-A9D8-4ED5-A29A-EA4018C50276}"/>
              </a:ext>
            </a:extLst>
          </p:cNvPr>
          <p:cNvSpPr>
            <a:spLocks noGrp="1"/>
          </p:cNvSpPr>
          <p:nvPr>
            <p:ph type="title"/>
          </p:nvPr>
        </p:nvSpPr>
        <p:spPr>
          <a:xfrm>
            <a:off x="487007" y="1028196"/>
            <a:ext cx="6447501" cy="990600"/>
          </a:xfrm>
        </p:spPr>
        <p:txBody>
          <a:bodyPr/>
          <a:lstStyle/>
          <a:p>
            <a:r>
              <a:rPr lang="en-US" sz="3000" b="1" u="sng" dirty="0">
                <a:solidFill>
                  <a:srgbClr val="0070C0"/>
                </a:solidFill>
              </a:rPr>
              <a:t>NHTF</a:t>
            </a:r>
            <a:r>
              <a:rPr lang="en-US" u="sng" dirty="0">
                <a:solidFill>
                  <a:srgbClr val="0070C0"/>
                </a:solidFill>
              </a:rPr>
              <a:t> </a:t>
            </a:r>
            <a:br>
              <a:rPr lang="en-US" dirty="0"/>
            </a:br>
            <a:r>
              <a:rPr lang="en-US" u="sng" dirty="0">
                <a:solidFill>
                  <a:srgbClr val="0070C0"/>
                </a:solidFill>
              </a:rPr>
              <a:t>National Housing Trust Fund</a:t>
            </a:r>
            <a:endParaRPr lang="en-US" dirty="0"/>
          </a:p>
        </p:txBody>
      </p:sp>
      <p:sp>
        <p:nvSpPr>
          <p:cNvPr id="3" name="Content Placeholder 2">
            <a:extLst>
              <a:ext uri="{FF2B5EF4-FFF2-40B4-BE49-F238E27FC236}">
                <a16:creationId xmlns:a16="http://schemas.microsoft.com/office/drawing/2014/main" id="{427A7915-4EDD-4393-851C-77AB9A5BDF5A}"/>
              </a:ext>
            </a:extLst>
          </p:cNvPr>
          <p:cNvSpPr>
            <a:spLocks noGrp="1"/>
          </p:cNvSpPr>
          <p:nvPr>
            <p:ph idx="1"/>
          </p:nvPr>
        </p:nvSpPr>
        <p:spPr>
          <a:xfrm>
            <a:off x="487007" y="2128333"/>
            <a:ext cx="7161737" cy="3617054"/>
          </a:xfrm>
        </p:spPr>
        <p:txBody>
          <a:bodyPr>
            <a:normAutofit/>
          </a:bodyPr>
          <a:lstStyle/>
          <a:p>
            <a:pPr marL="0" indent="0">
              <a:buNone/>
            </a:pPr>
            <a:r>
              <a:rPr lang="en-US" sz="1200" dirty="0">
                <a:solidFill>
                  <a:srgbClr val="0070C0"/>
                </a:solidFill>
              </a:rPr>
              <a:t>The National Housing Trust Fund (“NHTF”) is a new affordable housing production program that will complement existing federal, state and local efforts to increase and preserve the supply of decent, safe and sanitary affordable housing for extremely low-income (“ELI”) households, which are defined as households at or below 30% of area median income (“AMI”).</a:t>
            </a:r>
          </a:p>
          <a:p>
            <a:pPr marL="0" indent="0">
              <a:buNone/>
            </a:pPr>
            <a:r>
              <a:rPr lang="en-US" sz="1200" dirty="0">
                <a:solidFill>
                  <a:srgbClr val="0070C0"/>
                </a:solidFill>
              </a:rPr>
              <a:t>ADFA will administer the NHTF program to provide funds to develop new construction or rehabilitate existing structures to create decent, safe, and sanitary rental housing, primarily targeting a specific underserved group: The ELI population in Arkansas. </a:t>
            </a:r>
          </a:p>
          <a:p>
            <a:pPr marL="0" indent="0">
              <a:buNone/>
            </a:pPr>
            <a:r>
              <a:rPr lang="en-US" sz="1200" dirty="0">
                <a:solidFill>
                  <a:srgbClr val="0070C0"/>
                </a:solidFill>
              </a:rPr>
              <a:t>Preference will be given to ELI Veterans </a:t>
            </a:r>
          </a:p>
          <a:p>
            <a:pPr lvl="1">
              <a:buFont typeface="Wingdings" panose="05000000000000000000" pitchFamily="2" charset="2"/>
              <a:buChar char="Ø"/>
            </a:pPr>
            <a:r>
              <a:rPr lang="en-US" dirty="0">
                <a:solidFill>
                  <a:srgbClr val="0070C0"/>
                </a:solidFill>
              </a:rPr>
              <a:t>With special needs</a:t>
            </a:r>
          </a:p>
          <a:p>
            <a:pPr lvl="1">
              <a:buFont typeface="Wingdings" panose="05000000000000000000" pitchFamily="2" charset="2"/>
              <a:buChar char="Ø"/>
            </a:pPr>
            <a:r>
              <a:rPr lang="en-US" dirty="0">
                <a:solidFill>
                  <a:srgbClr val="0070C0"/>
                </a:solidFill>
              </a:rPr>
              <a:t>Who are homeless or may become homeless </a:t>
            </a:r>
          </a:p>
          <a:p>
            <a:pPr lvl="1">
              <a:buFont typeface="Wingdings" panose="05000000000000000000" pitchFamily="2" charset="2"/>
              <a:buChar char="Ø"/>
            </a:pPr>
            <a:r>
              <a:rPr lang="en-US" dirty="0">
                <a:solidFill>
                  <a:srgbClr val="0070C0"/>
                </a:solidFill>
              </a:rPr>
              <a:t>With mental health issues, and/or</a:t>
            </a:r>
          </a:p>
          <a:p>
            <a:pPr lvl="1">
              <a:buFont typeface="Wingdings" panose="05000000000000000000" pitchFamily="2" charset="2"/>
              <a:buChar char="Ø"/>
            </a:pPr>
            <a:r>
              <a:rPr lang="en-US" dirty="0">
                <a:solidFill>
                  <a:srgbClr val="0070C0"/>
                </a:solidFill>
              </a:rPr>
              <a:t>Who are leaving correctional facilities</a:t>
            </a:r>
          </a:p>
          <a:p>
            <a:pPr lvl="1">
              <a:buFont typeface="Wingdings" panose="05000000000000000000" pitchFamily="2" charset="2"/>
              <a:buChar char="Ø"/>
            </a:pPr>
            <a:r>
              <a:rPr lang="en-US" dirty="0">
                <a:solidFill>
                  <a:srgbClr val="0070C0"/>
                </a:solidFill>
              </a:rPr>
              <a:t>Preference will also be given to surviving spouses of deceased Veterans</a:t>
            </a:r>
            <a:r>
              <a:rPr lang="en-US" dirty="0"/>
              <a:t>. </a:t>
            </a:r>
            <a:endParaRPr lang="en-US" dirty="0">
              <a:solidFill>
                <a:srgbClr val="0070C0"/>
              </a:solidFill>
            </a:endParaRPr>
          </a:p>
        </p:txBody>
      </p:sp>
      <p:pic>
        <p:nvPicPr>
          <p:cNvPr id="3074" name="Picture 2" descr="Image result for hud housing urban development veteran flag soldier">
            <a:extLst>
              <a:ext uri="{FF2B5EF4-FFF2-40B4-BE49-F238E27FC236}">
                <a16:creationId xmlns:a16="http://schemas.microsoft.com/office/drawing/2014/main" id="{449B2133-16FA-403F-BA3C-FCBCE8156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306" y="891251"/>
            <a:ext cx="1831525" cy="12370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3859FF-2486-454F-B3A0-52E08C604673}"/>
              </a:ext>
            </a:extLst>
          </p:cNvPr>
          <p:cNvSpPr txBox="1"/>
          <p:nvPr/>
        </p:nvSpPr>
        <p:spPr>
          <a:xfrm>
            <a:off x="2737146" y="6452824"/>
            <a:ext cx="2661458" cy="253916"/>
          </a:xfrm>
          <a:prstGeom prst="rect">
            <a:avLst/>
          </a:prstGeom>
          <a:noFill/>
        </p:spPr>
        <p:txBody>
          <a:bodyPr wrap="square">
            <a:spAutoFit/>
          </a:bodyPr>
          <a:lstStyle/>
          <a:p>
            <a:pPr defTabSz="342900"/>
            <a:r>
              <a:rPr lang="en-US" sz="1050" u="sng" dirty="0">
                <a:solidFill>
                  <a:srgbClr val="54A021"/>
                </a:solidFill>
                <a:latin typeface="Trebuchet MS" panose="020B0603020202020204"/>
                <a:hlinkClick r:id="rId3">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pic>
        <p:nvPicPr>
          <p:cNvPr id="16" name="Picture 15" descr="Tiny wood houses lined up">
            <a:extLst>
              <a:ext uri="{FF2B5EF4-FFF2-40B4-BE49-F238E27FC236}">
                <a16:creationId xmlns:a16="http://schemas.microsoft.com/office/drawing/2014/main" id="{FD2B42E8-DCA7-4B72-8AC1-B575BD69A5C9}"/>
              </a:ext>
            </a:extLst>
          </p:cNvPr>
          <p:cNvPicPr>
            <a:picLocks noChangeAspect="1"/>
          </p:cNvPicPr>
          <p:nvPr/>
        </p:nvPicPr>
        <p:blipFill>
          <a:blip r:embed="rId4"/>
          <a:stretch>
            <a:fillRect/>
          </a:stretch>
        </p:blipFill>
        <p:spPr>
          <a:xfrm>
            <a:off x="5483306" y="3584418"/>
            <a:ext cx="1853800" cy="1237083"/>
          </a:xfrm>
          <a:prstGeom prst="rect">
            <a:avLst/>
          </a:prstGeom>
        </p:spPr>
      </p:pic>
    </p:spTree>
    <p:extLst>
      <p:ext uri="{BB962C8B-B14F-4D97-AF65-F5344CB8AC3E}">
        <p14:creationId xmlns:p14="http://schemas.microsoft.com/office/powerpoint/2010/main" val="1737877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1CDC-CD98-4C8C-9AED-6CA7198622FB}"/>
              </a:ext>
            </a:extLst>
          </p:cNvPr>
          <p:cNvSpPr>
            <a:spLocks noGrp="1"/>
          </p:cNvSpPr>
          <p:nvPr>
            <p:ph type="ctrTitle"/>
          </p:nvPr>
        </p:nvSpPr>
        <p:spPr>
          <a:xfrm>
            <a:off x="885970" y="939053"/>
            <a:ext cx="5825202" cy="656671"/>
          </a:xfrm>
        </p:spPr>
        <p:txBody>
          <a:bodyPr/>
          <a:lstStyle/>
          <a:p>
            <a:pPr algn="l"/>
            <a:r>
              <a:rPr lang="en-US" b="1" u="sng" dirty="0">
                <a:solidFill>
                  <a:srgbClr val="0070C0"/>
                </a:solidFill>
              </a:rPr>
              <a:t>HOME</a:t>
            </a:r>
            <a:endParaRPr lang="en-US" dirty="0"/>
          </a:p>
        </p:txBody>
      </p:sp>
      <p:sp>
        <p:nvSpPr>
          <p:cNvPr id="4" name="Title 1">
            <a:extLst>
              <a:ext uri="{FF2B5EF4-FFF2-40B4-BE49-F238E27FC236}">
                <a16:creationId xmlns:a16="http://schemas.microsoft.com/office/drawing/2014/main" id="{87C74987-12E6-457A-92F4-2B40ED9785B7}"/>
              </a:ext>
            </a:extLst>
          </p:cNvPr>
          <p:cNvSpPr txBox="1">
            <a:spLocks/>
          </p:cNvSpPr>
          <p:nvPr/>
        </p:nvSpPr>
        <p:spPr>
          <a:xfrm>
            <a:off x="885970" y="3876239"/>
            <a:ext cx="5825202" cy="656671"/>
          </a:xfrm>
          <a:prstGeom prst="rect">
            <a:avLst/>
          </a:prstGeom>
        </p:spPr>
        <p:txBody>
          <a:bodyPr vert="horz" lIns="68580" tIns="34290" rIns="68580" bIns="3429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defTabSz="342900"/>
            <a:r>
              <a:rPr lang="en-US" sz="4050" b="1" u="sng" dirty="0">
                <a:solidFill>
                  <a:srgbClr val="0070C0"/>
                </a:solidFill>
                <a:latin typeface="Trebuchet MS" panose="020B0603020202020204"/>
              </a:rPr>
              <a:t>NHTF</a:t>
            </a:r>
            <a:endParaRPr lang="en-US" sz="4050" dirty="0">
              <a:solidFill>
                <a:srgbClr val="90C226"/>
              </a:solidFill>
              <a:latin typeface="Trebuchet MS" panose="020B0603020202020204"/>
            </a:endParaRPr>
          </a:p>
        </p:txBody>
      </p:sp>
      <p:sp>
        <p:nvSpPr>
          <p:cNvPr id="7" name="TextBox 6">
            <a:extLst>
              <a:ext uri="{FF2B5EF4-FFF2-40B4-BE49-F238E27FC236}">
                <a16:creationId xmlns:a16="http://schemas.microsoft.com/office/drawing/2014/main" id="{4A122525-D32A-4CA9-B899-3D8395E39C99}"/>
              </a:ext>
            </a:extLst>
          </p:cNvPr>
          <p:cNvSpPr txBox="1"/>
          <p:nvPr/>
        </p:nvSpPr>
        <p:spPr>
          <a:xfrm>
            <a:off x="885970" y="1672320"/>
            <a:ext cx="4253665" cy="530915"/>
          </a:xfrm>
          <a:prstGeom prst="rect">
            <a:avLst/>
          </a:prstGeom>
          <a:noFill/>
        </p:spPr>
        <p:txBody>
          <a:bodyPr wrap="none" rtlCol="0">
            <a:spAutoFit/>
          </a:bodyPr>
          <a:lstStyle/>
          <a:p>
            <a:pPr defTabSz="342900"/>
            <a:r>
              <a:rPr lang="en-US" sz="1350" dirty="0">
                <a:solidFill>
                  <a:srgbClr val="0070C0"/>
                </a:solidFill>
                <a:latin typeface="Trebuchet MS" panose="020B0603020202020204"/>
              </a:rPr>
              <a:t>In Fiscal Year 2021 – ADFA funded </a:t>
            </a:r>
            <a:r>
              <a:rPr lang="en-US" sz="1500" b="1" dirty="0">
                <a:solidFill>
                  <a:srgbClr val="0070C0"/>
                </a:solidFill>
                <a:latin typeface="Trebuchet MS" panose="020B0603020202020204"/>
              </a:rPr>
              <a:t>$9,412,848.70</a:t>
            </a:r>
            <a:r>
              <a:rPr lang="en-US" sz="1350" dirty="0">
                <a:solidFill>
                  <a:srgbClr val="0070C0"/>
                </a:solidFill>
                <a:latin typeface="Trebuchet MS" panose="020B0603020202020204"/>
              </a:rPr>
              <a:t>, </a:t>
            </a:r>
          </a:p>
          <a:p>
            <a:pPr defTabSz="342900"/>
            <a:r>
              <a:rPr lang="en-US" sz="1350" dirty="0">
                <a:solidFill>
                  <a:srgbClr val="0070C0"/>
                </a:solidFill>
                <a:latin typeface="Trebuchet MS" panose="020B0603020202020204"/>
              </a:rPr>
              <a:t>in Multi-Family, Single-Family, and TBRA Programs</a:t>
            </a:r>
          </a:p>
        </p:txBody>
      </p:sp>
      <p:sp>
        <p:nvSpPr>
          <p:cNvPr id="8" name="TextBox 7">
            <a:extLst>
              <a:ext uri="{FF2B5EF4-FFF2-40B4-BE49-F238E27FC236}">
                <a16:creationId xmlns:a16="http://schemas.microsoft.com/office/drawing/2014/main" id="{D9F4CEAD-71E1-4BD9-A69F-FE43B180C8FF}"/>
              </a:ext>
            </a:extLst>
          </p:cNvPr>
          <p:cNvSpPr txBox="1"/>
          <p:nvPr/>
        </p:nvSpPr>
        <p:spPr>
          <a:xfrm>
            <a:off x="855824" y="4543891"/>
            <a:ext cx="4253665" cy="530915"/>
          </a:xfrm>
          <a:prstGeom prst="rect">
            <a:avLst/>
          </a:prstGeom>
          <a:noFill/>
        </p:spPr>
        <p:txBody>
          <a:bodyPr wrap="none" rtlCol="0">
            <a:spAutoFit/>
          </a:bodyPr>
          <a:lstStyle/>
          <a:p>
            <a:pPr defTabSz="342900"/>
            <a:r>
              <a:rPr lang="en-US" sz="1350" dirty="0">
                <a:solidFill>
                  <a:srgbClr val="0070C0"/>
                </a:solidFill>
                <a:latin typeface="Trebuchet MS" panose="020B0603020202020204"/>
              </a:rPr>
              <a:t>In Fiscal Year 2021 – ADFA funded </a:t>
            </a:r>
            <a:r>
              <a:rPr lang="en-US" sz="1500" b="1" dirty="0">
                <a:solidFill>
                  <a:srgbClr val="0070C0"/>
                </a:solidFill>
                <a:latin typeface="Trebuchet MS" panose="020B0603020202020204"/>
              </a:rPr>
              <a:t>$6,336,403.59</a:t>
            </a:r>
            <a:r>
              <a:rPr lang="en-US" sz="1350" dirty="0">
                <a:solidFill>
                  <a:srgbClr val="0070C0"/>
                </a:solidFill>
                <a:latin typeface="Trebuchet MS" panose="020B0603020202020204"/>
              </a:rPr>
              <a:t>, </a:t>
            </a:r>
          </a:p>
          <a:p>
            <a:pPr defTabSz="342900"/>
            <a:r>
              <a:rPr lang="en-US" sz="1350" dirty="0">
                <a:solidFill>
                  <a:srgbClr val="0070C0"/>
                </a:solidFill>
                <a:latin typeface="Trebuchet MS" panose="020B0603020202020204"/>
              </a:rPr>
              <a:t>In Multi-Family Programs</a:t>
            </a:r>
          </a:p>
        </p:txBody>
      </p:sp>
      <p:pic>
        <p:nvPicPr>
          <p:cNvPr id="10" name="Picture 9" descr="Closeup of a hand holding a key with a house dongle">
            <a:extLst>
              <a:ext uri="{FF2B5EF4-FFF2-40B4-BE49-F238E27FC236}">
                <a16:creationId xmlns:a16="http://schemas.microsoft.com/office/drawing/2014/main" id="{D135C7BB-532B-47B9-8A3B-B18B7AD0AA73}"/>
              </a:ext>
            </a:extLst>
          </p:cNvPr>
          <p:cNvPicPr>
            <a:picLocks noChangeAspect="1"/>
          </p:cNvPicPr>
          <p:nvPr/>
        </p:nvPicPr>
        <p:blipFill>
          <a:blip r:embed="rId2"/>
          <a:stretch>
            <a:fillRect/>
          </a:stretch>
        </p:blipFill>
        <p:spPr>
          <a:xfrm>
            <a:off x="2820611" y="2426572"/>
            <a:ext cx="2596341" cy="1730894"/>
          </a:xfrm>
          <a:prstGeom prst="rect">
            <a:avLst/>
          </a:prstGeom>
        </p:spPr>
      </p:pic>
      <p:pic>
        <p:nvPicPr>
          <p:cNvPr id="12" name="Picture 11" descr="Modern apartment building with balconies on tree-lined road">
            <a:extLst>
              <a:ext uri="{FF2B5EF4-FFF2-40B4-BE49-F238E27FC236}">
                <a16:creationId xmlns:a16="http://schemas.microsoft.com/office/drawing/2014/main" id="{37DCA99C-A26D-46AF-BFB2-EAE55BBCB623}"/>
              </a:ext>
            </a:extLst>
          </p:cNvPr>
          <p:cNvPicPr>
            <a:picLocks noChangeAspect="1"/>
          </p:cNvPicPr>
          <p:nvPr/>
        </p:nvPicPr>
        <p:blipFill>
          <a:blip r:embed="rId3"/>
          <a:stretch>
            <a:fillRect/>
          </a:stretch>
        </p:blipFill>
        <p:spPr>
          <a:xfrm>
            <a:off x="6898903" y="5266377"/>
            <a:ext cx="2041769" cy="1361180"/>
          </a:xfrm>
          <a:prstGeom prst="rect">
            <a:avLst/>
          </a:prstGeom>
        </p:spPr>
      </p:pic>
      <p:sp>
        <p:nvSpPr>
          <p:cNvPr id="13" name="TextBox 12">
            <a:extLst>
              <a:ext uri="{FF2B5EF4-FFF2-40B4-BE49-F238E27FC236}">
                <a16:creationId xmlns:a16="http://schemas.microsoft.com/office/drawing/2014/main" id="{2C262F72-7644-4BF3-B1B2-01EA77993730}"/>
              </a:ext>
            </a:extLst>
          </p:cNvPr>
          <p:cNvSpPr txBox="1"/>
          <p:nvPr/>
        </p:nvSpPr>
        <p:spPr>
          <a:xfrm>
            <a:off x="3234784" y="6373641"/>
            <a:ext cx="2674432" cy="253916"/>
          </a:xfrm>
          <a:prstGeom prst="rect">
            <a:avLst/>
          </a:prstGeom>
          <a:noFill/>
        </p:spPr>
        <p:txBody>
          <a:bodyPr wrap="square">
            <a:spAutoFit/>
          </a:bodyPr>
          <a:lstStyle/>
          <a:p>
            <a:pPr algn="ctr" defTabSz="342900"/>
            <a:r>
              <a:rPr lang="en-US" sz="1050" u="sng" dirty="0">
                <a:solidFill>
                  <a:srgbClr val="54A021"/>
                </a:solidFill>
                <a:latin typeface="Trebuchet MS" panose="020B0603020202020204"/>
                <a:hlinkClick r:id="rId4">
                  <a:extLst>
                    <a:ext uri="{A12FA001-AC4F-418D-AE19-62706E023703}">
                      <ahyp:hlinkClr xmlns:ahyp="http://schemas.microsoft.com/office/drawing/2018/hyperlinkcolor" val="tx"/>
                    </a:ext>
                  </a:extLst>
                </a:hlinkClick>
              </a:rPr>
              <a:t>https://adfa.Arkansas.gov</a:t>
            </a:r>
            <a:r>
              <a:rPr lang="en-US" sz="1050" u="sng" dirty="0">
                <a:solidFill>
                  <a:srgbClr val="54A021"/>
                </a:solidFill>
                <a:latin typeface="Trebuchet MS" panose="020B0603020202020204"/>
              </a:rPr>
              <a:t>/programs</a:t>
            </a:r>
            <a:endParaRPr lang="en-US" sz="1050" b="1" u="sng" dirty="0">
              <a:solidFill>
                <a:srgbClr val="54A021"/>
              </a:solidFill>
              <a:latin typeface="Trebuchet MS" panose="020B0603020202020204"/>
            </a:endParaRPr>
          </a:p>
        </p:txBody>
      </p:sp>
      <p:sp>
        <p:nvSpPr>
          <p:cNvPr id="14" name="TextBox 13">
            <a:extLst>
              <a:ext uri="{FF2B5EF4-FFF2-40B4-BE49-F238E27FC236}">
                <a16:creationId xmlns:a16="http://schemas.microsoft.com/office/drawing/2014/main" id="{49744E8E-C3AA-4710-89E5-90888207FC68}"/>
              </a:ext>
            </a:extLst>
          </p:cNvPr>
          <p:cNvSpPr txBox="1"/>
          <p:nvPr/>
        </p:nvSpPr>
        <p:spPr>
          <a:xfrm>
            <a:off x="108679" y="5842727"/>
            <a:ext cx="2836528" cy="784830"/>
          </a:xfrm>
          <a:prstGeom prst="rect">
            <a:avLst/>
          </a:prstGeom>
          <a:noFill/>
        </p:spPr>
        <p:txBody>
          <a:bodyPr wrap="square" rtlCol="0">
            <a:spAutoFit/>
          </a:bodyPr>
          <a:lstStyle/>
          <a:p>
            <a:pPr defTabSz="342900"/>
            <a:r>
              <a:rPr lang="en-US" sz="900" b="1" dirty="0">
                <a:solidFill>
                  <a:srgbClr val="C00000"/>
                </a:solidFill>
                <a:latin typeface="Trebuchet MS" panose="020B0603020202020204"/>
              </a:rPr>
              <a:t>Contact:</a:t>
            </a:r>
          </a:p>
          <a:p>
            <a:pPr defTabSz="342900"/>
            <a:r>
              <a:rPr lang="en-US" sz="900" b="1" dirty="0">
                <a:solidFill>
                  <a:srgbClr val="C00000"/>
                </a:solidFill>
                <a:latin typeface="Trebuchet MS" panose="020B0603020202020204"/>
              </a:rPr>
              <a:t>Lori Brockway, Federal Housing Programs Manager</a:t>
            </a:r>
          </a:p>
          <a:p>
            <a:pPr defTabSz="342900"/>
            <a:r>
              <a:rPr lang="en-US" sz="900" b="1" dirty="0">
                <a:solidFill>
                  <a:srgbClr val="C00000"/>
                </a:solidFill>
                <a:latin typeface="Trebuchet MS" panose="020B0603020202020204"/>
              </a:rPr>
              <a:t>501-682-3339</a:t>
            </a:r>
          </a:p>
          <a:p>
            <a:pPr defTabSz="342900"/>
            <a:r>
              <a:rPr lang="en-US" sz="900" b="1" u="sng" dirty="0">
                <a:solidFill>
                  <a:srgbClr val="C00000"/>
                </a:solidFill>
                <a:latin typeface="Trebuchet MS" panose="020B0603020202020204"/>
                <a:hlinkClick r:id="rId5">
                  <a:extLst>
                    <a:ext uri="{A12FA001-AC4F-418D-AE19-62706E023703}">
                      <ahyp:hlinkClr xmlns:ahyp="http://schemas.microsoft.com/office/drawing/2018/hyperlinkcolor" val="tx"/>
                    </a:ext>
                  </a:extLst>
                </a:hlinkClick>
              </a:rPr>
              <a:t>Lori.Brockway@Arkansas.gov</a:t>
            </a:r>
            <a:endParaRPr lang="en-US" sz="900" b="1" u="sng" dirty="0">
              <a:solidFill>
                <a:srgbClr val="C00000"/>
              </a:solidFill>
              <a:latin typeface="Trebuchet MS" panose="020B0603020202020204"/>
            </a:endParaRPr>
          </a:p>
        </p:txBody>
      </p:sp>
    </p:spTree>
    <p:extLst>
      <p:ext uri="{BB962C8B-B14F-4D97-AF65-F5344CB8AC3E}">
        <p14:creationId xmlns:p14="http://schemas.microsoft.com/office/powerpoint/2010/main" val="919284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E531719E-4BF3-49FD-B81E-D18D96341C08}"/>
              </a:ext>
            </a:extLst>
          </p:cNvPr>
          <p:cNvGraphicFramePr>
            <a:graphicFrameLocks noChangeAspect="1"/>
          </p:cNvGraphicFramePr>
          <p:nvPr>
            <p:extLst>
              <p:ext uri="{D42A27DB-BD31-4B8C-83A1-F6EECF244321}">
                <p14:modId xmlns:p14="http://schemas.microsoft.com/office/powerpoint/2010/main" val="980640551"/>
              </p:ext>
            </p:extLst>
          </p:nvPr>
        </p:nvGraphicFramePr>
        <p:xfrm>
          <a:off x="-32808" y="0"/>
          <a:ext cx="9176807" cy="6882605"/>
        </p:xfrm>
        <a:graphic>
          <a:graphicData uri="http://schemas.openxmlformats.org/presentationml/2006/ole">
            <mc:AlternateContent xmlns:mc="http://schemas.openxmlformats.org/markup-compatibility/2006">
              <mc:Choice xmlns:v="urn:schemas-microsoft-com:vml" Requires="v">
                <p:oleObj spid="_x0000_s5126" name="Presentation" r:id="rId3" imgW="9524880" imgH="7143840" progId="PowerPoint.Show.12">
                  <p:embed/>
                </p:oleObj>
              </mc:Choice>
              <mc:Fallback>
                <p:oleObj name="Presentation" r:id="rId3" imgW="9524880" imgH="7143840" progId="PowerPoint.Show.12">
                  <p:embed/>
                  <p:pic>
                    <p:nvPicPr>
                      <p:cNvPr id="0" name=""/>
                      <p:cNvPicPr/>
                      <p:nvPr/>
                    </p:nvPicPr>
                    <p:blipFill>
                      <a:blip r:embed="rId4"/>
                      <a:stretch>
                        <a:fillRect/>
                      </a:stretch>
                    </p:blipFill>
                    <p:spPr>
                      <a:xfrm>
                        <a:off x="-32808" y="0"/>
                        <a:ext cx="9176807" cy="6882605"/>
                      </a:xfrm>
                      <a:prstGeom prst="rect">
                        <a:avLst/>
                      </a:prstGeom>
                    </p:spPr>
                  </p:pic>
                </p:oleObj>
              </mc:Fallback>
            </mc:AlternateContent>
          </a:graphicData>
        </a:graphic>
      </p:graphicFrame>
    </p:spTree>
    <p:extLst>
      <p:ext uri="{BB962C8B-B14F-4D97-AF65-F5344CB8AC3E}">
        <p14:creationId xmlns:p14="http://schemas.microsoft.com/office/powerpoint/2010/main" val="1505018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066800"/>
            <a:ext cx="7543800"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ESG Funding for FY 2022-23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$2,261,347.00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Any Remaining Funding from prior years upon HUD approval</a:t>
            </a:r>
          </a:p>
        </p:txBody>
      </p:sp>
    </p:spTree>
    <p:extLst>
      <p:ext uri="{BB962C8B-B14F-4D97-AF65-F5344CB8AC3E}">
        <p14:creationId xmlns:p14="http://schemas.microsoft.com/office/powerpoint/2010/main" val="1646627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620000" cy="493981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Emergency Solutions Grant Funding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FY 2022 (October 2022– September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$2,264,323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Street Outreach	     			0.50%			     $11,306.73</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Emergency Shelter	        	   45%	    	  	$1,017,606.15</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Homeless Prevention			   23%		      	   $520,109.81</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Rapid Re-Housing           		   24%		      	   $542,723,28</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Administration	      			7.50%	      		   $169,601.03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41 AGENCIES AWARDED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88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981200" y="990600"/>
            <a:ext cx="548640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Emergency Solution Grant Components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Street Outreach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Shelter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Rapid Re-Housing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Homeless Prevention (30% income Limit)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Administration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Match Requirement</a:t>
            </a:r>
          </a:p>
        </p:txBody>
      </p:sp>
    </p:spTree>
    <p:extLst>
      <p:ext uri="{BB962C8B-B14F-4D97-AF65-F5344CB8AC3E}">
        <p14:creationId xmlns:p14="http://schemas.microsoft.com/office/powerpoint/2010/main" val="2228463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475" y="1574470"/>
            <a:ext cx="62484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Decisions In July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Agencies notified</a:t>
            </a:r>
          </a:p>
        </p:txBody>
      </p:sp>
    </p:spTree>
    <p:extLst>
      <p:ext uri="{BB962C8B-B14F-4D97-AF65-F5344CB8AC3E}">
        <p14:creationId xmlns:p14="http://schemas.microsoft.com/office/powerpoint/2010/main" val="870679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1524000"/>
            <a:ext cx="4876800" cy="27699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ESG Program Monitoring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OCS Desk Monitoring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OCS Monitoring Tool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19201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828799" y="1676400"/>
            <a:ext cx="620268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Contact Information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Lorie Williams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501-682-8714  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501-258-5992 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2"/>
              </a:rPr>
              <a:t>Lorie.Williams@dhs.Arkansas.gov</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782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4" name="Rectangle 73">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172199"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626" y="484632"/>
            <a:ext cx="2254757"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descr="110px-Red_Ribbon_svg.png"/>
          <p:cNvPicPr>
            <a:picLocks noChangeAspect="1"/>
          </p:cNvPicPr>
          <p:nvPr/>
        </p:nvPicPr>
        <p:blipFill>
          <a:blip r:embed="rId2" cstate="print"/>
          <a:stretch>
            <a:fillRect/>
          </a:stretch>
        </p:blipFill>
        <p:spPr>
          <a:xfrm>
            <a:off x="7071810" y="663159"/>
            <a:ext cx="1174268" cy="1750727"/>
          </a:xfrm>
          <a:prstGeom prst="rect">
            <a:avLst/>
          </a:prstGeom>
          <a:solidFill>
            <a:srgbClr val="FFFFFF">
              <a:shade val="85000"/>
            </a:srgbClr>
          </a:solidFill>
        </p:spPr>
      </p:pic>
      <p:sp>
        <p:nvSpPr>
          <p:cNvPr id="78"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406400" y="787400"/>
            <a:ext cx="5359399" cy="778933"/>
          </a:xfrm>
        </p:spPr>
        <p:txBody>
          <a:bodyPr anchor="ctr">
            <a:normAutofit/>
          </a:bodyPr>
          <a:lstStyle/>
          <a:p>
            <a:r>
              <a:rPr lang="en-US" sz="2800" b="1" dirty="0">
                <a:solidFill>
                  <a:srgbClr val="FEFFFF"/>
                </a:solidFill>
                <a:latin typeface="Times New Roman" panose="02020603050405020304" pitchFamily="18" charset="0"/>
                <a:cs typeface="Times New Roman" panose="02020603050405020304" pitchFamily="18" charset="0"/>
              </a:rPr>
              <a:t>HIV/AIDS AND HOUSING</a:t>
            </a:r>
          </a:p>
        </p:txBody>
      </p:sp>
      <p:sp>
        <p:nvSpPr>
          <p:cNvPr id="3" name="Content Placeholder 2"/>
          <p:cNvSpPr>
            <a:spLocks noGrp="1"/>
          </p:cNvSpPr>
          <p:nvPr>
            <p:ph idx="1"/>
          </p:nvPr>
        </p:nvSpPr>
        <p:spPr>
          <a:xfrm>
            <a:off x="406399" y="2032000"/>
            <a:ext cx="5359400" cy="4597400"/>
          </a:xfrm>
        </p:spPr>
        <p:txBody>
          <a:bodyPr>
            <a:normAutofit/>
          </a:bodyPr>
          <a:lstStyle/>
          <a:p>
            <a:endParaRPr lang="en-US" dirty="0">
              <a:solidFill>
                <a:srgbClr val="FEFFFF"/>
              </a:solidFill>
              <a:latin typeface="Arial" pitchFamily="34" charset="0"/>
              <a:cs typeface="Arial" pitchFamily="34" charset="0"/>
            </a:endParaRPr>
          </a:p>
          <a:p>
            <a:endParaRPr lang="en-US" dirty="0">
              <a:solidFill>
                <a:srgbClr val="FEFFFF"/>
              </a:solidFill>
              <a:latin typeface="Arial" pitchFamily="34" charset="0"/>
              <a:cs typeface="Arial" pitchFamily="34" charset="0"/>
            </a:endParaRPr>
          </a:p>
          <a:p>
            <a:endParaRPr lang="en-US" dirty="0">
              <a:solidFill>
                <a:srgbClr val="FEFFFF"/>
              </a:solidFill>
              <a:latin typeface="Arial" pitchFamily="34" charset="0"/>
              <a:cs typeface="Arial" pitchFamily="34" charset="0"/>
            </a:endParaRPr>
          </a:p>
          <a:p>
            <a:endParaRPr lang="en-US" dirty="0">
              <a:solidFill>
                <a:srgbClr val="FEFFFF"/>
              </a:solidFill>
              <a:latin typeface="Arial" pitchFamily="34" charset="0"/>
              <a:cs typeface="Arial" pitchFamily="34" charset="0"/>
            </a:endParaRPr>
          </a:p>
          <a:p>
            <a:endParaRPr lang="en-US" dirty="0">
              <a:solidFill>
                <a:srgbClr val="FEFFFF"/>
              </a:solidFill>
              <a:latin typeface="Arial" pitchFamily="34" charset="0"/>
              <a:cs typeface="Arial" pitchFamily="34" charset="0"/>
            </a:endParaRPr>
          </a:p>
          <a:p>
            <a:endParaRPr lang="en-US" dirty="0">
              <a:solidFill>
                <a:srgbClr val="FEFFFF"/>
              </a:solidFill>
              <a:latin typeface="Arial" pitchFamily="34" charset="0"/>
              <a:cs typeface="Arial" pitchFamily="34" charset="0"/>
            </a:endParaRPr>
          </a:p>
          <a:p>
            <a:pPr>
              <a:buNone/>
            </a:pPr>
            <a:endParaRPr lang="en-US" b="1" dirty="0">
              <a:solidFill>
                <a:srgbClr val="FEFFFF"/>
              </a:solidFill>
              <a:latin typeface="Times New Roman" panose="02020603050405020304" pitchFamily="18" charset="0"/>
              <a:cs typeface="Times New Roman" panose="02020603050405020304" pitchFamily="18" charset="0"/>
            </a:endParaRPr>
          </a:p>
          <a:p>
            <a:pPr algn="ctr">
              <a:buNone/>
            </a:pPr>
            <a:r>
              <a:rPr lang="en-US" sz="3200" b="1" dirty="0">
                <a:solidFill>
                  <a:srgbClr val="FEFFFF"/>
                </a:solidFill>
                <a:latin typeface="Times New Roman" panose="02020603050405020304" pitchFamily="18" charset="0"/>
                <a:cs typeface="Times New Roman" panose="02020603050405020304" pitchFamily="18" charset="0"/>
              </a:rPr>
              <a:t>ARKANSAS’ HOPWA PROGRAM</a:t>
            </a:r>
          </a:p>
          <a:p>
            <a:pPr algn="ctr">
              <a:buNone/>
            </a:pPr>
            <a:r>
              <a:rPr lang="en-US" sz="3200" b="1" dirty="0">
                <a:solidFill>
                  <a:srgbClr val="FEFFFF"/>
                </a:solidFill>
                <a:latin typeface="Times New Roman" panose="02020603050405020304" pitchFamily="18" charset="0"/>
                <a:cs typeface="Times New Roman" panose="02020603050405020304" pitchFamily="18" charset="0"/>
              </a:rPr>
              <a:t>2022-23</a:t>
            </a:r>
          </a:p>
        </p:txBody>
      </p:sp>
      <p:pic>
        <p:nvPicPr>
          <p:cNvPr id="1027" name="Picture 3" descr="C:\Documents and Settings\ctbedell\Local Settings\Temporary Internet Files\Content.IE5\436JHWQZ\MC900433918[1].png"/>
          <p:cNvPicPr>
            <a:picLocks noChangeAspect="1" noChangeArrowheads="1"/>
          </p:cNvPicPr>
          <p:nvPr/>
        </p:nvPicPr>
        <p:blipFill>
          <a:blip r:embed="rId3" cstate="print"/>
          <a:stretch>
            <a:fillRect/>
          </a:stretch>
        </p:blipFill>
        <p:spPr bwMode="auto">
          <a:xfrm>
            <a:off x="6783581" y="2554637"/>
            <a:ext cx="1750727" cy="1750727"/>
          </a:xfrm>
          <a:prstGeom prst="rect">
            <a:avLst/>
          </a:prstGeom>
          <a:solidFill>
            <a:schemeClr val="accent5"/>
          </a:solidFill>
        </p:spPr>
      </p:pic>
      <p:pic>
        <p:nvPicPr>
          <p:cNvPr id="1026" name="Picture 1" descr="image001">
            <a:extLst>
              <a:ext uri="{FF2B5EF4-FFF2-40B4-BE49-F238E27FC236}">
                <a16:creationId xmlns:a16="http://schemas.microsoft.com/office/drawing/2014/main" id="{EAF8B252-9201-4CAC-B1E2-AB6206BD0D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74269" y="4466230"/>
            <a:ext cx="1769351" cy="17507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ransition>
    <p:wheel spokes="3"/>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021617-422C-44ED-8452-2E72329572BD}"/>
              </a:ext>
            </a:extLst>
          </p:cNvPr>
          <p:cNvSpPr>
            <a:spLocks noGrp="1"/>
          </p:cNvSpPr>
          <p:nvPr>
            <p:ph idx="1"/>
          </p:nvPr>
        </p:nvSpPr>
        <p:spPr>
          <a:xfrm>
            <a:off x="304800" y="371789"/>
            <a:ext cx="8534400" cy="5571811"/>
          </a:xfrm>
        </p:spPr>
        <p:txBody>
          <a:bodyPr/>
          <a:lstStyle/>
          <a:p>
            <a:pPr marL="0" marR="0" indent="0">
              <a:lnSpc>
                <a:spcPct val="115000"/>
              </a:lnSpc>
              <a:spcBef>
                <a:spcPts val="0"/>
              </a:spcBef>
              <a:spcAft>
                <a:spcPts val="1000"/>
              </a:spcAft>
              <a:buNone/>
              <a:defRPr/>
            </a:pPr>
            <a:r>
              <a:rPr lang="en-US" sz="2400" dirty="0">
                <a:latin typeface="Calibri" panose="020F0502020204030204" pitchFamily="34" charset="0"/>
                <a:cs typeface="Arial" panose="020B0604020202020204" pitchFamily="34" charset="0"/>
              </a:rPr>
              <a:t>The main priorities and objectives within the 2022 AAP include:</a:t>
            </a:r>
          </a:p>
          <a:p>
            <a:pPr marR="0" lvl="0">
              <a:lnSpc>
                <a:spcPct val="115000"/>
              </a:lnSpc>
              <a:spcBef>
                <a:spcPts val="0"/>
              </a:spcBef>
              <a:spcAft>
                <a:spcPts val="1000"/>
              </a:spcAft>
              <a:buFont typeface="Monotype Sorts" pitchFamily="2" charset="2"/>
              <a:buChar char="•"/>
              <a:tabLst>
                <a:tab pos="457200" algn="l"/>
              </a:tabLst>
              <a:defRPr/>
            </a:pPr>
            <a:r>
              <a:rPr lang="en-US" sz="2400" b="1" dirty="0">
                <a:latin typeface="Calibri" panose="020F0502020204030204" pitchFamily="34" charset="0"/>
                <a:cs typeface="Arial" panose="020B0604020202020204" pitchFamily="34" charset="0"/>
              </a:rPr>
              <a:t>Housing Priority Need</a:t>
            </a:r>
          </a:p>
          <a:p>
            <a:pPr marR="0" lvl="0">
              <a:lnSpc>
                <a:spcPct val="115000"/>
              </a:lnSpc>
              <a:spcBef>
                <a:spcPts val="0"/>
              </a:spcBef>
              <a:spcAft>
                <a:spcPts val="1000"/>
              </a:spcAft>
              <a:buFont typeface="Monotype Sorts" pitchFamily="2" charset="2"/>
              <a:buChar char="•"/>
              <a:tabLst>
                <a:tab pos="457200" algn="l"/>
              </a:tabLst>
              <a:defRPr/>
            </a:pPr>
            <a:r>
              <a:rPr lang="en-US" sz="2400" b="1" dirty="0">
                <a:latin typeface="Calibri" panose="020F0502020204030204" pitchFamily="34" charset="0"/>
                <a:cs typeface="Arial" panose="020B0604020202020204" pitchFamily="34" charset="0"/>
              </a:rPr>
              <a:t>Community Development Priority Need</a:t>
            </a:r>
          </a:p>
          <a:p>
            <a:pPr marR="0" lvl="0">
              <a:lnSpc>
                <a:spcPct val="115000"/>
              </a:lnSpc>
              <a:spcBef>
                <a:spcPts val="0"/>
              </a:spcBef>
              <a:spcAft>
                <a:spcPts val="1000"/>
              </a:spcAft>
              <a:buFont typeface="Monotype Sorts" pitchFamily="2" charset="2"/>
              <a:buChar char="•"/>
              <a:tabLst>
                <a:tab pos="457200" algn="l"/>
              </a:tabLst>
              <a:defRPr/>
            </a:pPr>
            <a:r>
              <a:rPr lang="en-US" sz="2400" b="1" dirty="0">
                <a:latin typeface="Calibri" panose="020F0502020204030204" pitchFamily="34" charset="0"/>
                <a:cs typeface="Arial" panose="020B0604020202020204" pitchFamily="34" charset="0"/>
              </a:rPr>
              <a:t>Economic Development Priority Need</a:t>
            </a:r>
          </a:p>
          <a:p>
            <a:pPr marR="0" lvl="0">
              <a:lnSpc>
                <a:spcPct val="115000"/>
              </a:lnSpc>
              <a:spcBef>
                <a:spcPts val="0"/>
              </a:spcBef>
              <a:spcAft>
                <a:spcPts val="1000"/>
              </a:spcAft>
              <a:buFont typeface="Monotype Sorts" pitchFamily="2" charset="2"/>
              <a:buChar char="•"/>
              <a:tabLst>
                <a:tab pos="457200" algn="l"/>
              </a:tabLst>
              <a:defRPr/>
            </a:pPr>
            <a:r>
              <a:rPr lang="en-US" sz="2400" b="1" dirty="0">
                <a:latin typeface="Calibri" panose="020F0502020204030204" pitchFamily="34" charset="0"/>
                <a:cs typeface="Arial" panose="020B0604020202020204" pitchFamily="34" charset="0"/>
              </a:rPr>
              <a:t>Homeless Services Priority Need</a:t>
            </a:r>
          </a:p>
          <a:p>
            <a:pPr marR="0" lvl="0">
              <a:lnSpc>
                <a:spcPct val="115000"/>
              </a:lnSpc>
              <a:spcBef>
                <a:spcPts val="0"/>
              </a:spcBef>
              <a:spcAft>
                <a:spcPts val="1000"/>
              </a:spcAft>
              <a:buFont typeface="Monotype Sorts" pitchFamily="2" charset="2"/>
              <a:buChar char="•"/>
              <a:tabLst>
                <a:tab pos="457200" algn="l"/>
              </a:tabLst>
              <a:defRPr/>
            </a:pPr>
            <a:r>
              <a:rPr lang="en-US" sz="2400" b="1" dirty="0">
                <a:latin typeface="Calibri" panose="020F0502020204030204" pitchFamily="34" charset="0"/>
                <a:cs typeface="Arial" panose="020B0604020202020204" pitchFamily="34" charset="0"/>
              </a:rPr>
              <a:t>HOPWA Services Priority Need</a:t>
            </a:r>
            <a:endParaRPr lang="en-US" sz="2400" dirty="0">
              <a:latin typeface="Calibri" panose="020F0502020204030204" pitchFamily="34" charset="0"/>
              <a:cs typeface="Arial" panose="020B0604020202020204" pitchFamily="34" charset="0"/>
            </a:endParaRPr>
          </a:p>
          <a:p>
            <a:pPr marL="0" indent="0">
              <a:lnSpc>
                <a:spcPct val="115000"/>
              </a:lnSpc>
              <a:spcBef>
                <a:spcPts val="0"/>
              </a:spcBef>
              <a:spcAft>
                <a:spcPts val="1000"/>
              </a:spcAft>
              <a:buNone/>
              <a:defRPr/>
            </a:pPr>
            <a:r>
              <a:rPr lang="en-US" sz="2400" dirty="0">
                <a:latin typeface="Calibri" panose="020F0502020204030204" pitchFamily="34" charset="0"/>
                <a:cs typeface="Arial" panose="020B0604020202020204" pitchFamily="34" charset="0"/>
              </a:rPr>
              <a:t>The Consolidated Plan addresses the following community needs:</a:t>
            </a:r>
          </a:p>
          <a:p>
            <a:pPr>
              <a:lnSpc>
                <a:spcPct val="115000"/>
              </a:lnSpc>
              <a:spcBef>
                <a:spcPts val="0"/>
              </a:spcBef>
              <a:spcAft>
                <a:spcPts val="1000"/>
              </a:spcAft>
              <a:buFont typeface="Monotype Sorts" pitchFamily="2" charset="2"/>
              <a:buChar char="•"/>
              <a:defRPr/>
            </a:pPr>
            <a:r>
              <a:rPr lang="en-US" sz="2400" b="1" dirty="0">
                <a:latin typeface="Calibri" panose="020F0502020204030204" pitchFamily="34" charset="0"/>
                <a:cs typeface="Arial" panose="020B0604020202020204" pitchFamily="34" charset="0"/>
              </a:rPr>
              <a:t>Housing</a:t>
            </a:r>
          </a:p>
          <a:p>
            <a:pPr>
              <a:lnSpc>
                <a:spcPct val="115000"/>
              </a:lnSpc>
              <a:spcBef>
                <a:spcPts val="0"/>
              </a:spcBef>
              <a:spcAft>
                <a:spcPts val="1000"/>
              </a:spcAft>
              <a:buFont typeface="Monotype Sorts" pitchFamily="2" charset="2"/>
              <a:buChar char="•"/>
              <a:defRPr/>
            </a:pPr>
            <a:r>
              <a:rPr lang="en-US" sz="2400" b="1" dirty="0">
                <a:latin typeface="Calibri" panose="020F0502020204030204" pitchFamily="34" charset="0"/>
                <a:cs typeface="Arial" panose="020B0604020202020204" pitchFamily="34" charset="0"/>
              </a:rPr>
              <a:t>Economic Development</a:t>
            </a:r>
          </a:p>
          <a:p>
            <a:pPr>
              <a:lnSpc>
                <a:spcPct val="115000"/>
              </a:lnSpc>
              <a:spcBef>
                <a:spcPts val="0"/>
              </a:spcBef>
              <a:spcAft>
                <a:spcPts val="1000"/>
              </a:spcAft>
              <a:buFont typeface="Monotype Sorts" pitchFamily="2" charset="2"/>
              <a:buChar char="•"/>
              <a:defRPr/>
            </a:pPr>
            <a:r>
              <a:rPr lang="en-US" sz="2400" b="1" dirty="0">
                <a:latin typeface="Calibri" panose="020F0502020204030204" pitchFamily="34" charset="0"/>
                <a:cs typeface="Arial" panose="020B0604020202020204" pitchFamily="34" charset="0"/>
              </a:rPr>
              <a:t>Public Services – community, social, human, and health</a:t>
            </a:r>
          </a:p>
          <a:p>
            <a:pPr>
              <a:lnSpc>
                <a:spcPct val="115000"/>
              </a:lnSpc>
              <a:spcBef>
                <a:spcPts val="0"/>
              </a:spcBef>
              <a:spcAft>
                <a:spcPts val="1000"/>
              </a:spcAft>
              <a:buFont typeface="Monotype Sorts" pitchFamily="2" charset="2"/>
              <a:buChar char="•"/>
              <a:defRPr/>
            </a:pPr>
            <a:r>
              <a:rPr lang="en-US" sz="2400" b="1" dirty="0">
                <a:latin typeface="Calibri" panose="020F0502020204030204" pitchFamily="34" charset="0"/>
                <a:cs typeface="Arial" panose="020B0604020202020204" pitchFamily="34" charset="0"/>
              </a:rPr>
              <a:t>Public Facilities and Public Infrastructure</a:t>
            </a:r>
          </a:p>
          <a:p>
            <a:pPr>
              <a:defRPr/>
            </a:pPr>
            <a:endParaRPr lang="en-US" sz="2400" dirty="0">
              <a:solidFill>
                <a:schemeClr val="bg1"/>
              </a:solidFill>
              <a:latin typeface="Arial Black" panose="020B0A04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172" y="624110"/>
            <a:ext cx="7284749" cy="1280890"/>
          </a:xfrm>
        </p:spPr>
        <p:txBody>
          <a:bodyPr>
            <a:normAutofit/>
          </a:bodyPr>
          <a:lstStyle/>
          <a:p>
            <a:r>
              <a:rPr lang="en-US" b="1">
                <a:latin typeface="Times New Roman" panose="02020603050405020304" pitchFamily="18" charset="0"/>
                <a:cs typeface="Times New Roman" panose="02020603050405020304" pitchFamily="18" charset="0"/>
              </a:rPr>
              <a:t>HIV in </a:t>
            </a:r>
            <a:r>
              <a:rPr lang="en-US" b="1" dirty="0">
                <a:latin typeface="Times New Roman" panose="02020603050405020304" pitchFamily="18" charset="0"/>
                <a:cs typeface="Times New Roman" panose="02020603050405020304" pitchFamily="18" charset="0"/>
              </a:rPr>
              <a:t>Arkansas </a:t>
            </a:r>
          </a:p>
        </p:txBody>
      </p:sp>
      <p:graphicFrame>
        <p:nvGraphicFramePr>
          <p:cNvPr id="35" name="Content Placeholder 2">
            <a:extLst>
              <a:ext uri="{FF2B5EF4-FFF2-40B4-BE49-F238E27FC236}">
                <a16:creationId xmlns:a16="http://schemas.microsoft.com/office/drawing/2014/main" id="{149A8345-5A13-48D9-B007-AAE1EBD851DB}"/>
              </a:ext>
            </a:extLst>
          </p:cNvPr>
          <p:cNvGraphicFramePr>
            <a:graphicFrameLocks noGrp="1"/>
          </p:cNvGraphicFramePr>
          <p:nvPr>
            <p:ph idx="1"/>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ircle/>
    <p:sndAc>
      <p:stSnd>
        <p:snd r:embed="rId2" name="wind.wav"/>
      </p:stSnd>
    </p:sndAc>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562600"/>
          </a:xfrm>
        </p:spPr>
        <p:txBody>
          <a:bodyPr>
            <a:normAutofit/>
          </a:bodyPr>
          <a:lstStyle/>
          <a:p>
            <a:pPr algn="ctr">
              <a:buNone/>
            </a:pPr>
            <a:r>
              <a:rPr lang="en-US" sz="7200" b="1" dirty="0">
                <a:latin typeface="Times New Roman" panose="02020603050405020304" pitchFamily="18" charset="0"/>
                <a:cs typeface="Times New Roman" panose="02020603050405020304" pitchFamily="18" charset="0"/>
              </a:rPr>
              <a:t>Why HOPWA?</a:t>
            </a:r>
          </a:p>
          <a:p>
            <a:pPr>
              <a:buNone/>
            </a:pPr>
            <a:r>
              <a:rPr lang="en-US" sz="2800" dirty="0">
                <a:solidFill>
                  <a:schemeClr val="tx2"/>
                </a:solidFill>
                <a:latin typeface="Arial" pitchFamily="34" charset="0"/>
                <a:cs typeface="Arial" pitchFamily="34" charset="0"/>
              </a:rPr>
              <a:t>	</a:t>
            </a:r>
            <a:r>
              <a:rPr lang="en-US" sz="2200" dirty="0">
                <a:solidFill>
                  <a:schemeClr val="tx2"/>
                </a:solidFill>
                <a:latin typeface="Times New Roman" panose="02020603050405020304" pitchFamily="18" charset="0"/>
                <a:cs typeface="Times New Roman" panose="02020603050405020304" pitchFamily="18" charset="0"/>
              </a:rPr>
              <a:t>“…Homelessness, HIV disease, and access to health care are fundamentally interconnected….”</a:t>
            </a:r>
          </a:p>
          <a:p>
            <a:pPr algn="r">
              <a:buNone/>
            </a:pPr>
            <a:r>
              <a:rPr lang="en-US" sz="2200" i="1" dirty="0">
                <a:solidFill>
                  <a:srgbClr val="C00000"/>
                </a:solidFill>
                <a:latin typeface="Times New Roman" panose="02020603050405020304" pitchFamily="18" charset="0"/>
                <a:cs typeface="Times New Roman" panose="02020603050405020304" pitchFamily="18" charset="0"/>
              </a:rPr>
              <a:t>ADH HOPWA Fact Sheet, 2011</a:t>
            </a:r>
          </a:p>
          <a:p>
            <a:pPr algn="r">
              <a:buNone/>
            </a:pPr>
            <a:endParaRPr lang="en-US" sz="2200" i="1" dirty="0">
              <a:solidFill>
                <a:srgbClr val="C00000"/>
              </a:solidFill>
              <a:latin typeface="Times New Roman" panose="02020603050405020304" pitchFamily="18" charset="0"/>
              <a:cs typeface="Times New Roman" panose="02020603050405020304" pitchFamily="18" charset="0"/>
            </a:endParaRPr>
          </a:p>
          <a:p>
            <a:pPr>
              <a:buNone/>
            </a:pPr>
            <a:r>
              <a:rPr lang="en-US" sz="2200" dirty="0">
                <a:solidFill>
                  <a:schemeClr val="tx2"/>
                </a:solidFill>
                <a:latin typeface="Times New Roman" panose="02020603050405020304" pitchFamily="18" charset="0"/>
                <a:cs typeface="Times New Roman" panose="02020603050405020304" pitchFamily="18" charset="0"/>
              </a:rPr>
              <a:t>	“Housing is Healthcare…and offers  the best opportunity for PLWHA to access therapy….[</a:t>
            </a:r>
            <a:r>
              <a:rPr lang="en-US" sz="2200" i="1" dirty="0">
                <a:solidFill>
                  <a:schemeClr val="tx2"/>
                </a:solidFill>
                <a:latin typeface="Times New Roman" panose="02020603050405020304" pitchFamily="18" charset="0"/>
                <a:cs typeface="Times New Roman" panose="02020603050405020304" pitchFamily="18" charset="0"/>
              </a:rPr>
              <a:t>Yet</a:t>
            </a:r>
            <a:r>
              <a:rPr lang="en-US" sz="2200" dirty="0">
                <a:solidFill>
                  <a:schemeClr val="tx2"/>
                </a:solidFill>
                <a:latin typeface="Times New Roman" panose="02020603050405020304" pitchFamily="18" charset="0"/>
                <a:cs typeface="Times New Roman" panose="02020603050405020304" pitchFamily="18" charset="0"/>
              </a:rPr>
              <a:t>] housing [</a:t>
            </a:r>
            <a:r>
              <a:rPr lang="en-US" sz="2200" i="1" dirty="0">
                <a:solidFill>
                  <a:schemeClr val="tx2"/>
                </a:solidFill>
                <a:latin typeface="Times New Roman" panose="02020603050405020304" pitchFamily="18" charset="0"/>
                <a:cs typeface="Times New Roman" panose="02020603050405020304" pitchFamily="18" charset="0"/>
              </a:rPr>
              <a:t>remains</a:t>
            </a:r>
            <a:r>
              <a:rPr lang="en-US" sz="2200" dirty="0">
                <a:solidFill>
                  <a:schemeClr val="tx2"/>
                </a:solidFill>
                <a:latin typeface="Times New Roman" panose="02020603050405020304" pitchFamily="18" charset="0"/>
                <a:cs typeface="Times New Roman" panose="02020603050405020304" pitchFamily="18" charset="0"/>
              </a:rPr>
              <a:t>] the greatest unmet service need for people living with the disease….”</a:t>
            </a:r>
          </a:p>
          <a:p>
            <a:pPr algn="r">
              <a:buNone/>
            </a:pPr>
            <a:r>
              <a:rPr lang="en-US" sz="2200" i="1" dirty="0">
                <a:solidFill>
                  <a:srgbClr val="C00000"/>
                </a:solidFill>
                <a:latin typeface="Times New Roman" panose="02020603050405020304" pitchFamily="18" charset="0"/>
                <a:cs typeface="Times New Roman" panose="02020603050405020304" pitchFamily="18" charset="0"/>
              </a:rPr>
              <a:t>National AIDS Housing Coalition, Rev. 8/ 2009</a:t>
            </a:r>
          </a:p>
          <a:p>
            <a:pPr algn="r">
              <a:buNone/>
            </a:pPr>
            <a:endParaRPr lang="en-US" sz="2200" i="1" dirty="0">
              <a:solidFill>
                <a:srgbClr val="C00000"/>
              </a:solidFill>
              <a:latin typeface="Times New Roman" panose="02020603050405020304" pitchFamily="18" charset="0"/>
              <a:cs typeface="Times New Roman" panose="02020603050405020304" pitchFamily="18" charset="0"/>
            </a:endParaRPr>
          </a:p>
          <a:p>
            <a:pPr algn="r">
              <a:buNone/>
            </a:pPr>
            <a:endParaRPr lang="en-US" sz="2800" dirty="0">
              <a:solidFill>
                <a:schemeClr val="tx2"/>
              </a:solidFill>
              <a:latin typeface="Arial" pitchFamily="34" charset="0"/>
              <a:cs typeface="Arial" pitchFamily="34" charset="0"/>
            </a:endParaRPr>
          </a:p>
          <a:p>
            <a:pPr>
              <a:buNone/>
            </a:pPr>
            <a:endParaRPr lang="en-US" sz="2800" dirty="0">
              <a:solidFill>
                <a:schemeClr val="tx2"/>
              </a:solidFill>
              <a:latin typeface="Arial" pitchFamily="34" charset="0"/>
              <a:cs typeface="Arial" pitchFamily="34" charset="0"/>
            </a:endParaRPr>
          </a:p>
        </p:txBody>
      </p:sp>
    </p:spTree>
  </p:cSld>
  <p:clrMapOvr>
    <a:masterClrMapping/>
  </p:clrMapOvr>
  <p:transition>
    <p:wedge/>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4919" y="3101093"/>
            <a:ext cx="1840539" cy="3029344"/>
          </a:xfrm>
        </p:spPr>
        <p:txBody>
          <a:bodyPr>
            <a:normAutofit/>
          </a:bodyPr>
          <a:lstStyle/>
          <a:p>
            <a:r>
              <a:rPr lang="en-US" sz="2800" b="1" dirty="0">
                <a:solidFill>
                  <a:schemeClr val="tx1"/>
                </a:solidFill>
                <a:latin typeface="Times New Roman" panose="02020603050405020304" pitchFamily="18" charset="0"/>
                <a:cs typeface="Times New Roman" panose="02020603050405020304" pitchFamily="18" charset="0"/>
              </a:rPr>
              <a:t>Arkansas HOPWA Program</a:t>
            </a:r>
          </a:p>
        </p:txBody>
      </p:sp>
      <p:graphicFrame>
        <p:nvGraphicFramePr>
          <p:cNvPr id="18" name="Content Placeholder 2">
            <a:extLst>
              <a:ext uri="{FF2B5EF4-FFF2-40B4-BE49-F238E27FC236}">
                <a16:creationId xmlns:a16="http://schemas.microsoft.com/office/drawing/2014/main" id="{2B2F47B6-DA49-4BA9-B2EF-AF46D037169E}"/>
              </a:ext>
            </a:extLst>
          </p:cNvPr>
          <p:cNvGraphicFramePr>
            <a:graphicFrameLocks noGrp="1"/>
          </p:cNvGraphicFramePr>
          <p:nvPr>
            <p:ph idx="1"/>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2596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5751" y="624110"/>
            <a:ext cx="3102795" cy="1280890"/>
          </a:xfrm>
        </p:spPr>
        <p:txBody>
          <a:bodyPr>
            <a:normAutofit/>
          </a:bodyPr>
          <a:lstStyle/>
          <a:p>
            <a:r>
              <a:rPr lang="en-US" sz="2800" b="1" dirty="0">
                <a:latin typeface="Times New Roman" panose="02020603050405020304" pitchFamily="18" charset="0"/>
                <a:cs typeface="Times New Roman" panose="02020603050405020304" pitchFamily="18" charset="0"/>
              </a:rPr>
              <a:t>Who are the HOPWA Clients?</a:t>
            </a:r>
          </a:p>
        </p:txBody>
      </p:sp>
      <p:sp>
        <p:nvSpPr>
          <p:cNvPr id="3" name="Content Placeholder 2"/>
          <p:cNvSpPr>
            <a:spLocks noGrp="1"/>
          </p:cNvSpPr>
          <p:nvPr>
            <p:ph idx="1"/>
          </p:nvPr>
        </p:nvSpPr>
        <p:spPr>
          <a:xfrm>
            <a:off x="1262967" y="2133600"/>
            <a:ext cx="3105579" cy="3777622"/>
          </a:xfrm>
        </p:spPr>
        <p:txBody>
          <a:bodyPr>
            <a:normAutofit/>
          </a:bodyPr>
          <a:lstStyle/>
          <a:p>
            <a:r>
              <a:rPr lang="en-US" sz="1400" dirty="0">
                <a:solidFill>
                  <a:schemeClr val="tx1"/>
                </a:solidFill>
                <a:latin typeface="Times New Roman" panose="02020603050405020304" pitchFamily="18" charset="0"/>
                <a:cs typeface="Times New Roman" panose="02020603050405020304" pitchFamily="18" charset="0"/>
              </a:rPr>
              <a:t>Men and Women living with HIV/AIDS</a:t>
            </a:r>
          </a:p>
          <a:p>
            <a:pPr marL="0" indent="0">
              <a:buNone/>
            </a:pPr>
            <a:endParaRPr lang="en-US" sz="1400" dirty="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Some are families with children</a:t>
            </a:r>
          </a:p>
          <a:p>
            <a:pPr marL="0" indent="0">
              <a:buNone/>
            </a:pPr>
            <a:endParaRPr lang="en-US" sz="1400" dirty="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ALL have a demonstrated housing need AND</a:t>
            </a:r>
          </a:p>
          <a:p>
            <a:endParaRPr lang="en-US" sz="1400" dirty="0">
              <a:solidFill>
                <a:schemeClr val="tx1"/>
              </a:solidFill>
              <a:latin typeface="Times New Roman" panose="02020603050405020304" pitchFamily="18" charset="0"/>
              <a:cs typeface="Times New Roman" panose="02020603050405020304" pitchFamily="18" charset="0"/>
            </a:endParaRPr>
          </a:p>
          <a:p>
            <a:r>
              <a:rPr lang="en-US" sz="1400" dirty="0">
                <a:solidFill>
                  <a:schemeClr val="tx1"/>
                </a:solidFill>
                <a:latin typeface="Times New Roman" panose="02020603050405020304" pitchFamily="18" charset="0"/>
                <a:cs typeface="Times New Roman" panose="02020603050405020304" pitchFamily="18" charset="0"/>
              </a:rPr>
              <a:t>Have a current notice of eligibility, after screening</a:t>
            </a:r>
          </a:p>
        </p:txBody>
      </p:sp>
      <p:pic>
        <p:nvPicPr>
          <p:cNvPr id="1026" name="Picture 2" descr="C:\Users\trlong\AppData\Local\Microsoft\Windows\Temporary Internet Files\Content.IE5\YO7G84HJ\MP90044268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367" r="23770"/>
          <a:stretch/>
        </p:blipFill>
        <p:spPr bwMode="auto">
          <a:xfrm>
            <a:off x="4568937" y="10"/>
            <a:ext cx="457506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63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051" name="Picture 3" descr="C:\Users\trlong\AppData\Local\Microsoft\Windows\Temporary Internet Files\Content.IE5\YO7G84HJ\MP90040141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b="20797"/>
          <a:stretch/>
        </p:blipFill>
        <p:spPr bwMode="auto">
          <a:xfrm>
            <a:off x="3364167" y="10"/>
            <a:ext cx="577983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905000"/>
            <a:ext cx="3469411" cy="3777622"/>
          </a:xfrm>
        </p:spPr>
        <p:txBody>
          <a:bodyPr>
            <a:normAutofit/>
          </a:bodyPr>
          <a:lstStyle/>
          <a:p>
            <a:pPr>
              <a:lnSpc>
                <a:spcPct val="90000"/>
              </a:lnSpc>
              <a:buNone/>
            </a:pPr>
            <a:r>
              <a:rPr lang="en-US" dirty="0">
                <a:latin typeface="Arial" pitchFamily="34" charset="0"/>
                <a:cs typeface="Arial" pitchFamily="34" charset="0"/>
              </a:rPr>
              <a:t>   </a:t>
            </a:r>
            <a:r>
              <a:rPr lang="en-US" dirty="0">
                <a:latin typeface="Times New Roman" panose="02020603050405020304" pitchFamily="18" charset="0"/>
                <a:cs typeface="Times New Roman" panose="02020603050405020304" pitchFamily="18" charset="0"/>
              </a:rPr>
              <a:t>Clients facing competing demands relative to getting basic needs met have problem maintaining care:</a:t>
            </a:r>
          </a:p>
          <a:p>
            <a:pPr lvl="1">
              <a:lnSpc>
                <a:spcPct val="90000"/>
              </a:lnSpc>
            </a:pPr>
            <a:r>
              <a:rPr lang="en-US" i="1" dirty="0">
                <a:latin typeface="Times New Roman" panose="02020603050405020304" pitchFamily="18" charset="0"/>
                <a:cs typeface="Times New Roman" panose="02020603050405020304" pitchFamily="18" charset="0"/>
              </a:rPr>
              <a:t>Housing</a:t>
            </a:r>
          </a:p>
          <a:p>
            <a:pPr lvl="1">
              <a:lnSpc>
                <a:spcPct val="90000"/>
              </a:lnSpc>
            </a:pPr>
            <a:r>
              <a:rPr lang="en-US" i="1" dirty="0">
                <a:latin typeface="Times New Roman" panose="02020603050405020304" pitchFamily="18" charset="0"/>
                <a:cs typeface="Times New Roman" panose="02020603050405020304" pitchFamily="18" charset="0"/>
              </a:rPr>
              <a:t>Food </a:t>
            </a:r>
          </a:p>
          <a:p>
            <a:pPr lvl="1">
              <a:lnSpc>
                <a:spcPct val="90000"/>
              </a:lnSpc>
            </a:pPr>
            <a:r>
              <a:rPr lang="en-US" i="1" dirty="0">
                <a:latin typeface="Times New Roman" panose="02020603050405020304" pitchFamily="18" charset="0"/>
                <a:cs typeface="Times New Roman" panose="02020603050405020304" pitchFamily="18" charset="0"/>
              </a:rPr>
              <a:t>Child-care</a:t>
            </a:r>
          </a:p>
          <a:p>
            <a:pPr lvl="1">
              <a:lnSpc>
                <a:spcPct val="90000"/>
              </a:lnSpc>
              <a:buNone/>
            </a:pPr>
            <a:endParaRPr lang="en-US" dirty="0">
              <a:latin typeface="Times New Roman" panose="02020603050405020304" pitchFamily="18" charset="0"/>
              <a:cs typeface="Times New Roman" panose="02020603050405020304" pitchFamily="18" charset="0"/>
            </a:endParaRPr>
          </a:p>
          <a:p>
            <a:pPr lvl="1">
              <a:lnSpc>
                <a:spcPct val="90000"/>
              </a:lnSpc>
              <a:buNone/>
            </a:pPr>
            <a:r>
              <a:rPr lang="en-US" dirty="0">
                <a:latin typeface="Times New Roman" panose="02020603050405020304" pitchFamily="18" charset="0"/>
                <a:cs typeface="Times New Roman" panose="02020603050405020304" pitchFamily="18" charset="0"/>
              </a:rPr>
              <a:t>   Therefore, it is important to reduce barriers that impede access to services; </a:t>
            </a:r>
            <a:r>
              <a:rPr lang="en-US" i="1" dirty="0">
                <a:latin typeface="Times New Roman" panose="02020603050405020304" pitchFamily="18" charset="0"/>
                <a:cs typeface="Times New Roman" panose="02020603050405020304" pitchFamily="18" charset="0"/>
              </a:rPr>
              <a:t>affordable, accessible housing is one of such barrier.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4693" y="624110"/>
            <a:ext cx="6683766" cy="1280890"/>
          </a:xfrm>
        </p:spPr>
        <p:txBody>
          <a:bodyPr>
            <a:normAutofit/>
          </a:bodyPr>
          <a:lstStyle/>
          <a:p>
            <a:r>
              <a:rPr lang="en-US" b="1" dirty="0">
                <a:latin typeface="Times New Roman" panose="02020603050405020304" pitchFamily="18" charset="0"/>
                <a:cs typeface="Times New Roman" panose="02020603050405020304" pitchFamily="18" charset="0"/>
              </a:rPr>
              <a:t>HOPWA  IN ARKANSAS</a:t>
            </a:r>
          </a:p>
        </p:txBody>
      </p:sp>
      <p:pic>
        <p:nvPicPr>
          <p:cNvPr id="2050" name="Picture 2" descr="HOPWA Overview">
            <a:extLst>
              <a:ext uri="{FF2B5EF4-FFF2-40B4-BE49-F238E27FC236}">
                <a16:creationId xmlns:a16="http://schemas.microsoft.com/office/drawing/2014/main" id="{B7906B5B-B458-40CE-87EF-75138DB8C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584" r="7626" b="1"/>
          <a:stretch/>
        </p:blipFill>
        <p:spPr bwMode="auto">
          <a:xfrm>
            <a:off x="6473589" y="2129586"/>
            <a:ext cx="2154869" cy="37378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CA189431-0E67-4BFE-A1D5-0EA873459CCC}"/>
              </a:ext>
            </a:extLst>
          </p:cNvPr>
          <p:cNvGraphicFramePr>
            <a:graphicFrameLocks noGrp="1"/>
          </p:cNvGraphicFramePr>
          <p:nvPr>
            <p:ph idx="1"/>
          </p:nvPr>
        </p:nvGraphicFramePr>
        <p:xfrm>
          <a:off x="1941909" y="2125362"/>
          <a:ext cx="4376340" cy="378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0F97134-44E0-49CA-B905-DCBC28D831D8}"/>
              </a:ext>
            </a:extLst>
          </p:cNvPr>
          <p:cNvGraphicFramePr>
            <a:graphicFrameLocks noGrp="1"/>
          </p:cNvGraphicFramePr>
          <p:nvPr>
            <p:ph idx="1"/>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E017237F-0422-44BC-B549-152CD4A44D45}"/>
              </a:ext>
            </a:extLst>
          </p:cNvPr>
          <p:cNvGraphicFramePr>
            <a:graphicFrameLocks noGrp="1"/>
          </p:cNvGraphicFramePr>
          <p:nvPr>
            <p:ph idx="1"/>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E6AE9F5-FA3A-4632-A7C2-DE8F2F75774B}"/>
              </a:ext>
            </a:extLst>
          </p:cNvPr>
          <p:cNvGraphicFramePr>
            <a:graphicFrameLocks noChangeAspect="1"/>
          </p:cNvGraphicFramePr>
          <p:nvPr/>
        </p:nvGraphicFramePr>
        <p:xfrm>
          <a:off x="1447800" y="457200"/>
          <a:ext cx="7588719" cy="5362575"/>
        </p:xfrm>
        <a:graphic>
          <a:graphicData uri="http://schemas.openxmlformats.org/presentationml/2006/ole">
            <mc:AlternateContent xmlns:mc="http://schemas.openxmlformats.org/markup-compatibility/2006">
              <mc:Choice xmlns:v="urn:schemas-microsoft-com:vml" Requires="v">
                <p:oleObj spid="_x0000_s6147" name="Acrobat Document" r:id="rId3" imgW="8019945" imgH="5667262" progId="Acrobat.Document.2017">
                  <p:embed/>
                </p:oleObj>
              </mc:Choice>
              <mc:Fallback>
                <p:oleObj name="Acrobat Document" r:id="rId3" imgW="8019945" imgH="5667262" progId="Acrobat.Document.2017">
                  <p:embed/>
                  <p:pic>
                    <p:nvPicPr>
                      <p:cNvPr id="2" name="Object 1">
                        <a:extLst>
                          <a:ext uri="{FF2B5EF4-FFF2-40B4-BE49-F238E27FC236}">
                            <a16:creationId xmlns:a16="http://schemas.microsoft.com/office/drawing/2014/main" id="{EE6AE9F5-FA3A-4632-A7C2-DE8F2F75774B}"/>
                          </a:ext>
                        </a:extLst>
                      </p:cNvPr>
                      <p:cNvPicPr/>
                      <p:nvPr/>
                    </p:nvPicPr>
                    <p:blipFill>
                      <a:blip r:embed="rId4"/>
                      <a:stretch>
                        <a:fillRect/>
                      </a:stretch>
                    </p:blipFill>
                    <p:spPr>
                      <a:xfrm>
                        <a:off x="1447800" y="457200"/>
                        <a:ext cx="7588719" cy="5362575"/>
                      </a:xfrm>
                      <a:prstGeom prst="rect">
                        <a:avLst/>
                      </a:prstGeom>
                    </p:spPr>
                  </p:pic>
                </p:oleObj>
              </mc:Fallback>
            </mc:AlternateContent>
          </a:graphicData>
        </a:graphic>
      </p:graphicFrame>
    </p:spTree>
    <p:extLst>
      <p:ext uri="{BB962C8B-B14F-4D97-AF65-F5344CB8AC3E}">
        <p14:creationId xmlns:p14="http://schemas.microsoft.com/office/powerpoint/2010/main" val="153585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CBC9C5C-053C-4C91-8E2D-3980EC361E64}"/>
              </a:ext>
            </a:extLst>
          </p:cNvPr>
          <p:cNvGraphicFramePr>
            <a:graphicFrameLocks noGrp="1"/>
          </p:cNvGraphicFramePr>
          <p:nvPr>
            <p:ph idx="1"/>
          </p:nvPr>
        </p:nvGraphicFramePr>
        <p:xfrm>
          <a:off x="462333"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IV Services | Volunteers of America">
            <a:extLst>
              <a:ext uri="{FF2B5EF4-FFF2-40B4-BE49-F238E27FC236}">
                <a16:creationId xmlns:a16="http://schemas.microsoft.com/office/drawing/2014/main" id="{311A9E0B-D568-4665-A103-B1FB6544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5686" y="0"/>
            <a:ext cx="314831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EB8457B-A0C2-4876-8A84-F25F4DC3EF4D}"/>
              </a:ext>
            </a:extLst>
          </p:cNvPr>
          <p:cNvGraphicFramePr/>
          <p:nvPr>
            <p:extLst>
              <p:ext uri="{D42A27DB-BD31-4B8C-83A1-F6EECF244321}">
                <p14:modId xmlns:p14="http://schemas.microsoft.com/office/powerpoint/2010/main" val="1508593483"/>
              </p:ext>
            </p:extLst>
          </p:nvPr>
        </p:nvGraphicFramePr>
        <p:xfrm>
          <a:off x="1404936" y="3019603"/>
          <a:ext cx="6334125" cy="371885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9CCB49B0-FEB1-4D05-BE7C-6EDB5B34C85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012" y="228600"/>
            <a:ext cx="2085975" cy="1098232"/>
          </a:xfrm>
          <a:prstGeom prst="rect">
            <a:avLst/>
          </a:prstGeom>
          <a:noFill/>
          <a:ln>
            <a:noFill/>
          </a:ln>
        </p:spPr>
      </p:pic>
      <p:sp>
        <p:nvSpPr>
          <p:cNvPr id="4" name="Rectangle 3">
            <a:extLst>
              <a:ext uri="{FF2B5EF4-FFF2-40B4-BE49-F238E27FC236}">
                <a16:creationId xmlns:a16="http://schemas.microsoft.com/office/drawing/2014/main" id="{DB0216ED-83F9-4A74-8E31-7C647E3B3E93}"/>
              </a:ext>
            </a:extLst>
          </p:cNvPr>
          <p:cNvSpPr/>
          <p:nvPr/>
        </p:nvSpPr>
        <p:spPr>
          <a:xfrm>
            <a:off x="904875" y="1326832"/>
            <a:ext cx="7515225" cy="1692771"/>
          </a:xfrm>
          <a:prstGeom prst="rect">
            <a:avLst/>
          </a:prstGeom>
        </p:spPr>
        <p:txBody>
          <a:bodyPr wrap="square">
            <a:spAutoFit/>
          </a:bodyPr>
          <a:lstStyle/>
          <a:p>
            <a:pPr algn="ctr"/>
            <a:br>
              <a:rPr lang="en-US" sz="1400" dirty="0">
                <a:latin typeface="Calibri" panose="020F0502020204030204" pitchFamily="34" charset="0"/>
                <a:ea typeface="Times New Roman" panose="02020603050405020304" pitchFamily="18" charset="0"/>
                <a:cs typeface="Times New Roman" panose="02020603050405020304" pitchFamily="18" charset="0"/>
              </a:rPr>
            </a:br>
            <a:r>
              <a:rPr lang="en-US" b="1" dirty="0">
                <a:latin typeface="Calibri" panose="020F0502020204030204" pitchFamily="34" charset="0"/>
                <a:ea typeface="Times New Roman" panose="02020603050405020304" pitchFamily="18" charset="0"/>
              </a:rPr>
              <a:t>Arkansas Community &amp; Economic Development Grant Program (ACEDP)</a:t>
            </a:r>
            <a:endParaRPr lang="en-US" sz="1600" dirty="0">
              <a:latin typeface="Times New Roman" panose="02020603050405020304" pitchFamily="18" charset="0"/>
              <a:ea typeface="Times New Roman" panose="02020603050405020304" pitchFamily="18" charset="0"/>
            </a:endParaRPr>
          </a:p>
          <a:p>
            <a:pPr algn="ctr"/>
            <a:r>
              <a:rPr lang="en-US" dirty="0">
                <a:latin typeface="Calibri" panose="020F0502020204030204" pitchFamily="34" charset="0"/>
                <a:ea typeface="Times New Roman" panose="02020603050405020304" pitchFamily="18" charset="0"/>
              </a:rPr>
              <a:t>Community Development Block Grant (CDBG)</a:t>
            </a:r>
            <a:endParaRPr lang="en-US" sz="1600" dirty="0">
              <a:latin typeface="Times New Roman" panose="02020603050405020304" pitchFamily="18" charset="0"/>
              <a:ea typeface="Times New Roman" panose="02020603050405020304" pitchFamily="18" charset="0"/>
            </a:endParaRPr>
          </a:p>
          <a:p>
            <a:pPr algn="ctr"/>
            <a:r>
              <a:rPr lang="en-US" dirty="0">
                <a:latin typeface="Calibri" panose="020F0502020204030204" pitchFamily="34" charset="0"/>
                <a:ea typeface="Times New Roman" panose="02020603050405020304" pitchFamily="18" charset="0"/>
              </a:rPr>
              <a:t>State’s Program for Small Cities</a:t>
            </a:r>
            <a:br>
              <a:rPr lang="en-US" dirty="0">
                <a:latin typeface="Calibri" panose="020F0502020204030204" pitchFamily="34" charset="0"/>
                <a:ea typeface="Times New Roman" panose="02020603050405020304" pitchFamily="18" charset="0"/>
              </a:rPr>
            </a:br>
            <a:r>
              <a:rPr lang="en-US" dirty="0">
                <a:latin typeface="Calibri" panose="020F0502020204030204" pitchFamily="34" charset="0"/>
                <a:ea typeface="Times New Roman" panose="02020603050405020304" pitchFamily="18" charset="0"/>
              </a:rPr>
              <a:t>July 1, 2022 – June 30, 2023</a:t>
            </a:r>
            <a:br>
              <a:rPr lang="en-US" dirty="0">
                <a:latin typeface="Calibri" panose="020F0502020204030204" pitchFamily="34" charset="0"/>
                <a:ea typeface="Times New Roman" panose="02020603050405020304" pitchFamily="18" charset="0"/>
              </a:rPr>
            </a:br>
            <a:r>
              <a:rPr lang="en-US" dirty="0">
                <a:latin typeface="Calibri" panose="020F0502020204030204" pitchFamily="34" charset="0"/>
                <a:ea typeface="Times New Roman" panose="02020603050405020304" pitchFamily="18" charset="0"/>
              </a:rPr>
              <a:t>Expected 2022 Allocation: $18,585,017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6941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626533"/>
            <a:ext cx="5346700" cy="1278467"/>
          </a:xfrm>
        </p:spPr>
        <p:txBody>
          <a:bodyPr anchor="ctr">
            <a:normAutofit/>
          </a:bodyPr>
          <a:lstStyle/>
          <a:p>
            <a:r>
              <a:rPr lang="en-US" sz="2800" b="1" dirty="0">
                <a:solidFill>
                  <a:srgbClr val="FEFFFF"/>
                </a:solidFill>
                <a:latin typeface="Times New Roman" panose="02020603050405020304" pitchFamily="18" charset="0"/>
                <a:cs typeface="Times New Roman" panose="02020603050405020304" pitchFamily="18" charset="0"/>
              </a:rPr>
              <a:t>Project Sponsors</a:t>
            </a:r>
            <a:br>
              <a:rPr lang="en-US" sz="2800" b="1" dirty="0">
                <a:solidFill>
                  <a:srgbClr val="FEFFFF"/>
                </a:solidFill>
                <a:latin typeface="Times New Roman" panose="02020603050405020304" pitchFamily="18" charset="0"/>
                <a:cs typeface="Times New Roman" panose="02020603050405020304" pitchFamily="18" charset="0"/>
              </a:rPr>
            </a:br>
            <a:r>
              <a:rPr lang="en-US" sz="2800" b="1" dirty="0">
                <a:solidFill>
                  <a:srgbClr val="FEFFFF"/>
                </a:solidFill>
                <a:latin typeface="Times New Roman" panose="02020603050405020304" pitchFamily="18" charset="0"/>
                <a:cs typeface="Times New Roman" panose="02020603050405020304" pitchFamily="18" charset="0"/>
              </a:rPr>
              <a:t> </a:t>
            </a:r>
          </a:p>
        </p:txBody>
      </p:sp>
      <p:graphicFrame>
        <p:nvGraphicFramePr>
          <p:cNvPr id="18" name="Content Placeholder 2">
            <a:extLst>
              <a:ext uri="{FF2B5EF4-FFF2-40B4-BE49-F238E27FC236}">
                <a16:creationId xmlns:a16="http://schemas.microsoft.com/office/drawing/2014/main" id="{EDC1A0FD-88BD-43ED-B314-C3985A0D1AF2}"/>
              </a:ext>
            </a:extLst>
          </p:cNvPr>
          <p:cNvGraphicFramePr>
            <a:graphicFrameLocks noGrp="1"/>
          </p:cNvGraphicFramePr>
          <p:nvPr>
            <p:ph idx="1"/>
          </p:nvPr>
        </p:nvGraphicFramePr>
        <p:xfrm>
          <a:off x="406400" y="2133599"/>
          <a:ext cx="7823199" cy="4267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5416" y="1059872"/>
            <a:ext cx="2259162" cy="4851349"/>
          </a:xfrm>
        </p:spPr>
        <p:txBody>
          <a:bodyPr>
            <a:normAutofit/>
          </a:bodyPr>
          <a:lstStyle/>
          <a:p>
            <a:r>
              <a:rPr lang="en-US" sz="3300" b="1" dirty="0">
                <a:latin typeface="Times New Roman" panose="02020603050405020304" pitchFamily="18" charset="0"/>
                <a:cs typeface="Times New Roman" panose="02020603050405020304" pitchFamily="18" charset="0"/>
              </a:rPr>
              <a:t>Services Description and Categories </a:t>
            </a:r>
          </a:p>
        </p:txBody>
      </p:sp>
      <p:sp>
        <p:nvSpPr>
          <p:cNvPr id="27" name="Content Placeholder 2"/>
          <p:cNvSpPr>
            <a:spLocks noGrp="1"/>
          </p:cNvSpPr>
          <p:nvPr>
            <p:ph idx="1"/>
          </p:nvPr>
        </p:nvSpPr>
        <p:spPr>
          <a:xfrm>
            <a:off x="3960276" y="1059872"/>
            <a:ext cx="4668183" cy="4851350"/>
          </a:xfrm>
        </p:spPr>
        <p:txBody>
          <a:bodyPr>
            <a:normAutofit lnSpcReduction="10000"/>
          </a:bodyPr>
          <a:lstStyle/>
          <a:p>
            <a:pPr marL="0" lvl="0" indent="0">
              <a:lnSpc>
                <a:spcPct val="90000"/>
              </a:lnSpc>
              <a:buNone/>
            </a:pPr>
            <a:endParaRPr lang="en-US" sz="1700" dirty="0">
              <a:latin typeface="Times New Roman" panose="02020603050405020304" pitchFamily="18" charset="0"/>
              <a:cs typeface="Times New Roman" panose="02020603050405020304" pitchFamily="18" charset="0"/>
            </a:endParaRPr>
          </a:p>
          <a:p>
            <a:pPr marL="0" lvl="0" indent="0">
              <a:lnSpc>
                <a:spcPct val="90000"/>
              </a:lnSpc>
              <a:buNone/>
            </a:pPr>
            <a:r>
              <a:rPr lang="en-US" sz="1700" dirty="0">
                <a:latin typeface="Times New Roman" panose="02020603050405020304" pitchFamily="18" charset="0"/>
                <a:cs typeface="Times New Roman" panose="02020603050405020304" pitchFamily="18" charset="0"/>
              </a:rPr>
              <a:t>I. </a:t>
            </a:r>
            <a:r>
              <a:rPr lang="en-US" sz="1700" b="1" dirty="0">
                <a:latin typeface="Times New Roman" panose="02020603050405020304" pitchFamily="18" charset="0"/>
                <a:cs typeface="Times New Roman" panose="02020603050405020304" pitchFamily="18" charset="0"/>
              </a:rPr>
              <a:t>Administration: </a:t>
            </a:r>
          </a:p>
          <a:p>
            <a:pPr marL="0" lvl="0" indent="0">
              <a:lnSpc>
                <a:spcPct val="90000"/>
              </a:lnSpc>
              <a:buNone/>
            </a:pPr>
            <a:r>
              <a:rPr lang="en-US" sz="1700" dirty="0">
                <a:latin typeface="Times New Roman" panose="02020603050405020304" pitchFamily="18" charset="0"/>
                <a:cs typeface="Times New Roman" panose="02020603050405020304" pitchFamily="18" charset="0"/>
              </a:rPr>
              <a:t>    - Grantee-</a:t>
            </a:r>
            <a:r>
              <a:rPr lang="en-US" sz="1700" b="1" dirty="0">
                <a:latin typeface="Times New Roman" panose="02020603050405020304" pitchFamily="18" charset="0"/>
                <a:cs typeface="Times New Roman" panose="02020603050405020304" pitchFamily="18" charset="0"/>
              </a:rPr>
              <a:t>3% </a:t>
            </a:r>
            <a:r>
              <a:rPr lang="en-US" sz="1700" dirty="0">
                <a:latin typeface="Times New Roman" panose="02020603050405020304" pitchFamily="18" charset="0"/>
                <a:cs typeface="Times New Roman" panose="02020603050405020304" pitchFamily="18" charset="0"/>
              </a:rPr>
              <a:t>of </a:t>
            </a:r>
            <a:r>
              <a:rPr lang="en-US" sz="1700" b="1" dirty="0">
                <a:latin typeface="Times New Roman" panose="02020603050405020304" pitchFamily="18" charset="0"/>
                <a:cs typeface="Times New Roman" panose="02020603050405020304" pitchFamily="18" charset="0"/>
              </a:rPr>
              <a:t>Federal </a:t>
            </a:r>
            <a:r>
              <a:rPr lang="en-US" sz="1700" dirty="0">
                <a:latin typeface="Times New Roman" panose="02020603050405020304" pitchFamily="18" charset="0"/>
                <a:cs typeface="Times New Roman" panose="02020603050405020304" pitchFamily="18" charset="0"/>
              </a:rPr>
              <a:t>award</a:t>
            </a:r>
          </a:p>
          <a:p>
            <a:pPr marL="0" lvl="0" indent="0">
              <a:lnSpc>
                <a:spcPct val="90000"/>
              </a:lnSpc>
              <a:buNone/>
            </a:pPr>
            <a:endParaRPr lang="en-US" sz="1700" dirty="0">
              <a:latin typeface="Times New Roman" panose="02020603050405020304" pitchFamily="18" charset="0"/>
              <a:cs typeface="Times New Roman" panose="02020603050405020304" pitchFamily="18" charset="0"/>
            </a:endParaRPr>
          </a:p>
          <a:p>
            <a:pPr marL="0" lvl="0" indent="0">
              <a:lnSpc>
                <a:spcPct val="90000"/>
              </a:lnSpc>
              <a:buNone/>
            </a:pPr>
            <a:r>
              <a:rPr lang="en-US" sz="1700" dirty="0">
                <a:latin typeface="Times New Roman" panose="02020603050405020304" pitchFamily="18" charset="0"/>
                <a:cs typeface="Times New Roman" panose="02020603050405020304" pitchFamily="18" charset="0"/>
              </a:rPr>
              <a:t>    - Project Sponsors- </a:t>
            </a:r>
            <a:r>
              <a:rPr lang="en-US" sz="1700" b="1" dirty="0">
                <a:latin typeface="Times New Roman" panose="02020603050405020304" pitchFamily="18" charset="0"/>
                <a:cs typeface="Times New Roman" panose="02020603050405020304" pitchFamily="18" charset="0"/>
              </a:rPr>
              <a:t>7% </a:t>
            </a:r>
            <a:r>
              <a:rPr lang="en-US" sz="1700" dirty="0">
                <a:latin typeface="Times New Roman" panose="02020603050405020304" pitchFamily="18" charset="0"/>
                <a:cs typeface="Times New Roman" panose="02020603050405020304" pitchFamily="18" charset="0"/>
              </a:rPr>
              <a:t>of </a:t>
            </a:r>
            <a:r>
              <a:rPr lang="en-US" sz="1700" b="1" u="sng" dirty="0">
                <a:latin typeface="Times New Roman" panose="02020603050405020304" pitchFamily="18" charset="0"/>
                <a:cs typeface="Times New Roman" panose="02020603050405020304" pitchFamily="18" charset="0"/>
              </a:rPr>
              <a:t>subgrant</a:t>
            </a:r>
            <a:r>
              <a:rPr lang="en-US" sz="1700" dirty="0">
                <a:latin typeface="Times New Roman" panose="02020603050405020304" pitchFamily="18" charset="0"/>
                <a:cs typeface="Times New Roman" panose="02020603050405020304" pitchFamily="18" charset="0"/>
              </a:rPr>
              <a:t> award for management, oversight, coordination, evaluation, reporting, etc.</a:t>
            </a:r>
          </a:p>
          <a:p>
            <a:pPr marL="393192" lvl="1" indent="0">
              <a:lnSpc>
                <a:spcPct val="90000"/>
              </a:lnSpc>
              <a:buNone/>
            </a:pPr>
            <a:r>
              <a:rPr lang="en-US" sz="1700" dirty="0">
                <a:latin typeface="Times New Roman" panose="02020603050405020304" pitchFamily="18" charset="0"/>
                <a:cs typeface="Times New Roman" panose="02020603050405020304" pitchFamily="18" charset="0"/>
              </a:rPr>
              <a:t> 	</a:t>
            </a:r>
          </a:p>
          <a:p>
            <a:pPr marL="0" lvl="0" indent="0">
              <a:lnSpc>
                <a:spcPct val="90000"/>
              </a:lnSpc>
              <a:buNone/>
            </a:pPr>
            <a:endParaRPr lang="en-US" sz="1700" dirty="0">
              <a:latin typeface="Times New Roman" panose="02020603050405020304" pitchFamily="18" charset="0"/>
              <a:cs typeface="Times New Roman" panose="02020603050405020304" pitchFamily="18" charset="0"/>
            </a:endParaRPr>
          </a:p>
          <a:p>
            <a:pPr lvl="0">
              <a:lnSpc>
                <a:spcPct val="90000"/>
              </a:lnSpc>
            </a:pPr>
            <a:r>
              <a:rPr lang="en-US" sz="1700" dirty="0">
                <a:latin typeface="Times New Roman" panose="02020603050405020304" pitchFamily="18" charset="0"/>
                <a:cs typeface="Times New Roman" panose="02020603050405020304" pitchFamily="18" charset="0"/>
              </a:rPr>
              <a:t>II. </a:t>
            </a:r>
            <a:r>
              <a:rPr lang="en-US" sz="1700" b="1" dirty="0">
                <a:latin typeface="Times New Roman" panose="02020603050405020304" pitchFamily="18" charset="0"/>
                <a:cs typeface="Times New Roman" panose="02020603050405020304" pitchFamily="18" charset="0"/>
              </a:rPr>
              <a:t>Direct Housing Services: 63.0%</a:t>
            </a:r>
          </a:p>
          <a:p>
            <a:pPr marL="0" lvl="0" indent="0">
              <a:lnSpc>
                <a:spcPct val="90000"/>
              </a:lnSpc>
              <a:buNone/>
            </a:pPr>
            <a:r>
              <a:rPr lang="en-US" sz="1700" i="1" dirty="0">
                <a:latin typeface="Times New Roman" panose="02020603050405020304" pitchFamily="18" charset="0"/>
                <a:cs typeface="Times New Roman" panose="02020603050405020304" pitchFamily="18" charset="0"/>
              </a:rPr>
              <a:t>	(</a:t>
            </a:r>
            <a:r>
              <a:rPr lang="en-US" sz="1700" i="1" dirty="0" err="1">
                <a:latin typeface="Times New Roman" panose="02020603050405020304" pitchFamily="18" charset="0"/>
                <a:cs typeface="Times New Roman" panose="02020603050405020304" pitchFamily="18" charset="0"/>
              </a:rPr>
              <a:t>i</a:t>
            </a:r>
            <a:r>
              <a:rPr lang="en-US" sz="1700" i="1" dirty="0">
                <a:latin typeface="Times New Roman" panose="02020603050405020304" pitchFamily="18" charset="0"/>
                <a:cs typeface="Times New Roman" panose="02020603050405020304" pitchFamily="18" charset="0"/>
              </a:rPr>
              <a:t>) Tenant-Based Rental Assistance (TBRA): </a:t>
            </a:r>
            <a:r>
              <a:rPr lang="en-US" sz="1700" dirty="0">
                <a:latin typeface="Times New Roman" panose="02020603050405020304" pitchFamily="18" charset="0"/>
                <a:cs typeface="Times New Roman" panose="02020603050405020304" pitchFamily="18" charset="0"/>
              </a:rPr>
              <a:t>housing subsidy provided for use on the open rental market.</a:t>
            </a:r>
          </a:p>
          <a:p>
            <a:pPr marL="0" lvl="0" indent="0">
              <a:lnSpc>
                <a:spcPct val="90000"/>
              </a:lnSpc>
              <a:buNone/>
            </a:pPr>
            <a:endParaRPr lang="en-US" sz="1700" dirty="0">
              <a:latin typeface="Arial" pitchFamily="34" charset="0"/>
              <a:cs typeface="Arial" pitchFamily="34" charset="0"/>
            </a:endParaRPr>
          </a:p>
          <a:p>
            <a:pPr marL="0" lvl="0" indent="0">
              <a:lnSpc>
                <a:spcPct val="90000"/>
              </a:lnSpc>
              <a:buNone/>
            </a:pPr>
            <a:r>
              <a:rPr lang="en-US" sz="1700" i="1" dirty="0">
                <a:latin typeface="Arial" pitchFamily="34" charset="0"/>
                <a:cs typeface="Arial" pitchFamily="34" charset="0"/>
              </a:rPr>
              <a:t>	</a:t>
            </a:r>
            <a:endParaRPr lang="en-US" sz="1700" dirty="0">
              <a:latin typeface="Arial" pitchFamily="34" charset="0"/>
              <a:cs typeface="Arial" pitchFamily="34" charset="0"/>
            </a:endParaRPr>
          </a:p>
        </p:txBody>
      </p:sp>
    </p:spTree>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792" y="1093380"/>
            <a:ext cx="2301136" cy="4671240"/>
          </a:xfrm>
        </p:spPr>
        <p:txBody>
          <a:bodyPr anchor="ctr">
            <a:normAutofit/>
          </a:bodyPr>
          <a:lstStyle/>
          <a:p>
            <a:pPr algn="r"/>
            <a:r>
              <a:rPr lang="en-US" sz="1700" b="1" dirty="0">
                <a:latin typeface="Times New Roman" panose="02020603050405020304" pitchFamily="18" charset="0"/>
                <a:cs typeface="Times New Roman" panose="02020603050405020304" pitchFamily="18" charset="0"/>
              </a:rPr>
              <a:t>Services Description/Categories Cont’d</a:t>
            </a:r>
          </a:p>
        </p:txBody>
      </p:sp>
      <p:sp>
        <p:nvSpPr>
          <p:cNvPr id="3" name="Content Placeholder 2"/>
          <p:cNvSpPr>
            <a:spLocks noGrp="1"/>
          </p:cNvSpPr>
          <p:nvPr>
            <p:ph idx="1"/>
          </p:nvPr>
        </p:nvSpPr>
        <p:spPr>
          <a:xfrm>
            <a:off x="3964131" y="1093380"/>
            <a:ext cx="4664328" cy="4679250"/>
          </a:xfrm>
        </p:spPr>
        <p:txBody>
          <a:bodyPr anchor="ctr">
            <a:normAutofit lnSpcReduction="10000"/>
          </a:bodyPr>
          <a:lstStyle/>
          <a:p>
            <a:pPr marL="0" indent="0">
              <a:buNone/>
            </a:pPr>
            <a:r>
              <a:rPr lang="en-US" sz="1700" i="1" dirty="0">
                <a:latin typeface="Arial" pitchFamily="34" charset="0"/>
                <a:cs typeface="Arial" pitchFamily="34" charset="0"/>
              </a:rPr>
              <a:t>(</a:t>
            </a:r>
            <a:r>
              <a:rPr lang="en-US" sz="1700" i="1" dirty="0">
                <a:latin typeface="Times New Roman" panose="02020603050405020304" pitchFamily="18" charset="0"/>
                <a:cs typeface="Times New Roman" panose="02020603050405020304" pitchFamily="18" charset="0"/>
              </a:rPr>
              <a:t>ii) Short-Term Rent, Mortgage, &amp; Utility Assistance (STRMU): </a:t>
            </a:r>
          </a:p>
          <a:p>
            <a:pPr marL="0" indent="0">
              <a:buNone/>
            </a:pPr>
            <a:r>
              <a:rPr lang="en-US" sz="1700" i="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prevents homelessness of mortgage holder or 	renters </a:t>
            </a:r>
            <a:r>
              <a:rPr lang="en-US" sz="1700" u="sng" dirty="0">
                <a:latin typeface="Times New Roman" panose="02020603050405020304" pitchFamily="18" charset="0"/>
                <a:cs typeface="Times New Roman" panose="02020603050405020304" pitchFamily="18" charset="0"/>
              </a:rPr>
              <a:t>already housed</a:t>
            </a:r>
            <a:r>
              <a:rPr lang="en-US" sz="1700" dirty="0">
                <a:latin typeface="Times New Roman" panose="02020603050405020304" pitchFamily="18" charset="0"/>
                <a:cs typeface="Times New Roman" panose="02020603050405020304" pitchFamily="18" charset="0"/>
              </a:rPr>
              <a:t>; allows assistance for 	up to 21wks in 	any 52wk period.</a:t>
            </a:r>
          </a:p>
          <a:p>
            <a:endParaRPr lang="en-US" sz="1700" dirty="0">
              <a:latin typeface="Times New Roman" panose="02020603050405020304" pitchFamily="18" charset="0"/>
              <a:cs typeface="Times New Roman" panose="02020603050405020304" pitchFamily="18" charset="0"/>
            </a:endParaRPr>
          </a:p>
          <a:p>
            <a:pPr marL="0" indent="0">
              <a:buNone/>
            </a:pPr>
            <a:r>
              <a:rPr lang="en-US" sz="1700" i="1" dirty="0">
                <a:latin typeface="Times New Roman" panose="02020603050405020304" pitchFamily="18" charset="0"/>
                <a:cs typeface="Times New Roman" panose="02020603050405020304" pitchFamily="18" charset="0"/>
              </a:rPr>
              <a:t>(iii) Facility-Based Rental Assistance (FBRA)</a:t>
            </a:r>
            <a:r>
              <a:rPr lang="en-US" sz="1700" dirty="0">
                <a:latin typeface="Times New Roman" panose="02020603050405020304" pitchFamily="18" charset="0"/>
                <a:cs typeface="Times New Roman" panose="02020603050405020304" pitchFamily="18" charset="0"/>
              </a:rPr>
              <a:t>*</a:t>
            </a:r>
          </a:p>
          <a:p>
            <a:pPr marL="0" indent="0">
              <a:buNone/>
            </a:pPr>
            <a:r>
              <a:rPr lang="en-US" sz="1700" b="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Hotel/motel voucher assistance for up to sixty 	(60) 	days within any six (6)-month period, 	where rental housing is identified but not 	immediately available for 	move-in by 	approved clients.</a:t>
            </a:r>
          </a:p>
          <a:p>
            <a:pPr marL="0" indent="0">
              <a:buNone/>
            </a:pPr>
            <a:endParaRPr lang="en-US" sz="1700" dirty="0">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a:p>
            <a:pPr marL="0" indent="0">
              <a:buNone/>
            </a:pPr>
            <a:r>
              <a:rPr lang="en-US" sz="1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6703527"/>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2792" y="1093380"/>
            <a:ext cx="2301136" cy="4671240"/>
          </a:xfrm>
        </p:spPr>
        <p:txBody>
          <a:bodyPr anchor="ctr">
            <a:normAutofit/>
          </a:bodyPr>
          <a:lstStyle/>
          <a:p>
            <a:pPr algn="r"/>
            <a:r>
              <a:rPr lang="en-US" sz="1700" b="1" dirty="0">
                <a:latin typeface="Times New Roman" panose="02020603050405020304" pitchFamily="18" charset="0"/>
                <a:cs typeface="Times New Roman" panose="02020603050405020304" pitchFamily="18" charset="0"/>
              </a:rPr>
              <a:t>Services Description/Categories Cont’d</a:t>
            </a:r>
          </a:p>
        </p:txBody>
      </p:sp>
      <p:sp>
        <p:nvSpPr>
          <p:cNvPr id="3" name="Content Placeholder 2"/>
          <p:cNvSpPr>
            <a:spLocks noGrp="1"/>
          </p:cNvSpPr>
          <p:nvPr>
            <p:ph idx="1"/>
          </p:nvPr>
        </p:nvSpPr>
        <p:spPr>
          <a:xfrm>
            <a:off x="3964131" y="1093380"/>
            <a:ext cx="4664328" cy="4679250"/>
          </a:xfrm>
        </p:spPr>
        <p:txBody>
          <a:bodyPr anchor="ctr">
            <a:normAutofit/>
          </a:bodyPr>
          <a:lstStyle/>
          <a:p>
            <a:pPr marL="0" indent="0">
              <a:buNone/>
            </a:pPr>
            <a:r>
              <a:rPr lang="en-US" i="1" dirty="0">
                <a:latin typeface="Arial" panose="020B0604020202020204" pitchFamily="34" charset="0"/>
                <a:cs typeface="Arial" panose="020B0604020202020204" pitchFamily="34" charset="0"/>
              </a:rPr>
              <a:t>	</a:t>
            </a:r>
            <a:r>
              <a:rPr lang="en-US" i="1" dirty="0">
                <a:latin typeface="Times New Roman" panose="02020603050405020304" pitchFamily="18" charset="0"/>
                <a:cs typeface="Times New Roman" panose="02020603050405020304" pitchFamily="18" charset="0"/>
              </a:rPr>
              <a:t>(iv) Permanent Housing Placement (PHP): </a:t>
            </a:r>
            <a:r>
              <a:rPr lang="en-US" dirty="0">
                <a:latin typeface="Times New Roman" panose="02020603050405020304" pitchFamily="18" charset="0"/>
                <a:cs typeface="Times New Roman" panose="02020603050405020304" pitchFamily="18" charset="0"/>
              </a:rPr>
              <a:t> 		assistance with ‘move-in’ cost pays up 		to two months of  rent; one-time 			security; one-time utility deposit. </a:t>
            </a:r>
            <a:endParaRPr lang="en-US" i="1" dirty="0">
              <a:latin typeface="Times New Roman" panose="02020603050405020304" pitchFamily="18" charset="0"/>
              <a:cs typeface="Times New Roman" panose="02020603050405020304" pitchFamily="18" charset="0"/>
            </a:endParaRPr>
          </a:p>
          <a:p>
            <a:pPr marL="0" indent="0">
              <a:buNone/>
            </a:pPr>
            <a:endParaRPr lang="en-US" i="1" dirty="0">
              <a:latin typeface="Times New Roman" panose="02020603050405020304" pitchFamily="18" charset="0"/>
              <a:cs typeface="Times New Roman" panose="02020603050405020304" pitchFamily="18" charset="0"/>
            </a:endParaRPr>
          </a:p>
          <a:p>
            <a:pPr marL="0" indent="0" algn="ctr">
              <a:buNone/>
            </a:pPr>
            <a:r>
              <a:rPr lang="en-US" b="1" dirty="0">
                <a:latin typeface="Times New Roman" panose="02020603050405020304" pitchFamily="18" charset="0"/>
                <a:cs typeface="Times New Roman" panose="02020603050405020304" pitchFamily="18" charset="0"/>
              </a:rPr>
              <a:t>*CASE-BY-CASE NEEDS BASED ASSISTANCE TO NON-ADH JURISDICTIONS UPON REQUEST.*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III. </a:t>
            </a:r>
            <a:r>
              <a:rPr lang="en-US" b="1" dirty="0">
                <a:latin typeface="Times New Roman" panose="02020603050405020304" pitchFamily="18" charset="0"/>
                <a:cs typeface="Times New Roman" panose="02020603050405020304" pitchFamily="18" charset="0"/>
              </a:rPr>
              <a:t>Supportive Services: 27.0%</a:t>
            </a:r>
          </a:p>
          <a:p>
            <a:pPr marL="0" indent="0">
              <a:buNone/>
            </a:pPr>
            <a:r>
              <a:rPr lang="en-US" dirty="0">
                <a:latin typeface="Times New Roman" panose="02020603050405020304" pitchFamily="18" charset="0"/>
                <a:cs typeface="Times New Roman" panose="02020603050405020304" pitchFamily="18" charset="0"/>
              </a:rPr>
              <a:t>	Housing case management, care 	coordination, home &amp; health assessments, 	etc.</a:t>
            </a:r>
          </a:p>
          <a:p>
            <a:pPr marL="0" indent="0">
              <a:buNone/>
            </a:pPr>
            <a:endParaRPr lang="en-US" dirty="0">
              <a:latin typeface="Arial" pitchFamily="34" charset="0"/>
              <a:cs typeface="Arial" pitchFamily="34" charset="0"/>
            </a:endParaRPr>
          </a:p>
        </p:txBody>
      </p:sp>
    </p:spTree>
    <p:extLst>
      <p:ext uri="{BB962C8B-B14F-4D97-AF65-F5344CB8AC3E}">
        <p14:creationId xmlns:p14="http://schemas.microsoft.com/office/powerpoint/2010/main" val="1040598136"/>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84514" y="942108"/>
            <a:ext cx="2442412" cy="4969113"/>
          </a:xfrm>
        </p:spPr>
        <p:txBody>
          <a:bodyPr anchor="ctr">
            <a:normAutofit/>
          </a:bodyPr>
          <a:lstStyle/>
          <a:p>
            <a:br>
              <a:rPr lang="en-US" b="1" dirty="0">
                <a:solidFill>
                  <a:schemeClr val="tx2">
                    <a:lumMod val="75000"/>
                  </a:schemeClr>
                </a:solidFill>
                <a:latin typeface="Times New Roman" panose="02020603050405020304" pitchFamily="18" charset="0"/>
                <a:cs typeface="Times New Roman" panose="02020603050405020304" pitchFamily="18" charset="0"/>
              </a:rPr>
            </a:br>
            <a:r>
              <a:rPr lang="en-US" b="1" dirty="0">
                <a:solidFill>
                  <a:schemeClr val="tx2">
                    <a:lumMod val="75000"/>
                  </a:schemeClr>
                </a:solidFill>
                <a:latin typeface="Times New Roman" panose="02020603050405020304" pitchFamily="18" charset="0"/>
                <a:cs typeface="Times New Roman" panose="02020603050405020304" pitchFamily="18" charset="0"/>
              </a:rPr>
              <a:t>Expanded Supportive Services 2021-2022</a:t>
            </a:r>
          </a:p>
        </p:txBody>
      </p:sp>
      <p:sp>
        <p:nvSpPr>
          <p:cNvPr id="3" name="Content Placeholder 2"/>
          <p:cNvSpPr>
            <a:spLocks noGrp="1"/>
          </p:cNvSpPr>
          <p:nvPr>
            <p:ph idx="1"/>
          </p:nvPr>
        </p:nvSpPr>
        <p:spPr>
          <a:xfrm>
            <a:off x="3786796" y="942108"/>
            <a:ext cx="4841662" cy="4969114"/>
          </a:xfrm>
        </p:spPr>
        <p:txBody>
          <a:bodyPr anchor="ctr">
            <a:normAutofit/>
          </a:bodyPr>
          <a:lstStyle/>
          <a:p>
            <a:pPr>
              <a:lnSpc>
                <a:spcPct val="90000"/>
              </a:lnSpc>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Substance Abuse treatment-short term (≤ 120dys)</a:t>
            </a:r>
          </a:p>
          <a:p>
            <a:pPr marL="0" indent="0">
              <a:lnSpc>
                <a:spcPct val="90000"/>
              </a:lnSpc>
              <a:buNone/>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Basic Telephone Service: intended to assist beneficiary in accessing services</a:t>
            </a:r>
          </a:p>
          <a:p>
            <a:pPr marL="0" indent="0">
              <a:lnSpc>
                <a:spcPct val="90000"/>
              </a:lnSpc>
              <a:buNone/>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Child Care (does not include childcare while  beneficiary is at work.)</a:t>
            </a:r>
          </a:p>
          <a:p>
            <a:pPr marL="0" indent="0">
              <a:lnSpc>
                <a:spcPct val="90000"/>
              </a:lnSpc>
              <a:buNone/>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Transportation: to assist  beneficiary access health care services or housing.</a:t>
            </a:r>
          </a:p>
          <a:p>
            <a:pPr marL="0" indent="0">
              <a:lnSpc>
                <a:spcPct val="90000"/>
              </a:lnSpc>
              <a:buNone/>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Meals/Nutritional Services: actual meals or nutritional supplements; essential hygiene items &amp; household cleaning supplies </a:t>
            </a:r>
          </a:p>
          <a:p>
            <a:pPr>
              <a:lnSpc>
                <a:spcPct val="90000"/>
              </a:lnSpc>
            </a:pPr>
            <a:endParaRPr lang="en-US" sz="1100" dirty="0">
              <a:solidFill>
                <a:schemeClr val="tx2">
                  <a:lumMod val="75000"/>
                </a:schemeClr>
              </a:solidFill>
              <a:latin typeface="Times New Roman" panose="02020603050405020304" pitchFamily="18" charset="0"/>
              <a:cs typeface="Times New Roman" panose="02020603050405020304" pitchFamily="18" charset="0"/>
            </a:endParaRPr>
          </a:p>
          <a:p>
            <a:pPr>
              <a:lnSpc>
                <a:spcPct val="90000"/>
              </a:lnSpc>
            </a:pPr>
            <a:r>
              <a:rPr lang="en-US" sz="1100" dirty="0">
                <a:solidFill>
                  <a:schemeClr val="tx2">
                    <a:lumMod val="75000"/>
                  </a:schemeClr>
                </a:solidFill>
                <a:latin typeface="Times New Roman" panose="02020603050405020304" pitchFamily="18" charset="0"/>
                <a:cs typeface="Times New Roman" panose="02020603050405020304" pitchFamily="18" charset="0"/>
              </a:rPr>
              <a:t>Life Skills Management: psychosocial &amp; interpersonal skills; anger management &amp; conflict resolution; communication; budgeting &amp; money management, etc.</a:t>
            </a:r>
          </a:p>
          <a:p>
            <a:pPr marL="0" indent="0">
              <a:lnSpc>
                <a:spcPct val="90000"/>
              </a:lnSpc>
              <a:buNone/>
            </a:pPr>
            <a:endParaRPr lang="en-US" sz="1100" dirty="0">
              <a:solidFill>
                <a:schemeClr val="tx2">
                  <a:lumMod val="75000"/>
                </a:schemeClr>
              </a:solidFill>
            </a:endParaRPr>
          </a:p>
        </p:txBody>
      </p:sp>
    </p:spTree>
    <p:extLst>
      <p:ext uri="{BB962C8B-B14F-4D97-AF65-F5344CB8AC3E}">
        <p14:creationId xmlns:p14="http://schemas.microsoft.com/office/powerpoint/2010/main" val="3175222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4693" y="624110"/>
            <a:ext cx="6683766" cy="1280890"/>
          </a:xfrm>
        </p:spPr>
        <p:txBody>
          <a:bodyPr>
            <a:normAutofit/>
          </a:bodyPr>
          <a:lstStyle/>
          <a:p>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Program Goals</a:t>
            </a:r>
          </a:p>
        </p:txBody>
      </p:sp>
      <p:pic>
        <p:nvPicPr>
          <p:cNvPr id="3074" name="Picture 2" descr="Housing Opportunities for Persons with AIDS - HOPWA | City of Fort  Lauderdale, FL">
            <a:extLst>
              <a:ext uri="{FF2B5EF4-FFF2-40B4-BE49-F238E27FC236}">
                <a16:creationId xmlns:a16="http://schemas.microsoft.com/office/drawing/2014/main" id="{CD41B599-6E20-43D1-98BA-91457DA1F4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3589" y="3482656"/>
            <a:ext cx="2154869" cy="10316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9BB66A44-0591-4351-AFF1-C7712EA69032}"/>
              </a:ext>
            </a:extLst>
          </p:cNvPr>
          <p:cNvGraphicFramePr>
            <a:graphicFrameLocks noGrp="1"/>
          </p:cNvGraphicFramePr>
          <p:nvPr>
            <p:ph idx="1"/>
          </p:nvPr>
        </p:nvGraphicFramePr>
        <p:xfrm>
          <a:off x="1941909" y="2125362"/>
          <a:ext cx="4376340" cy="3785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96802"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p:cNvSpPr>
            <a:spLocks noGrp="1"/>
          </p:cNvSpPr>
          <p:nvPr>
            <p:ph type="title"/>
          </p:nvPr>
        </p:nvSpPr>
        <p:spPr>
          <a:xfrm>
            <a:off x="912792" y="1093380"/>
            <a:ext cx="2301136" cy="4671240"/>
          </a:xfrm>
        </p:spPr>
        <p:txBody>
          <a:bodyPr anchor="ctr">
            <a:normAutofit/>
          </a:bodyPr>
          <a:lstStyle/>
          <a:p>
            <a:pPr algn="r"/>
            <a:r>
              <a:rPr lang="en-US" b="1" dirty="0">
                <a:latin typeface="Times New Roman" panose="02020603050405020304" pitchFamily="18" charset="0"/>
                <a:cs typeface="Times New Roman" panose="02020603050405020304" pitchFamily="18" charset="0"/>
              </a:rPr>
              <a:t>Housing Barriers that Clients Face</a:t>
            </a: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3618358" y="838200"/>
            <a:ext cx="5373242" cy="5484322"/>
          </a:xfrm>
        </p:spPr>
        <p:txBody>
          <a:bodyPr anchor="ctr">
            <a:noAutofit/>
          </a:bodyPr>
          <a:lstStyle/>
          <a:p>
            <a:pPr>
              <a:lnSpc>
                <a:spcPct val="90000"/>
              </a:lnSpc>
              <a:buNone/>
            </a:pPr>
            <a:r>
              <a:rPr lang="en-US" sz="1600" b="1" dirty="0">
                <a:latin typeface="Times New Roman" panose="02020603050405020304" pitchFamily="18" charset="0"/>
                <a:cs typeface="Times New Roman" panose="02020603050405020304" pitchFamily="18" charset="0"/>
              </a:rPr>
              <a:t>Major barriers to accessing affordable, stable housing:</a:t>
            </a:r>
          </a:p>
          <a:p>
            <a:pPr lvl="1">
              <a:lnSpc>
                <a:spcPct val="90000"/>
              </a:lnSpc>
            </a:pPr>
            <a:r>
              <a:rPr lang="en-US" b="1" dirty="0">
                <a:latin typeface="Times New Roman" panose="02020603050405020304" pitchFamily="18" charset="0"/>
                <a:cs typeface="Times New Roman" panose="02020603050405020304" pitchFamily="18" charset="0"/>
              </a:rPr>
              <a:t>Criminal justice history</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Rental history</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Credit history</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Housing availability</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Housing affordability</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Multiple diagnoses/mental health issues</a:t>
            </a:r>
          </a:p>
          <a:p>
            <a:pPr marL="0" indent="0">
              <a:lnSpc>
                <a:spcPct val="90000"/>
              </a:lnSpc>
              <a:buNone/>
            </a:pPr>
            <a:endParaRPr lang="en-US" sz="1600" b="1" dirty="0">
              <a:latin typeface="Times New Roman" panose="02020603050405020304" pitchFamily="18" charset="0"/>
              <a:cs typeface="Times New Roman" panose="02020603050405020304" pitchFamily="18" charset="0"/>
            </a:endParaRPr>
          </a:p>
          <a:p>
            <a:pPr lvl="1">
              <a:lnSpc>
                <a:spcPct val="90000"/>
              </a:lnSpc>
            </a:pPr>
            <a:r>
              <a:rPr lang="en-US" b="1" dirty="0">
                <a:latin typeface="Times New Roman" panose="02020603050405020304" pitchFamily="18" charset="0"/>
                <a:cs typeface="Times New Roman" panose="02020603050405020304" pitchFamily="18" charset="0"/>
              </a:rPr>
              <a:t>HOPWA/HUD regulations</a:t>
            </a:r>
          </a:p>
          <a:p>
            <a:pPr lvl="2">
              <a:lnSpc>
                <a:spcPct val="90000"/>
              </a:lnSpc>
            </a:pPr>
            <a:r>
              <a:rPr lang="en-US" sz="1600" b="1" dirty="0">
                <a:latin typeface="Times New Roman" panose="02020603050405020304" pitchFamily="18" charset="0"/>
                <a:cs typeface="Times New Roman" panose="02020603050405020304" pitchFamily="18" charset="0"/>
              </a:rPr>
              <a:t>Rent determination &amp; Fair market rents</a:t>
            </a:r>
          </a:p>
          <a:p>
            <a:pPr>
              <a:lnSpc>
                <a:spcPct val="90000"/>
              </a:lnSpc>
            </a:pPr>
            <a:endParaRPr lang="en-US" sz="1600" b="1" dirty="0">
              <a:latin typeface="Arial" pitchFamily="34" charset="0"/>
              <a:cs typeface="Arial" pitchFamily="34" charset="0"/>
            </a:endParaRPr>
          </a:p>
        </p:txBody>
      </p:sp>
    </p:spTree>
  </p:cSld>
  <p:clrMapOvr>
    <a:overrideClrMapping bg1="dk1" tx1="lt1" bg2="dk2" tx2="lt2" accent1="accent1" accent2="accent2" accent3="accent3" accent4="accent4" accent5="accent5" accent6="accent6" hlink="hlink" folHlink="folHlink"/>
  </p:clrMapOvr>
  <p:transition spd="slow">
    <p:plus/>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a:bodyPr>
          <a:lstStyle/>
          <a:p>
            <a:r>
              <a:rPr lang="en-US" sz="2400" b="1" dirty="0"/>
              <a:t> </a:t>
            </a:r>
            <a:r>
              <a:rPr lang="en-US" sz="2400" b="1" dirty="0">
                <a:solidFill>
                  <a:schemeClr val="tx1"/>
                </a:solidFill>
                <a:latin typeface="Times New Roman" panose="02020603050405020304" pitchFamily="18" charset="0"/>
                <a:cs typeface="Times New Roman" panose="02020603050405020304" pitchFamily="18" charset="0"/>
              </a:rPr>
              <a:t>Funding Breakdown: based on FY Appropriations</a:t>
            </a:r>
          </a:p>
        </p:txBody>
      </p:sp>
      <p:graphicFrame>
        <p:nvGraphicFramePr>
          <p:cNvPr id="6" name="Content Placeholder 5"/>
          <p:cNvGraphicFramePr>
            <a:graphicFrameLocks noGrp="1"/>
          </p:cNvGraphicFramePr>
          <p:nvPr>
            <p:ph sz="half" idx="1"/>
          </p:nvPr>
        </p:nvGraphicFramePr>
        <p:xfrm>
          <a:off x="457200" y="1371600"/>
          <a:ext cx="3048000" cy="2410320"/>
        </p:xfrm>
        <a:graphic>
          <a:graphicData uri="http://schemas.openxmlformats.org/drawingml/2006/table">
            <a:tbl>
              <a:tblPr>
                <a:tableStyleId>{5C22544A-7EE6-4342-B048-85BDC9FD1C3A}</a:tableStyleId>
              </a:tblPr>
              <a:tblGrid>
                <a:gridCol w="1764631">
                  <a:extLst>
                    <a:ext uri="{9D8B030D-6E8A-4147-A177-3AD203B41FA5}">
                      <a16:colId xmlns:a16="http://schemas.microsoft.com/office/drawing/2014/main" val="646274680"/>
                    </a:ext>
                  </a:extLst>
                </a:gridCol>
                <a:gridCol w="1283369">
                  <a:extLst>
                    <a:ext uri="{9D8B030D-6E8A-4147-A177-3AD203B41FA5}">
                      <a16:colId xmlns:a16="http://schemas.microsoft.com/office/drawing/2014/main" val="4007911044"/>
                    </a:ext>
                  </a:extLst>
                </a:gridCol>
              </a:tblGrid>
              <a:tr h="382623">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Grantee Admin</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9525" marR="9525" marT="9525" marB="0" anchor="b"/>
                </a:tc>
                <a:extLst>
                  <a:ext uri="{0D108BD9-81ED-4DB2-BD59-A6C34878D82A}">
                    <a16:rowId xmlns:a16="http://schemas.microsoft.com/office/drawing/2014/main" val="2130036405"/>
                  </a:ext>
                </a:extLst>
              </a:tr>
              <a:tr h="453407">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Project Sponsor Admin</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713432743"/>
                  </a:ext>
                </a:extLst>
              </a:tr>
              <a:tr h="382623">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TBRA &amp; STRMU</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623292347"/>
                  </a:ext>
                </a:extLst>
              </a:tr>
              <a:tr h="382623">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PHP</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675119000"/>
                  </a:ext>
                </a:extLst>
              </a:tr>
              <a:tr h="382623">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FBRA</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88558927"/>
                  </a:ext>
                </a:extLst>
              </a:tr>
              <a:tr h="382623">
                <a:tc>
                  <a:txBody>
                    <a:bodyPr/>
                    <a:lstStyle/>
                    <a:p>
                      <a:pPr algn="l" fontAlgn="b"/>
                      <a:r>
                        <a:rPr lang="en-US" sz="1600" b="1" u="none" strike="noStrike" dirty="0">
                          <a:effectLst/>
                          <a:latin typeface="Times New Roman" panose="02020603050405020304" pitchFamily="18" charset="0"/>
                          <a:cs typeface="Times New Roman" panose="02020603050405020304" pitchFamily="18" charset="0"/>
                        </a:rPr>
                        <a:t>Support </a:t>
                      </a:r>
                      <a:r>
                        <a:rPr lang="en-US" sz="1600" b="1" u="none" strike="noStrike" dirty="0" err="1">
                          <a:effectLst/>
                          <a:latin typeface="Times New Roman" panose="02020603050405020304" pitchFamily="18" charset="0"/>
                          <a:cs typeface="Times New Roman" panose="02020603050405020304" pitchFamily="18" charset="0"/>
                        </a:rPr>
                        <a:t>Svs</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986085921"/>
                  </a:ext>
                </a:extLst>
              </a:tr>
            </a:tbl>
          </a:graphicData>
        </a:graphic>
      </p:graphicFrame>
      <p:graphicFrame>
        <p:nvGraphicFramePr>
          <p:cNvPr id="8" name="Content Placeholder 7">
            <a:extLst>
              <a:ext uri="{FF2B5EF4-FFF2-40B4-BE49-F238E27FC236}">
                <a16:creationId xmlns:a16="http://schemas.microsoft.com/office/drawing/2014/main" id="{BDDEFE37-9D84-4B46-BBB3-A11FD6A22B8A}"/>
              </a:ext>
            </a:extLst>
          </p:cNvPr>
          <p:cNvGraphicFramePr>
            <a:graphicFrameLocks noGrp="1"/>
          </p:cNvGraphicFramePr>
          <p:nvPr>
            <p:ph sz="half" idx="2"/>
          </p:nvPr>
        </p:nvGraphicFramePr>
        <p:xfrm>
          <a:off x="3886200" y="1943966"/>
          <a:ext cx="54864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71104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p:cNvSpPr>
            <a:spLocks noGrp="1"/>
          </p:cNvSpPr>
          <p:nvPr>
            <p:ph type="title"/>
          </p:nvPr>
        </p:nvSpPr>
        <p:spPr>
          <a:xfrm>
            <a:off x="944919" y="3101093"/>
            <a:ext cx="1840539" cy="3029344"/>
          </a:xfrm>
        </p:spPr>
        <p:txBody>
          <a:bodyPr>
            <a:normAutofit/>
          </a:bodyPr>
          <a:lstStyle/>
          <a:p>
            <a:r>
              <a:rPr lang="en-US" sz="2800" b="1" dirty="0">
                <a:solidFill>
                  <a:schemeClr val="bg1"/>
                </a:solidFill>
                <a:latin typeface="Times New Roman" panose="02020603050405020304" pitchFamily="18" charset="0"/>
                <a:cs typeface="Times New Roman" panose="02020603050405020304" pitchFamily="18" charset="0"/>
              </a:rPr>
              <a:t>Program Contacts</a:t>
            </a:r>
          </a:p>
        </p:txBody>
      </p:sp>
      <p:sp>
        <p:nvSpPr>
          <p:cNvPr id="39"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40" name="Rectangle 35">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41" name="Content Placeholder 2">
            <a:extLst>
              <a:ext uri="{FF2B5EF4-FFF2-40B4-BE49-F238E27FC236}">
                <a16:creationId xmlns:a16="http://schemas.microsoft.com/office/drawing/2014/main" id="{C5573C1C-E439-4F8A-BA68-4F5981C187E1}"/>
              </a:ext>
            </a:extLst>
          </p:cNvPr>
          <p:cNvGraphicFramePr>
            <a:graphicFrameLocks noGrp="1"/>
          </p:cNvGraphicFramePr>
          <p:nvPr>
            <p:ph idx="1"/>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2481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Rectangle 10">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10E17A8A-7B66-4722-915F-5DD5CB58B30B}"/>
              </a:ext>
            </a:extLst>
          </p:cNvPr>
          <p:cNvGraphicFramePr>
            <a:graphicFrameLocks noGrp="1"/>
          </p:cNvGraphicFramePr>
          <p:nvPr>
            <p:ph idx="1"/>
            <p:extLst>
              <p:ext uri="{D42A27DB-BD31-4B8C-83A1-F6EECF244321}">
                <p14:modId xmlns:p14="http://schemas.microsoft.com/office/powerpoint/2010/main" val="3113628790"/>
              </p:ext>
            </p:extLst>
          </p:nvPr>
        </p:nvGraphicFramePr>
        <p:xfrm>
          <a:off x="1346172" y="2222983"/>
          <a:ext cx="6740553"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wheel spokes="3"/>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299EDA6-F510-4920-B85B-4922CF6C8704}"/>
              </a:ext>
            </a:extLst>
          </p:cNvPr>
          <p:cNvPicPr>
            <a:picLocks noGrp="1" noChangeAspect="1"/>
          </p:cNvPicPr>
          <p:nvPr>
            <p:ph sz="quarter" idx="4294967295"/>
          </p:nvPr>
        </p:nvPicPr>
        <p:blipFill>
          <a:blip r:embed="rId2"/>
          <a:stretch>
            <a:fillRect/>
          </a:stretch>
        </p:blipFill>
        <p:spPr>
          <a:xfrm>
            <a:off x="-1106583" y="1485900"/>
            <a:ext cx="11195146" cy="4267200"/>
          </a:xfrm>
          <a:prstGeom prst="rect">
            <a:avLst/>
          </a:prstGeom>
        </p:spPr>
      </p:pic>
      <p:pic>
        <p:nvPicPr>
          <p:cNvPr id="8" name="Picture 7">
            <a:extLst>
              <a:ext uri="{FF2B5EF4-FFF2-40B4-BE49-F238E27FC236}">
                <a16:creationId xmlns:a16="http://schemas.microsoft.com/office/drawing/2014/main" id="{1243F392-1103-4C7A-B507-12334DB111B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9012" y="228600"/>
            <a:ext cx="2085975" cy="1098232"/>
          </a:xfrm>
          <a:prstGeom prst="rect">
            <a:avLst/>
          </a:prstGeom>
          <a:noFill/>
          <a:ln>
            <a:noFill/>
          </a:ln>
        </p:spPr>
      </p:pic>
    </p:spTree>
    <p:extLst>
      <p:ext uri="{BB962C8B-B14F-4D97-AF65-F5344CB8AC3E}">
        <p14:creationId xmlns:p14="http://schemas.microsoft.com/office/powerpoint/2010/main" val="1983146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45E6577-0C72-4921-9452-F909E073D670}"/>
              </a:ext>
            </a:extLst>
          </p:cNvPr>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2022 Action Plan Schedule</a:t>
            </a:r>
          </a:p>
        </p:txBody>
      </p:sp>
      <p:sp>
        <p:nvSpPr>
          <p:cNvPr id="6" name="TextBox 5">
            <a:extLst>
              <a:ext uri="{FF2B5EF4-FFF2-40B4-BE49-F238E27FC236}">
                <a16:creationId xmlns:a16="http://schemas.microsoft.com/office/drawing/2014/main" id="{EA0B2AC3-FA49-49E4-AB77-26EE8DEB578C}"/>
              </a:ext>
            </a:extLst>
          </p:cNvPr>
          <p:cNvSpPr txBox="1"/>
          <p:nvPr/>
        </p:nvSpPr>
        <p:spPr>
          <a:xfrm>
            <a:off x="246994" y="1303638"/>
            <a:ext cx="4929353" cy="5632311"/>
          </a:xfrm>
          <a:prstGeom prst="rect">
            <a:avLst/>
          </a:prstGeom>
          <a:noFill/>
        </p:spPr>
        <p:txBody>
          <a:bodyPr wrap="square">
            <a:spAutoFit/>
          </a:bodyPr>
          <a:lstStyle/>
          <a:p>
            <a:pPr marL="400050" lvl="1" indent="0" algn="ctr" eaLnBrk="1" fontAlgn="auto" hangingPunct="1">
              <a:spcBef>
                <a:spcPts val="0"/>
              </a:spcBef>
              <a:spcAft>
                <a:spcPts val="0"/>
              </a:spcAft>
              <a:buClr>
                <a:schemeClr val="bg1"/>
              </a:buClr>
              <a:buNone/>
              <a:defRPr/>
            </a:pPr>
            <a:r>
              <a:rPr lang="en-US" sz="2400" kern="1200" dirty="0">
                <a:latin typeface="+mj-lt"/>
                <a:cs typeface="+mn-cs"/>
              </a:rPr>
              <a:t>30 Day Public Comment Period</a:t>
            </a:r>
          </a:p>
          <a:p>
            <a:pPr lvl="1" indent="-342900" algn="ctr" eaLnBrk="1" fontAlgn="auto" hangingPunct="1">
              <a:spcBef>
                <a:spcPts val="0"/>
              </a:spcBef>
              <a:spcAft>
                <a:spcPts val="0"/>
              </a:spcAft>
              <a:buClr>
                <a:schemeClr val="bg1"/>
              </a:buClr>
              <a:buFont typeface="Wingdings" panose="05000000000000000000" pitchFamily="2" charset="2"/>
              <a:buChar char="Ø"/>
              <a:defRPr/>
            </a:pPr>
            <a:r>
              <a:rPr lang="en-US" sz="2400" kern="1200" dirty="0">
                <a:latin typeface="+mj-lt"/>
                <a:cs typeface="+mn-cs"/>
              </a:rPr>
              <a:t>April 3, 2022 – May 3, 2022</a:t>
            </a:r>
          </a:p>
          <a:p>
            <a:pPr lvl="1" indent="-342900" algn="ctr" eaLnBrk="1" fontAlgn="auto" hangingPunct="1">
              <a:spcBef>
                <a:spcPts val="0"/>
              </a:spcBef>
              <a:spcAft>
                <a:spcPts val="0"/>
              </a:spcAft>
              <a:buClr>
                <a:schemeClr val="bg1"/>
              </a:buClr>
              <a:buFont typeface="Wingdings" panose="05000000000000000000" pitchFamily="2" charset="2"/>
              <a:buChar char="Ø"/>
              <a:defRPr/>
            </a:pPr>
            <a:endParaRPr lang="en-US" sz="2400" kern="1200" dirty="0">
              <a:latin typeface="+mj-lt"/>
              <a:cs typeface="+mn-cs"/>
            </a:endParaRPr>
          </a:p>
          <a:p>
            <a:pPr lvl="1" indent="-342900" algn="ctr" eaLnBrk="1" fontAlgn="auto" hangingPunct="1">
              <a:spcBef>
                <a:spcPts val="0"/>
              </a:spcBef>
              <a:spcAft>
                <a:spcPts val="0"/>
              </a:spcAft>
              <a:buClr>
                <a:schemeClr val="bg1"/>
              </a:buClr>
              <a:buFont typeface="Wingdings" panose="05000000000000000000" pitchFamily="2" charset="2"/>
              <a:buChar char="Ø"/>
              <a:defRPr/>
            </a:pPr>
            <a:r>
              <a:rPr lang="en-US" sz="2400" kern="1200" dirty="0">
                <a:latin typeface="+mj-lt"/>
                <a:cs typeface="+mn-cs"/>
              </a:rPr>
              <a:t>Public Hearing April 14, 2022</a:t>
            </a:r>
          </a:p>
          <a:p>
            <a:pPr lvl="1" indent="-342900" algn="ctr" eaLnBrk="1" fontAlgn="auto" hangingPunct="1">
              <a:spcBef>
                <a:spcPts val="0"/>
              </a:spcBef>
              <a:spcAft>
                <a:spcPts val="0"/>
              </a:spcAft>
              <a:buClr>
                <a:schemeClr val="bg1"/>
              </a:buClr>
              <a:buFont typeface="Wingdings" panose="05000000000000000000" pitchFamily="2" charset="2"/>
              <a:buChar char="Ø"/>
              <a:defRPr/>
            </a:pPr>
            <a:endParaRPr lang="en-US" sz="2400" kern="1200" dirty="0">
              <a:latin typeface="+mj-lt"/>
              <a:cs typeface="+mn-cs"/>
            </a:endParaRPr>
          </a:p>
          <a:p>
            <a:pPr lvl="1" indent="-342900" algn="ctr" eaLnBrk="1" fontAlgn="auto" hangingPunct="1">
              <a:spcBef>
                <a:spcPts val="0"/>
              </a:spcBef>
              <a:spcAft>
                <a:spcPts val="0"/>
              </a:spcAft>
              <a:buClr>
                <a:schemeClr val="bg1"/>
              </a:buClr>
              <a:buFont typeface="Wingdings" panose="05000000000000000000" pitchFamily="2" charset="2"/>
              <a:buChar char="Ø"/>
              <a:defRPr/>
            </a:pPr>
            <a:r>
              <a:rPr lang="en-US" sz="2400" kern="1200" dirty="0">
                <a:latin typeface="+mj-lt"/>
                <a:cs typeface="+mn-cs"/>
              </a:rPr>
              <a:t>Submission to HUD for Approval </a:t>
            </a:r>
          </a:p>
          <a:p>
            <a:pPr marL="400050" lvl="1" indent="0" algn="ctr" eaLnBrk="1" fontAlgn="auto" hangingPunct="1">
              <a:spcBef>
                <a:spcPts val="0"/>
              </a:spcBef>
              <a:spcAft>
                <a:spcPts val="0"/>
              </a:spcAft>
              <a:buClr>
                <a:schemeClr val="bg1"/>
              </a:buClr>
              <a:buFontTx/>
              <a:buNone/>
              <a:defRPr/>
            </a:pPr>
            <a:r>
              <a:rPr lang="en-US" sz="2400" kern="1200" dirty="0">
                <a:latin typeface="+mj-lt"/>
                <a:cs typeface="+mn-cs"/>
              </a:rPr>
              <a:t>    May-July 2022 </a:t>
            </a:r>
            <a:r>
              <a:rPr lang="en-US" sz="2400" i="1" kern="1200" dirty="0">
                <a:latin typeface="+mj-lt"/>
                <a:cs typeface="+mn-cs"/>
              </a:rPr>
              <a:t>(pending appropriation announcement)</a:t>
            </a:r>
          </a:p>
          <a:p>
            <a:pPr lvl="1" indent="-342900" algn="ctr" eaLnBrk="1" fontAlgn="auto" hangingPunct="1">
              <a:spcBef>
                <a:spcPts val="0"/>
              </a:spcBef>
              <a:spcAft>
                <a:spcPts val="0"/>
              </a:spcAft>
              <a:buClr>
                <a:schemeClr val="bg1"/>
              </a:buClr>
              <a:buFont typeface="Wingdings" panose="05000000000000000000" pitchFamily="2" charset="2"/>
              <a:buChar char="Ø"/>
              <a:defRPr/>
            </a:pPr>
            <a:endParaRPr lang="en-US" sz="2400" kern="1200" dirty="0">
              <a:latin typeface="+mj-lt"/>
              <a:cs typeface="+mn-cs"/>
            </a:endParaRPr>
          </a:p>
          <a:p>
            <a:pPr lvl="1" indent="-342900" algn="ctr" eaLnBrk="1" fontAlgn="auto" hangingPunct="1">
              <a:spcBef>
                <a:spcPts val="0"/>
              </a:spcBef>
              <a:spcAft>
                <a:spcPts val="0"/>
              </a:spcAft>
              <a:buClr>
                <a:schemeClr val="bg1"/>
              </a:buClr>
              <a:buFont typeface="Wingdings" panose="05000000000000000000" pitchFamily="2" charset="2"/>
              <a:buChar char="Ø"/>
              <a:defRPr/>
            </a:pPr>
            <a:r>
              <a:rPr lang="en-US" sz="2400" kern="1200" dirty="0">
                <a:latin typeface="+mj-lt"/>
                <a:cs typeface="+mn-cs"/>
              </a:rPr>
              <a:t>Funding available </a:t>
            </a:r>
          </a:p>
          <a:p>
            <a:pPr marL="400050" lvl="1" indent="0" algn="ctr" eaLnBrk="1" fontAlgn="auto" hangingPunct="1">
              <a:spcBef>
                <a:spcPts val="0"/>
              </a:spcBef>
              <a:spcAft>
                <a:spcPts val="0"/>
              </a:spcAft>
              <a:buClr>
                <a:schemeClr val="bg1"/>
              </a:buClr>
              <a:buFontTx/>
              <a:buNone/>
              <a:defRPr/>
            </a:pPr>
            <a:r>
              <a:rPr lang="en-US" sz="2400" kern="1200" dirty="0">
                <a:latin typeface="+mj-lt"/>
                <a:cs typeface="+mn-cs"/>
              </a:rPr>
              <a:t>    July 1, 2022 – June 30, 2023</a:t>
            </a:r>
          </a:p>
          <a:p>
            <a:pPr algn="ctr"/>
            <a:endParaRPr lang="en-US" sz="2400" dirty="0"/>
          </a:p>
          <a:p>
            <a:pPr marL="400050" lvl="1" indent="0" algn="ctr" eaLnBrk="1" fontAlgn="auto" hangingPunct="1">
              <a:spcBef>
                <a:spcPts val="0"/>
              </a:spcBef>
              <a:spcAft>
                <a:spcPts val="0"/>
              </a:spcAft>
              <a:buClr>
                <a:schemeClr val="bg1"/>
              </a:buClr>
              <a:buFontTx/>
              <a:buNone/>
              <a:defRPr/>
            </a:pPr>
            <a:endParaRPr lang="en-US" sz="2400" dirty="0">
              <a:latin typeface="+mj-lt"/>
            </a:endParaRPr>
          </a:p>
          <a:p>
            <a:pPr marL="400050" lvl="1" indent="0" algn="ctr" eaLnBrk="1" fontAlgn="auto" hangingPunct="1">
              <a:spcBef>
                <a:spcPts val="0"/>
              </a:spcBef>
              <a:spcAft>
                <a:spcPts val="0"/>
              </a:spcAft>
              <a:buClr>
                <a:schemeClr val="bg1"/>
              </a:buClr>
              <a:buFontTx/>
              <a:buNone/>
              <a:defRPr/>
            </a:pPr>
            <a:endParaRPr lang="en-US" sz="2400" kern="1200" dirty="0">
              <a:latin typeface="+mj-lt"/>
              <a:cs typeface="+mn-cs"/>
            </a:endParaRPr>
          </a:p>
        </p:txBody>
      </p:sp>
      <p:pic>
        <p:nvPicPr>
          <p:cNvPr id="7" name="Content Placeholder 5">
            <a:extLst>
              <a:ext uri="{FF2B5EF4-FFF2-40B4-BE49-F238E27FC236}">
                <a16:creationId xmlns:a16="http://schemas.microsoft.com/office/drawing/2014/main" id="{014A55FF-0C12-4663-B8B3-07469F853602}"/>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7717" y="1819042"/>
            <a:ext cx="2100263" cy="1124553"/>
          </a:xfrm>
          <a:prstGeom prst="rect">
            <a:avLst/>
          </a:prstGeom>
          <a:noFill/>
          <a:ln>
            <a:noFill/>
          </a:ln>
        </p:spPr>
      </p:pic>
      <p:sp>
        <p:nvSpPr>
          <p:cNvPr id="8" name="Rectangle 7">
            <a:extLst>
              <a:ext uri="{FF2B5EF4-FFF2-40B4-BE49-F238E27FC236}">
                <a16:creationId xmlns:a16="http://schemas.microsoft.com/office/drawing/2014/main" id="{075057C9-F26C-46A5-BEE3-F9F5DD47399E}"/>
              </a:ext>
            </a:extLst>
          </p:cNvPr>
          <p:cNvSpPr/>
          <p:nvPr/>
        </p:nvSpPr>
        <p:spPr>
          <a:xfrm>
            <a:off x="5983956" y="3372714"/>
            <a:ext cx="2467971" cy="1131079"/>
          </a:xfrm>
          <a:prstGeom prst="rect">
            <a:avLst/>
          </a:prstGeom>
        </p:spPr>
        <p:txBody>
          <a:bodyPr wrap="square">
            <a:spAutoFit/>
          </a:bodyPr>
          <a:lstStyle/>
          <a:p>
            <a:r>
              <a:rPr lang="fr-FR" sz="1350" b="1" dirty="0">
                <a:solidFill>
                  <a:srgbClr val="CE202F"/>
                </a:solidFill>
                <a:latin typeface="Rajdhani"/>
              </a:rPr>
              <a:t>Jean Noble, PCED</a:t>
            </a:r>
          </a:p>
          <a:p>
            <a:r>
              <a:rPr lang="fr-FR" sz="1350" b="1" dirty="0">
                <a:solidFill>
                  <a:srgbClr val="000000"/>
                </a:solidFill>
                <a:latin typeface="Rajdhani"/>
              </a:rPr>
              <a:t>Director, Grants Management</a:t>
            </a:r>
          </a:p>
          <a:p>
            <a:r>
              <a:rPr lang="fr-FR" sz="1350" b="1" dirty="0">
                <a:solidFill>
                  <a:srgbClr val="CE202F"/>
                </a:solidFill>
                <a:latin typeface="Rajdhani"/>
              </a:rPr>
              <a:t>(501) 682-7389</a:t>
            </a:r>
            <a:br>
              <a:rPr lang="fr-FR" sz="1350" b="1" dirty="0">
                <a:solidFill>
                  <a:srgbClr val="CE202F"/>
                </a:solidFill>
                <a:latin typeface="Rajdhani"/>
              </a:rPr>
            </a:br>
            <a:r>
              <a:rPr lang="fr-FR" sz="1350" b="1" dirty="0">
                <a:solidFill>
                  <a:srgbClr val="CE202F"/>
                </a:solidFill>
                <a:latin typeface="Rajdhani"/>
                <a:hlinkClick r:id="rId4">
                  <a:extLst>
                    <a:ext uri="{A12FA001-AC4F-418D-AE19-62706E023703}">
                      <ahyp:hlinkClr xmlns:ahyp="http://schemas.microsoft.com/office/drawing/2018/hyperlinkcolor" val="tx"/>
                    </a:ext>
                  </a:extLst>
                </a:hlinkClick>
              </a:rPr>
              <a:t>JNoble@ArkansasEDC.com</a:t>
            </a:r>
            <a:endParaRPr lang="fr-FR" sz="1350" b="1" dirty="0">
              <a:solidFill>
                <a:srgbClr val="CE202F"/>
              </a:solidFill>
              <a:latin typeface="Rajdhani"/>
            </a:endParaRPr>
          </a:p>
          <a:p>
            <a:endParaRPr lang="fr-FR" sz="1350" b="1" dirty="0">
              <a:solidFill>
                <a:srgbClr val="CE202F"/>
              </a:solidFill>
              <a:latin typeface="Rajdhani"/>
            </a:endParaRPr>
          </a:p>
        </p:txBody>
      </p:sp>
      <p:sp>
        <p:nvSpPr>
          <p:cNvPr id="12" name="TextBox 11">
            <a:extLst>
              <a:ext uri="{FF2B5EF4-FFF2-40B4-BE49-F238E27FC236}">
                <a16:creationId xmlns:a16="http://schemas.microsoft.com/office/drawing/2014/main" id="{6DC15284-AB39-440D-A3FF-55338451A706}"/>
              </a:ext>
            </a:extLst>
          </p:cNvPr>
          <p:cNvSpPr txBox="1"/>
          <p:nvPr/>
        </p:nvSpPr>
        <p:spPr>
          <a:xfrm>
            <a:off x="4855702" y="4609746"/>
            <a:ext cx="4572000" cy="646331"/>
          </a:xfrm>
          <a:prstGeom prst="rect">
            <a:avLst/>
          </a:prstGeom>
          <a:noFill/>
        </p:spPr>
        <p:txBody>
          <a:bodyPr wrap="square">
            <a:spAutoFit/>
          </a:bodyPr>
          <a:lstStyle/>
          <a:p>
            <a:pPr algn="ctr"/>
            <a:r>
              <a:rPr lang="en-US" sz="1800" dirty="0"/>
              <a:t>Plan Available for Review at:</a:t>
            </a:r>
          </a:p>
          <a:p>
            <a:pPr algn="ctr"/>
            <a:r>
              <a:rPr lang="en-US" sz="1800" dirty="0">
                <a:solidFill>
                  <a:srgbClr val="C00000"/>
                </a:solidFill>
                <a:hlinkClick r:id="rId5">
                  <a:extLst>
                    <a:ext uri="{A12FA001-AC4F-418D-AE19-62706E023703}">
                      <ahyp:hlinkClr xmlns:ahyp="http://schemas.microsoft.com/office/drawing/2018/hyperlinkcolor" val="tx"/>
                    </a:ext>
                  </a:extLst>
                </a:hlinkClick>
              </a:rPr>
              <a:t>www.ArkansasEDC.com/Grants</a:t>
            </a:r>
            <a:endParaRPr lang="en-US" sz="1800" dirty="0">
              <a:solidFill>
                <a:srgbClr val="C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B68402-6D92-4E5C-9FCB-6B56A97C1B0B}"/>
              </a:ext>
            </a:extLst>
          </p:cNvPr>
          <p:cNvSpPr/>
          <p:nvPr/>
        </p:nvSpPr>
        <p:spPr>
          <a:xfrm>
            <a:off x="955507" y="766417"/>
            <a:ext cx="7374577" cy="4939814"/>
          </a:xfrm>
          <a:prstGeom prst="rect">
            <a:avLst/>
          </a:prstGeom>
        </p:spPr>
        <p:txBody>
          <a:bodyPr wrap="square">
            <a:spAutoFit/>
          </a:bodyPr>
          <a:lstStyle/>
          <a:p>
            <a:pPr>
              <a:defRPr/>
            </a:pPr>
            <a:r>
              <a:rPr lang="en-US" sz="3500" dirty="0">
                <a:latin typeface="Helvetica" panose="020B0604020202020204" pitchFamily="34" charset="0"/>
                <a:cs typeface="Helvetica" panose="020B0604020202020204" pitchFamily="34" charset="0"/>
              </a:rPr>
              <a:t>Grants funded must address one of the following national objectives of the </a:t>
            </a:r>
            <a:r>
              <a:rPr lang="en-US" sz="3500" dirty="0">
                <a:cs typeface="Helvetica" panose="020B0604020202020204" pitchFamily="34" charset="0"/>
              </a:rPr>
              <a:t>program</a:t>
            </a:r>
            <a:r>
              <a:rPr lang="en-US" sz="3500" dirty="0">
                <a:latin typeface="Helvetica" panose="020B0604020202020204" pitchFamily="34" charset="0"/>
                <a:cs typeface="Helvetica" panose="020B0604020202020204" pitchFamily="34" charset="0"/>
              </a:rPr>
              <a:t>:</a:t>
            </a:r>
          </a:p>
          <a:p>
            <a:pPr lvl="1">
              <a:defRPr/>
            </a:pPr>
            <a:endParaRPr lang="en-US" sz="3500" dirty="0">
              <a:latin typeface="Helvetica" panose="020B0604020202020204" pitchFamily="34" charset="0"/>
              <a:cs typeface="Helvetica" panose="020B0604020202020204" pitchFamily="34" charset="0"/>
            </a:endParaRPr>
          </a:p>
          <a:p>
            <a:pPr marL="914400" lvl="1" indent="-457200">
              <a:buFont typeface="Arial" panose="020B0604020202020204" pitchFamily="34" charset="0"/>
              <a:buChar char="•"/>
              <a:defRPr/>
            </a:pPr>
            <a:r>
              <a:rPr lang="en-US" sz="3500" dirty="0">
                <a:latin typeface="Helvetica" panose="020B0604020202020204" pitchFamily="34" charset="0"/>
                <a:cs typeface="Helvetica" panose="020B0604020202020204" pitchFamily="34" charset="0"/>
              </a:rPr>
              <a:t>Benefit to low- and moderate-income (LMI) persons</a:t>
            </a:r>
          </a:p>
          <a:p>
            <a:pPr marL="914400" lvl="1" indent="-457200">
              <a:buFont typeface="Arial" panose="020B0604020202020204" pitchFamily="34" charset="0"/>
              <a:buChar char="•"/>
              <a:defRPr/>
            </a:pPr>
            <a:r>
              <a:rPr lang="en-US" sz="3500" dirty="0">
                <a:latin typeface="Helvetica" panose="020B0604020202020204" pitchFamily="34" charset="0"/>
                <a:cs typeface="Helvetica" panose="020B0604020202020204" pitchFamily="34" charset="0"/>
              </a:rPr>
              <a:t>Eliminate conditions of slum and blight</a:t>
            </a:r>
          </a:p>
          <a:p>
            <a:pPr marL="914400" lvl="1" indent="-457200">
              <a:buFont typeface="Arial" panose="020B0604020202020204" pitchFamily="34" charset="0"/>
              <a:buChar char="•"/>
              <a:defRPr/>
            </a:pPr>
            <a:r>
              <a:rPr lang="en-US" sz="3500" dirty="0">
                <a:latin typeface="Helvetica" panose="020B0604020202020204" pitchFamily="34" charset="0"/>
                <a:cs typeface="Helvetica" panose="020B0604020202020204" pitchFamily="34" charset="0"/>
              </a:rPr>
              <a:t>Address an urgent need</a:t>
            </a:r>
          </a:p>
        </p:txBody>
      </p:sp>
    </p:spTree>
    <p:extLst>
      <p:ext uri="{BB962C8B-B14F-4D97-AF65-F5344CB8AC3E}">
        <p14:creationId xmlns:p14="http://schemas.microsoft.com/office/powerpoint/2010/main" val="2693258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A6657E3-8B25-438E-902D-BB5CBD6B5160}"/>
              </a:ext>
            </a:extLst>
          </p:cNvPr>
          <p:cNvGraphicFramePr>
            <a:graphicFrameLocks noGrp="1"/>
          </p:cNvGraphicFramePr>
          <p:nvPr>
            <p:extLst>
              <p:ext uri="{D42A27DB-BD31-4B8C-83A1-F6EECF244321}">
                <p14:modId xmlns:p14="http://schemas.microsoft.com/office/powerpoint/2010/main" val="621376610"/>
              </p:ext>
            </p:extLst>
          </p:nvPr>
        </p:nvGraphicFramePr>
        <p:xfrm>
          <a:off x="559279" y="654100"/>
          <a:ext cx="8031828" cy="5659934"/>
        </p:xfrm>
        <a:graphic>
          <a:graphicData uri="http://schemas.openxmlformats.org/drawingml/2006/table">
            <a:tbl>
              <a:tblPr firstRow="1" firstCol="1" bandRow="1">
                <a:tableStyleId>{3B4B98B0-60AC-42C2-AFA5-B58CD77FA1E5}</a:tableStyleId>
              </a:tblPr>
              <a:tblGrid>
                <a:gridCol w="8031828">
                  <a:extLst>
                    <a:ext uri="{9D8B030D-6E8A-4147-A177-3AD203B41FA5}">
                      <a16:colId xmlns:a16="http://schemas.microsoft.com/office/drawing/2014/main" val="3820426374"/>
                    </a:ext>
                  </a:extLst>
                </a:gridCol>
              </a:tblGrid>
              <a:tr h="290234">
                <a:tc>
                  <a:txBody>
                    <a:bodyPr/>
                    <a:lstStyle/>
                    <a:p>
                      <a:pPr marL="0" marR="0" algn="l" fontAlgn="t">
                        <a:lnSpc>
                          <a:spcPct val="115000"/>
                        </a:lnSpc>
                        <a:spcBef>
                          <a:spcPts val="500"/>
                        </a:spcBef>
                        <a:spcAft>
                          <a:spcPts val="0"/>
                        </a:spcAft>
                      </a:pPr>
                      <a:r>
                        <a:rPr lang="en-US" sz="1800" b="1" u="none" strike="noStrike" dirty="0">
                          <a:effectLst/>
                        </a:rPr>
                        <a:t>State Program Name: General Assistance</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34109531"/>
                  </a:ext>
                </a:extLst>
              </a:tr>
              <a:tr h="290234">
                <a:tc>
                  <a:txBody>
                    <a:bodyPr/>
                    <a:lstStyle/>
                    <a:p>
                      <a:pPr marL="0" marR="0" algn="l" fontAlgn="t">
                        <a:lnSpc>
                          <a:spcPct val="115000"/>
                        </a:lnSpc>
                        <a:spcBef>
                          <a:spcPts val="500"/>
                        </a:spcBef>
                        <a:spcAft>
                          <a:spcPts val="0"/>
                        </a:spcAft>
                      </a:pPr>
                      <a:r>
                        <a:rPr lang="en-US" sz="1800" b="1" u="none" strike="noStrike" dirty="0">
                          <a:effectLst/>
                        </a:rPr>
                        <a:t>Funding Sources: CDBG</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3057588558"/>
                  </a:ext>
                </a:extLst>
              </a:tr>
              <a:tr h="4016327">
                <a:tc>
                  <a:txBody>
                    <a:bodyPr/>
                    <a:lstStyle/>
                    <a:p>
                      <a:pPr marL="0" marR="0" algn="l" fontAlgn="t">
                        <a:lnSpc>
                          <a:spcPct val="115000"/>
                        </a:lnSpc>
                        <a:spcBef>
                          <a:spcPts val="500"/>
                        </a:spcBef>
                        <a:spcAft>
                          <a:spcPts val="0"/>
                        </a:spcAft>
                      </a:pPr>
                      <a:r>
                        <a:rPr lang="en-US" sz="1800" b="1" u="none" strike="noStrike" dirty="0">
                          <a:effectLst/>
                        </a:rPr>
                        <a:t>Description: </a:t>
                      </a:r>
                      <a:r>
                        <a:rPr lang="en-US" sz="1800" b="0" u="none" strike="noStrike" dirty="0">
                          <a:solidFill>
                            <a:srgbClr val="000000"/>
                          </a:solidFill>
                          <a:effectLst/>
                        </a:rPr>
                        <a:t>Within the Public and Community Facilities, and Infrastructure Priority Need, CDBG funds will be utilized for public infrastructure and public facility projects. Within this Program, CDBG funds will be utilized for and will generally be made available under the LMI Area Benefit or LMI Limited Clientele or Presumed Benefit National Objective measures. Funds are awarded for: residential water and wastewater; senior centers; childcare centers; public health facilities; youth centers; accredited public libraries; removal of architectural barriers from city halls or county courthouses for accessibility; street, curb, gutter, sidewalk, or storm sewer; flood control and drainage; and, other public facility or infrastructure project determined to be a high priority, and not eligible to be funded under another CDBG program. For more information see Application Guidelines, posted online at http://arkansasedc.com/grants</a:t>
                      </a: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22437927"/>
                  </a:ext>
                </a:extLst>
              </a:tr>
              <a:tr h="915989">
                <a:tc>
                  <a:txBody>
                    <a:bodyPr/>
                    <a:lstStyle/>
                    <a:p>
                      <a:pPr marL="0" marR="0" algn="l" fontAlgn="t">
                        <a:lnSpc>
                          <a:spcPct val="115000"/>
                        </a:lnSpc>
                        <a:spcBef>
                          <a:spcPts val="500"/>
                        </a:spcBef>
                        <a:spcAft>
                          <a:spcPts val="0"/>
                        </a:spcAft>
                      </a:pPr>
                      <a:endParaRPr lang="en-US" sz="1800" b="0" i="0" u="none" strike="noStrike" dirty="0">
                        <a:effectLst/>
                        <a:latin typeface="Arial" panose="020B0604020202020204" pitchFamily="34" charset="0"/>
                      </a:endParaRPr>
                    </a:p>
                  </a:txBody>
                  <a:tcPr marL="28621" marR="28621" marT="3975" marB="0"/>
                </a:tc>
                <a:extLst>
                  <a:ext uri="{0D108BD9-81ED-4DB2-BD59-A6C34878D82A}">
                    <a16:rowId xmlns:a16="http://schemas.microsoft.com/office/drawing/2014/main" val="4061616105"/>
                  </a:ext>
                </a:extLst>
              </a:tr>
            </a:tbl>
          </a:graphicData>
        </a:graphic>
      </p:graphicFrame>
    </p:spTree>
    <p:extLst>
      <p:ext uri="{BB962C8B-B14F-4D97-AF65-F5344CB8AC3E}">
        <p14:creationId xmlns:p14="http://schemas.microsoft.com/office/powerpoint/2010/main" val="261323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A009C-24EC-4C95-9184-A44D01A30F6D}"/>
              </a:ext>
            </a:extLst>
          </p:cNvPr>
          <p:cNvSpPr txBox="1"/>
          <p:nvPr/>
        </p:nvSpPr>
        <p:spPr>
          <a:xfrm>
            <a:off x="313899" y="6012"/>
            <a:ext cx="8488907" cy="2704843"/>
          </a:xfrm>
          <a:prstGeom prst="rect">
            <a:avLst/>
          </a:prstGeom>
          <a:noFill/>
        </p:spPr>
        <p:txBody>
          <a:bodyPr wrap="square">
            <a:spAutoFit/>
          </a:bodyPr>
          <a:lstStyle/>
          <a:p>
            <a:pPr marL="0" marR="0" algn="l" fontAlgn="t">
              <a:lnSpc>
                <a:spcPct val="115000"/>
              </a:lnSpc>
              <a:spcBef>
                <a:spcPts val="500"/>
              </a:spcBef>
              <a:spcAft>
                <a:spcPts val="0"/>
              </a:spcAft>
            </a:pPr>
            <a:endParaRPr lang="en-US" sz="1800" b="1" u="none" strike="noStrike" dirty="0">
              <a:effectLst/>
            </a:endParaRPr>
          </a:p>
          <a:p>
            <a:pPr marL="0" marR="0" algn="l" fontAlgn="t">
              <a:lnSpc>
                <a:spcPct val="115000"/>
              </a:lnSpc>
              <a:spcBef>
                <a:spcPts val="500"/>
              </a:spcBef>
              <a:spcAft>
                <a:spcPts val="0"/>
              </a:spcAft>
            </a:pPr>
            <a:r>
              <a:rPr lang="en-US" sz="1800" b="1" u="none" strike="noStrike" dirty="0">
                <a:effectLst/>
              </a:rPr>
              <a:t>Describe all of the criteria that will be used to select applications and the relative importance of these criteria. </a:t>
            </a:r>
            <a:r>
              <a:rPr lang="en-US" sz="1800" b="0" u="none" strike="noStrike" dirty="0">
                <a:solidFill>
                  <a:srgbClr val="000000"/>
                </a:solidFill>
                <a:effectLst/>
              </a:rPr>
              <a:t>The Method of Distribution section of the Application Guidelines contains specific information regarding the scoring criteria for each Program. Program Guidelines and Application include a Scoring Criteria Matrix for the General Assistance Program.  The Matrix describes each selection criteria as a numerical score within the General Assistance Program. The maximum number of points available within any application is 100 points.</a:t>
            </a:r>
            <a:endParaRPr lang="en-US" sz="1800" b="0" u="none" strike="noStrike" dirty="0">
              <a:effectLst/>
            </a:endParaRPr>
          </a:p>
        </p:txBody>
      </p:sp>
      <p:graphicFrame>
        <p:nvGraphicFramePr>
          <p:cNvPr id="4" name="Object 3">
            <a:extLst>
              <a:ext uri="{FF2B5EF4-FFF2-40B4-BE49-F238E27FC236}">
                <a16:creationId xmlns:a16="http://schemas.microsoft.com/office/drawing/2014/main" id="{8FF0E31F-E570-4CE1-B1FB-D9A088FFD452}"/>
              </a:ext>
            </a:extLst>
          </p:cNvPr>
          <p:cNvGraphicFramePr>
            <a:graphicFrameLocks noChangeAspect="1"/>
          </p:cNvGraphicFramePr>
          <p:nvPr>
            <p:extLst>
              <p:ext uri="{D42A27DB-BD31-4B8C-83A1-F6EECF244321}">
                <p14:modId xmlns:p14="http://schemas.microsoft.com/office/powerpoint/2010/main" val="3769918121"/>
              </p:ext>
            </p:extLst>
          </p:nvPr>
        </p:nvGraphicFramePr>
        <p:xfrm>
          <a:off x="85924" y="3397145"/>
          <a:ext cx="9770837" cy="1500001"/>
        </p:xfrm>
        <a:graphic>
          <a:graphicData uri="http://schemas.openxmlformats.org/presentationml/2006/ole">
            <mc:AlternateContent xmlns:mc="http://schemas.openxmlformats.org/markup-compatibility/2006">
              <mc:Choice xmlns:v="urn:schemas-microsoft-com:vml" Requires="v">
                <p:oleObj spid="_x0000_s4107" name="Document" r:id="rId3" imgW="5956042" imgH="914895" progId="Word.Document.12">
                  <p:embed/>
                </p:oleObj>
              </mc:Choice>
              <mc:Fallback>
                <p:oleObj name="Document" r:id="rId3" imgW="5956042" imgH="914895" progId="Word.Document.12">
                  <p:embed/>
                  <p:pic>
                    <p:nvPicPr>
                      <p:cNvPr id="3" name="Object 2"/>
                      <p:cNvPicPr/>
                      <p:nvPr/>
                    </p:nvPicPr>
                    <p:blipFill>
                      <a:blip r:embed="rId4"/>
                      <a:stretch>
                        <a:fillRect/>
                      </a:stretch>
                    </p:blipFill>
                    <p:spPr>
                      <a:xfrm>
                        <a:off x="85924" y="3397145"/>
                        <a:ext cx="9770837" cy="1500001"/>
                      </a:xfrm>
                      <a:prstGeom prst="rect">
                        <a:avLst/>
                      </a:prstGeom>
                    </p:spPr>
                  </p:pic>
                </p:oleObj>
              </mc:Fallback>
            </mc:AlternateContent>
          </a:graphicData>
        </a:graphic>
      </p:graphicFrame>
    </p:spTree>
    <p:extLst>
      <p:ext uri="{BB962C8B-B14F-4D97-AF65-F5344CB8AC3E}">
        <p14:creationId xmlns:p14="http://schemas.microsoft.com/office/powerpoint/2010/main" val="93959396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857</TotalTime>
  <Words>5043</Words>
  <Application>Microsoft Office PowerPoint</Application>
  <PresentationFormat>On-screen Show (4:3)</PresentationFormat>
  <Paragraphs>424</Paragraphs>
  <Slides>60</Slides>
  <Notes>3</Notes>
  <HiddenSlides>0</HiddenSlides>
  <MMClips>0</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3</vt:i4>
      </vt:variant>
      <vt:variant>
        <vt:lpstr>Slide Titles</vt:lpstr>
      </vt:variant>
      <vt:variant>
        <vt:i4>60</vt:i4>
      </vt:variant>
    </vt:vector>
  </HeadingPairs>
  <TitlesOfParts>
    <vt:vector size="86" baseType="lpstr">
      <vt:lpstr>Arial</vt:lpstr>
      <vt:lpstr>Arial Black</vt:lpstr>
      <vt:lpstr>Calibri</vt:lpstr>
      <vt:lpstr>Calibri Light</vt:lpstr>
      <vt:lpstr>Century Gothic</vt:lpstr>
      <vt:lpstr>Courier New</vt:lpstr>
      <vt:lpstr>Helvetica</vt:lpstr>
      <vt:lpstr>HelveticaNeueLT Std</vt:lpstr>
      <vt:lpstr>HelveticaNeueLT Std Cn</vt:lpstr>
      <vt:lpstr>HelveticaNeueLT Std Lt</vt:lpstr>
      <vt:lpstr>HelveticaNeueLT Std Med</vt:lpstr>
      <vt:lpstr>HelveticaNeueLT Std Med Cn</vt:lpstr>
      <vt:lpstr>Monotype Sorts</vt:lpstr>
      <vt:lpstr>Rajdhani</vt:lpstr>
      <vt:lpstr>Symbol</vt:lpstr>
      <vt:lpstr>Times New Roman</vt:lpstr>
      <vt:lpstr>Trebuchet MS</vt:lpstr>
      <vt:lpstr>Wingdings</vt:lpstr>
      <vt:lpstr>Wingdings 3</vt:lpstr>
      <vt:lpstr>Default Design</vt:lpstr>
      <vt:lpstr>Retrospect</vt:lpstr>
      <vt:lpstr>Facet</vt:lpstr>
      <vt:lpstr>Wisp</vt:lpstr>
      <vt:lpstr>Document</vt:lpstr>
      <vt:lpstr>Presentation</vt:lpstr>
      <vt:lpstr>Acrobat Document</vt:lpstr>
      <vt:lpstr>  State of Arkansas 2020 – 2025 Consolidated Plan  2020 Annual Plan Analysis of Impediments  </vt:lpstr>
      <vt:lpstr>PowerPoint Presentation</vt:lpstr>
      <vt:lpstr> CONSOLIDATED PLAN 2020 - 2025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Home Investment Partnership Program </vt:lpstr>
      <vt:lpstr>HOME  Home Investment Partnership Program </vt:lpstr>
      <vt:lpstr>HOME  Home Investment Partnership Program </vt:lpstr>
      <vt:lpstr>HOME  Home Investment Partnership Program</vt:lpstr>
      <vt:lpstr>HOME  Home Investment Partnership Program</vt:lpstr>
      <vt:lpstr>NHTF  National Housing Trust Fund</vt:lpstr>
      <vt:lpstr>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HIV/AIDS AND HOUSING</vt:lpstr>
      <vt:lpstr>HIV in Arkansas </vt:lpstr>
      <vt:lpstr>PowerPoint Presentation</vt:lpstr>
      <vt:lpstr>Arkansas HOPWA Program</vt:lpstr>
      <vt:lpstr>Who are the HOPWA Clients?</vt:lpstr>
      <vt:lpstr>PowerPoint Presentation</vt:lpstr>
      <vt:lpstr>HOPWA  IN ARKANSAS</vt:lpstr>
      <vt:lpstr>PowerPoint Presentation</vt:lpstr>
      <vt:lpstr>PowerPoint Presentation</vt:lpstr>
      <vt:lpstr>PowerPoint Presentation</vt:lpstr>
      <vt:lpstr>PowerPoint Presentation</vt:lpstr>
      <vt:lpstr>Project Sponsors  </vt:lpstr>
      <vt:lpstr>Services Description and Categories </vt:lpstr>
      <vt:lpstr>Services Description/Categories Cont’d</vt:lpstr>
      <vt:lpstr>Services Description/Categories Cont’d</vt:lpstr>
      <vt:lpstr> Expanded Supportive Services 2021-2022</vt:lpstr>
      <vt:lpstr> Program Goals</vt:lpstr>
      <vt:lpstr>Housing Barriers that Clients Face</vt:lpstr>
      <vt:lpstr> Funding Breakdown: based on FY Appropriations</vt:lpstr>
      <vt:lpstr>Program Contacts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Noble</dc:creator>
  <cp:lastModifiedBy>Jean Noble</cp:lastModifiedBy>
  <cp:revision>30</cp:revision>
  <dcterms:created xsi:type="dcterms:W3CDTF">2020-06-09T15:00:42Z</dcterms:created>
  <dcterms:modified xsi:type="dcterms:W3CDTF">2022-04-14T14:06:36Z</dcterms:modified>
</cp:coreProperties>
</file>