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media/image25.jpg" ContentType="image/jpg"/>
  <Override PartName="/ppt/media/image26.jpg" ContentType="image/jpg"/>
  <Override PartName="/ppt/media/image27.jpg" ContentType="image/jpg"/>
  <Override PartName="/ppt/media/image28.jpg" ContentType="image/jpg"/>
  <Override PartName="/ppt/media/image29.jpg" ContentType="image/jpg"/>
  <Override PartName="/ppt/media/image30.jpg" ContentType="image/jpg"/>
  <Override PartName="/ppt/media/image31.jpg" ContentType="image/jpg"/>
  <Override PartName="/ppt/media/image32.jpg" ContentType="image/jpg"/>
  <Override PartName="/ppt/media/image33.jpg" ContentType="image/jpg"/>
  <Override PartName="/ppt/media/image34.jpg" ContentType="image/jpg"/>
  <Override PartName="/ppt/media/image35.jpg" ContentType="image/jpg"/>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72.jpg" ContentType="image/jpg"/>
  <Override PartName="/ppt/media/image76.jpg" ContentType="image/jpg"/>
  <Override PartName="/ppt/media/image77.jpg" ContentType="image/jpg"/>
  <Override PartName="/ppt/media/image79.jpg" ContentType="image/jpg"/>
  <Override PartName="/ppt/media/image80.jpg" ContentType="image/jpg"/>
  <Override PartName="/ppt/media/image81.jpg" ContentType="image/jpg"/>
  <Override PartName="/ppt/media/image82.jpg" ContentType="image/jpg"/>
  <Override PartName="/ppt/media/image83.jpg" ContentType="image/jpg"/>
  <Override PartName="/ppt/media/image84.jpg" ContentType="image/jpg"/>
  <Override PartName="/ppt/media/image85.jpg" ContentType="image/jpg"/>
  <Override PartName="/ppt/media/image86.jpg" ContentType="image/jpg"/>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 id="2147483694" r:id="rId3"/>
    <p:sldMasterId id="2147483706" r:id="rId4"/>
  </p:sldMasterIdLst>
  <p:notesMasterIdLst>
    <p:notesMasterId r:id="rId32"/>
  </p:notesMasterIdLst>
  <p:sldIdLst>
    <p:sldId id="2147481247" r:id="rId5"/>
    <p:sldId id="2146847455" r:id="rId6"/>
    <p:sldId id="2146847456" r:id="rId7"/>
    <p:sldId id="2146847452" r:id="rId8"/>
    <p:sldId id="330" r:id="rId9"/>
    <p:sldId id="2146847458" r:id="rId10"/>
    <p:sldId id="2147481249" r:id="rId11"/>
    <p:sldId id="2147481250" r:id="rId12"/>
    <p:sldId id="2147481248" r:id="rId13"/>
    <p:sldId id="2147481254" r:id="rId14"/>
    <p:sldId id="2147481255" r:id="rId15"/>
    <p:sldId id="2147481257" r:id="rId16"/>
    <p:sldId id="256" r:id="rId17"/>
    <p:sldId id="257" r:id="rId18"/>
    <p:sldId id="258" r:id="rId19"/>
    <p:sldId id="259" r:id="rId20"/>
    <p:sldId id="260" r:id="rId21"/>
    <p:sldId id="261" r:id="rId22"/>
    <p:sldId id="262" r:id="rId23"/>
    <p:sldId id="263" r:id="rId24"/>
    <p:sldId id="264" r:id="rId25"/>
    <p:sldId id="265" r:id="rId26"/>
    <p:sldId id="266" r:id="rId27"/>
    <p:sldId id="267" r:id="rId28"/>
    <p:sldId id="268" r:id="rId29"/>
    <p:sldId id="269" r:id="rId30"/>
    <p:sldId id="2146847459" r:id="rId3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17F98D-4035-4C96-A199-E32D3F3C0393}" v="11" dt="2026-01-07T15:20:44.2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33" autoAdjust="0"/>
    <p:restoredTop sz="94660"/>
  </p:normalViewPr>
  <p:slideViewPr>
    <p:cSldViewPr snapToGrid="0">
      <p:cViewPr varScale="1">
        <p:scale>
          <a:sx n="68" d="100"/>
          <a:sy n="68" d="100"/>
        </p:scale>
        <p:origin x="39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llory Race" userId="2f3b95af-638b-4c69-8a2e-990cab33bd3a" providerId="ADAL" clId="{5E885FBB-AF26-47F2-BC86-79D900A61A07}"/>
    <pc:docChg chg="undo custSel addSld delSld modSld sldOrd delMainMaster modNotesMaster">
      <pc:chgData name="Mallory Race" userId="2f3b95af-638b-4c69-8a2e-990cab33bd3a" providerId="ADAL" clId="{5E885FBB-AF26-47F2-BC86-79D900A61A07}" dt="2026-01-07T15:20:58.936" v="174" actId="2696"/>
      <pc:docMkLst>
        <pc:docMk/>
      </pc:docMkLst>
      <pc:sldChg chg="add del">
        <pc:chgData name="Mallory Race" userId="2f3b95af-638b-4c69-8a2e-990cab33bd3a" providerId="ADAL" clId="{5E885FBB-AF26-47F2-BC86-79D900A61A07}" dt="2026-01-05T17:17:54.263" v="71"/>
        <pc:sldMkLst>
          <pc:docMk/>
          <pc:sldMk cId="0" sldId="256"/>
        </pc:sldMkLst>
      </pc:sldChg>
      <pc:sldChg chg="add del">
        <pc:chgData name="Mallory Race" userId="2f3b95af-638b-4c69-8a2e-990cab33bd3a" providerId="ADAL" clId="{5E885FBB-AF26-47F2-BC86-79D900A61A07}" dt="2026-01-05T17:17:54.263" v="71"/>
        <pc:sldMkLst>
          <pc:docMk/>
          <pc:sldMk cId="0" sldId="257"/>
        </pc:sldMkLst>
      </pc:sldChg>
      <pc:sldChg chg="add del">
        <pc:chgData name="Mallory Race" userId="2f3b95af-638b-4c69-8a2e-990cab33bd3a" providerId="ADAL" clId="{5E885FBB-AF26-47F2-BC86-79D900A61A07}" dt="2026-01-05T17:17:54.263" v="71"/>
        <pc:sldMkLst>
          <pc:docMk/>
          <pc:sldMk cId="0" sldId="258"/>
        </pc:sldMkLst>
      </pc:sldChg>
      <pc:sldChg chg="add del">
        <pc:chgData name="Mallory Race" userId="2f3b95af-638b-4c69-8a2e-990cab33bd3a" providerId="ADAL" clId="{5E885FBB-AF26-47F2-BC86-79D900A61A07}" dt="2026-01-05T17:17:54.263" v="71"/>
        <pc:sldMkLst>
          <pc:docMk/>
          <pc:sldMk cId="0" sldId="259"/>
        </pc:sldMkLst>
      </pc:sldChg>
      <pc:sldChg chg="add del">
        <pc:chgData name="Mallory Race" userId="2f3b95af-638b-4c69-8a2e-990cab33bd3a" providerId="ADAL" clId="{5E885FBB-AF26-47F2-BC86-79D900A61A07}" dt="2026-01-05T17:17:54.263" v="71"/>
        <pc:sldMkLst>
          <pc:docMk/>
          <pc:sldMk cId="0" sldId="260"/>
        </pc:sldMkLst>
      </pc:sldChg>
      <pc:sldChg chg="add del">
        <pc:chgData name="Mallory Race" userId="2f3b95af-638b-4c69-8a2e-990cab33bd3a" providerId="ADAL" clId="{5E885FBB-AF26-47F2-BC86-79D900A61A07}" dt="2026-01-05T17:17:54.263" v="71"/>
        <pc:sldMkLst>
          <pc:docMk/>
          <pc:sldMk cId="0" sldId="261"/>
        </pc:sldMkLst>
      </pc:sldChg>
      <pc:sldChg chg="add del">
        <pc:chgData name="Mallory Race" userId="2f3b95af-638b-4c69-8a2e-990cab33bd3a" providerId="ADAL" clId="{5E885FBB-AF26-47F2-BC86-79D900A61A07}" dt="2026-01-05T17:17:54.263" v="71"/>
        <pc:sldMkLst>
          <pc:docMk/>
          <pc:sldMk cId="0" sldId="262"/>
        </pc:sldMkLst>
      </pc:sldChg>
      <pc:sldChg chg="add del">
        <pc:chgData name="Mallory Race" userId="2f3b95af-638b-4c69-8a2e-990cab33bd3a" providerId="ADAL" clId="{5E885FBB-AF26-47F2-BC86-79D900A61A07}" dt="2026-01-05T17:17:54.263" v="71"/>
        <pc:sldMkLst>
          <pc:docMk/>
          <pc:sldMk cId="0" sldId="263"/>
        </pc:sldMkLst>
      </pc:sldChg>
      <pc:sldChg chg="add del">
        <pc:chgData name="Mallory Race" userId="2f3b95af-638b-4c69-8a2e-990cab33bd3a" providerId="ADAL" clId="{5E885FBB-AF26-47F2-BC86-79D900A61A07}" dt="2026-01-05T17:17:54.263" v="71"/>
        <pc:sldMkLst>
          <pc:docMk/>
          <pc:sldMk cId="0" sldId="264"/>
        </pc:sldMkLst>
      </pc:sldChg>
      <pc:sldChg chg="add del">
        <pc:chgData name="Mallory Race" userId="2f3b95af-638b-4c69-8a2e-990cab33bd3a" providerId="ADAL" clId="{5E885FBB-AF26-47F2-BC86-79D900A61A07}" dt="2026-01-05T17:17:54.263" v="71"/>
        <pc:sldMkLst>
          <pc:docMk/>
          <pc:sldMk cId="0" sldId="265"/>
        </pc:sldMkLst>
      </pc:sldChg>
      <pc:sldChg chg="add">
        <pc:chgData name="Mallory Race" userId="2f3b95af-638b-4c69-8a2e-990cab33bd3a" providerId="ADAL" clId="{5E885FBB-AF26-47F2-BC86-79D900A61A07}" dt="2026-01-05T17:17:54.263" v="71"/>
        <pc:sldMkLst>
          <pc:docMk/>
          <pc:sldMk cId="0" sldId="266"/>
        </pc:sldMkLst>
      </pc:sldChg>
      <pc:sldChg chg="add">
        <pc:chgData name="Mallory Race" userId="2f3b95af-638b-4c69-8a2e-990cab33bd3a" providerId="ADAL" clId="{5E885FBB-AF26-47F2-BC86-79D900A61A07}" dt="2026-01-05T17:17:54.263" v="71"/>
        <pc:sldMkLst>
          <pc:docMk/>
          <pc:sldMk cId="0" sldId="267"/>
        </pc:sldMkLst>
      </pc:sldChg>
      <pc:sldChg chg="add">
        <pc:chgData name="Mallory Race" userId="2f3b95af-638b-4c69-8a2e-990cab33bd3a" providerId="ADAL" clId="{5E885FBB-AF26-47F2-BC86-79D900A61A07}" dt="2026-01-05T17:17:54.263" v="71"/>
        <pc:sldMkLst>
          <pc:docMk/>
          <pc:sldMk cId="0" sldId="268"/>
        </pc:sldMkLst>
      </pc:sldChg>
      <pc:sldChg chg="add">
        <pc:chgData name="Mallory Race" userId="2f3b95af-638b-4c69-8a2e-990cab33bd3a" providerId="ADAL" clId="{5E885FBB-AF26-47F2-BC86-79D900A61A07}" dt="2026-01-05T17:17:54.263" v="71"/>
        <pc:sldMkLst>
          <pc:docMk/>
          <pc:sldMk cId="0" sldId="269"/>
        </pc:sldMkLst>
      </pc:sldChg>
      <pc:sldChg chg="ord">
        <pc:chgData name="Mallory Race" userId="2f3b95af-638b-4c69-8a2e-990cab33bd3a" providerId="ADAL" clId="{5E885FBB-AF26-47F2-BC86-79D900A61A07}" dt="2026-01-06T15:49:49.064" v="136"/>
        <pc:sldMkLst>
          <pc:docMk/>
          <pc:sldMk cId="3653176575" sldId="330"/>
        </pc:sldMkLst>
      </pc:sldChg>
      <pc:sldChg chg="modSp mod">
        <pc:chgData name="Mallory Race" userId="2f3b95af-638b-4c69-8a2e-990cab33bd3a" providerId="ADAL" clId="{5E885FBB-AF26-47F2-BC86-79D900A61A07}" dt="2026-01-06T15:50:51.395" v="151" actId="1076"/>
        <pc:sldMkLst>
          <pc:docMk/>
          <pc:sldMk cId="4129898392" sldId="2146847455"/>
        </pc:sldMkLst>
        <pc:spChg chg="mod">
          <ac:chgData name="Mallory Race" userId="2f3b95af-638b-4c69-8a2e-990cab33bd3a" providerId="ADAL" clId="{5E885FBB-AF26-47F2-BC86-79D900A61A07}" dt="2026-01-05T17:19:28.866" v="106" actId="20577"/>
          <ac:spMkLst>
            <pc:docMk/>
            <pc:sldMk cId="4129898392" sldId="2146847455"/>
            <ac:spMk id="2" creationId="{93A94977-9B28-C143-D0A4-D540982B820A}"/>
          </ac:spMkLst>
        </pc:spChg>
        <pc:spChg chg="mod">
          <ac:chgData name="Mallory Race" userId="2f3b95af-638b-4c69-8a2e-990cab33bd3a" providerId="ADAL" clId="{5E885FBB-AF26-47F2-BC86-79D900A61A07}" dt="2026-01-06T15:50:29.779" v="145" actId="20577"/>
          <ac:spMkLst>
            <pc:docMk/>
            <pc:sldMk cId="4129898392" sldId="2146847455"/>
            <ac:spMk id="6" creationId="{21192B6D-0EAD-9E7F-D43E-79EB38E5C515}"/>
          </ac:spMkLst>
        </pc:spChg>
        <pc:spChg chg="mod">
          <ac:chgData name="Mallory Race" userId="2f3b95af-638b-4c69-8a2e-990cab33bd3a" providerId="ADAL" clId="{5E885FBB-AF26-47F2-BC86-79D900A61A07}" dt="2026-01-06T15:50:51.395" v="151" actId="1076"/>
          <ac:spMkLst>
            <pc:docMk/>
            <pc:sldMk cId="4129898392" sldId="2146847455"/>
            <ac:spMk id="8" creationId="{F126CB89-950D-B638-12D5-072C9A1BA14E}"/>
          </ac:spMkLst>
        </pc:spChg>
        <pc:spChg chg="mod">
          <ac:chgData name="Mallory Race" userId="2f3b95af-638b-4c69-8a2e-990cab33bd3a" providerId="ADAL" clId="{5E885FBB-AF26-47F2-BC86-79D900A61A07}" dt="2026-01-06T15:50:33.503" v="148" actId="20577"/>
          <ac:spMkLst>
            <pc:docMk/>
            <pc:sldMk cId="4129898392" sldId="2146847455"/>
            <ac:spMk id="9" creationId="{746AC93A-5A1C-1291-249E-15F5713A8E05}"/>
          </ac:spMkLst>
        </pc:spChg>
        <pc:spChg chg="mod">
          <ac:chgData name="Mallory Race" userId="2f3b95af-638b-4c69-8a2e-990cab33bd3a" providerId="ADAL" clId="{5E885FBB-AF26-47F2-BC86-79D900A61A07}" dt="2026-01-06T15:50:26.140" v="142" actId="465"/>
          <ac:spMkLst>
            <pc:docMk/>
            <pc:sldMk cId="4129898392" sldId="2146847455"/>
            <ac:spMk id="10" creationId="{16D81CEA-E1F3-9E8F-B676-00E266D754E9}"/>
          </ac:spMkLst>
        </pc:spChg>
        <pc:grpChg chg="mod">
          <ac:chgData name="Mallory Race" userId="2f3b95af-638b-4c69-8a2e-990cab33bd3a" providerId="ADAL" clId="{5E885FBB-AF26-47F2-BC86-79D900A61A07}" dt="2026-01-06T15:50:46.043" v="150" actId="1076"/>
          <ac:grpSpMkLst>
            <pc:docMk/>
            <pc:sldMk cId="4129898392" sldId="2146847455"/>
            <ac:grpSpMk id="4" creationId="{28142EA9-7A37-5F3F-09AA-C7BD022B28AE}"/>
          </ac:grpSpMkLst>
        </pc:grpChg>
      </pc:sldChg>
      <pc:sldChg chg="modSp mod ord">
        <pc:chgData name="Mallory Race" userId="2f3b95af-638b-4c69-8a2e-990cab33bd3a" providerId="ADAL" clId="{5E885FBB-AF26-47F2-BC86-79D900A61A07}" dt="2026-01-06T15:49:38.786" v="134"/>
        <pc:sldMkLst>
          <pc:docMk/>
          <pc:sldMk cId="3874006059" sldId="2146847458"/>
        </pc:sldMkLst>
        <pc:spChg chg="mod">
          <ac:chgData name="Mallory Race" userId="2f3b95af-638b-4c69-8a2e-990cab33bd3a" providerId="ADAL" clId="{5E885FBB-AF26-47F2-BC86-79D900A61A07}" dt="2026-01-05T17:20:09.428" v="115" actId="20577"/>
          <ac:spMkLst>
            <pc:docMk/>
            <pc:sldMk cId="3874006059" sldId="2146847458"/>
            <ac:spMk id="4" creationId="{0F799C0B-6E5F-9DE5-BF13-935294DEA4A7}"/>
          </ac:spMkLst>
        </pc:spChg>
      </pc:sldChg>
      <pc:sldChg chg="modSp mod">
        <pc:chgData name="Mallory Race" userId="2f3b95af-638b-4c69-8a2e-990cab33bd3a" providerId="ADAL" clId="{5E885FBB-AF26-47F2-BC86-79D900A61A07}" dt="2026-01-05T17:19:09.363" v="99" actId="20577"/>
        <pc:sldMkLst>
          <pc:docMk/>
          <pc:sldMk cId="2841243504" sldId="2146847459"/>
        </pc:sldMkLst>
        <pc:spChg chg="mod">
          <ac:chgData name="Mallory Race" userId="2f3b95af-638b-4c69-8a2e-990cab33bd3a" providerId="ADAL" clId="{5E885FBB-AF26-47F2-BC86-79D900A61A07}" dt="2026-01-05T17:19:09.363" v="99" actId="20577"/>
          <ac:spMkLst>
            <pc:docMk/>
            <pc:sldMk cId="2841243504" sldId="2146847459"/>
            <ac:spMk id="3" creationId="{93AF97D5-6137-B55B-BAD5-4BF762B4E65B}"/>
          </ac:spMkLst>
        </pc:spChg>
      </pc:sldChg>
      <pc:sldChg chg="addSp modSp mod ord">
        <pc:chgData name="Mallory Race" userId="2f3b95af-638b-4c69-8a2e-990cab33bd3a" providerId="ADAL" clId="{5E885FBB-AF26-47F2-BC86-79D900A61A07}" dt="2026-01-06T19:34:30.063" v="153" actId="1076"/>
        <pc:sldMkLst>
          <pc:docMk/>
          <pc:sldMk cId="3827647027" sldId="2147481248"/>
        </pc:sldMkLst>
        <pc:picChg chg="add mod">
          <ac:chgData name="Mallory Race" userId="2f3b95af-638b-4c69-8a2e-990cab33bd3a" providerId="ADAL" clId="{5E885FBB-AF26-47F2-BC86-79D900A61A07}" dt="2026-01-06T19:34:30.063" v="153" actId="1076"/>
          <ac:picMkLst>
            <pc:docMk/>
            <pc:sldMk cId="3827647027" sldId="2147481248"/>
            <ac:picMk id="2" creationId="{F9CFC182-2016-F711-D783-6FFCA5E70D0A}"/>
          </ac:picMkLst>
        </pc:picChg>
      </pc:sldChg>
      <pc:sldChg chg="addSp modSp new mod ord">
        <pc:chgData name="Mallory Race" userId="2f3b95af-638b-4c69-8a2e-990cab33bd3a" providerId="ADAL" clId="{5E885FBB-AF26-47F2-BC86-79D900A61A07}" dt="2026-01-06T15:49:38.786" v="134"/>
        <pc:sldMkLst>
          <pc:docMk/>
          <pc:sldMk cId="2390101054" sldId="2147481249"/>
        </pc:sldMkLst>
        <pc:spChg chg="add mod">
          <ac:chgData name="Mallory Race" userId="2f3b95af-638b-4c69-8a2e-990cab33bd3a" providerId="ADAL" clId="{5E885FBB-AF26-47F2-BC86-79D900A61A07}" dt="2026-01-06T15:25:26.394" v="129" actId="14100"/>
          <ac:spMkLst>
            <pc:docMk/>
            <pc:sldMk cId="2390101054" sldId="2147481249"/>
            <ac:spMk id="2" creationId="{D6D177F5-9A71-0EF7-91F3-B4DA8C86F77E}"/>
          </ac:spMkLst>
        </pc:spChg>
        <pc:picChg chg="add mod">
          <ac:chgData name="Mallory Race" userId="2f3b95af-638b-4c69-8a2e-990cab33bd3a" providerId="ADAL" clId="{5E885FBB-AF26-47F2-BC86-79D900A61A07}" dt="2026-01-06T15:24:51.325" v="125" actId="12788"/>
          <ac:picMkLst>
            <pc:docMk/>
            <pc:sldMk cId="2390101054" sldId="2147481249"/>
            <ac:picMk id="3" creationId="{F7B0E38C-24EA-1F90-8675-ACD8C5DB5C70}"/>
          </ac:picMkLst>
        </pc:picChg>
      </pc:sldChg>
      <pc:sldChg chg="addSp modSp new mod ord">
        <pc:chgData name="Mallory Race" userId="2f3b95af-638b-4c69-8a2e-990cab33bd3a" providerId="ADAL" clId="{5E885FBB-AF26-47F2-BC86-79D900A61A07}" dt="2026-01-06T15:49:38.786" v="134"/>
        <pc:sldMkLst>
          <pc:docMk/>
          <pc:sldMk cId="3201341349" sldId="2147481250"/>
        </pc:sldMkLst>
        <pc:picChg chg="add mod">
          <ac:chgData name="Mallory Race" userId="2f3b95af-638b-4c69-8a2e-990cab33bd3a" providerId="ADAL" clId="{5E885FBB-AF26-47F2-BC86-79D900A61A07}" dt="2026-01-06T15:24:20.114" v="119" actId="14100"/>
          <ac:picMkLst>
            <pc:docMk/>
            <pc:sldMk cId="3201341349" sldId="2147481250"/>
            <ac:picMk id="3" creationId="{7045771E-202D-8B4A-436A-2FE31F525DFE}"/>
          </ac:picMkLst>
        </pc:picChg>
      </pc:sldChg>
      <pc:sldChg chg="addSp new del">
        <pc:chgData name="Mallory Race" userId="2f3b95af-638b-4c69-8a2e-990cab33bd3a" providerId="ADAL" clId="{5E885FBB-AF26-47F2-BC86-79D900A61A07}" dt="2026-01-06T23:20:31.641" v="172" actId="2696"/>
        <pc:sldMkLst>
          <pc:docMk/>
          <pc:sldMk cId="2985926856" sldId="2147481251"/>
        </pc:sldMkLst>
        <pc:picChg chg="add">
          <ac:chgData name="Mallory Race" userId="2f3b95af-638b-4c69-8a2e-990cab33bd3a" providerId="ADAL" clId="{5E885FBB-AF26-47F2-BC86-79D900A61A07}" dt="2026-01-06T23:19:17.906" v="157"/>
          <ac:picMkLst>
            <pc:docMk/>
            <pc:sldMk cId="2985926856" sldId="2147481251"/>
            <ac:picMk id="2" creationId="{C37C5155-1D33-7CA7-4380-E1258DE9E3E3}"/>
          </ac:picMkLst>
        </pc:picChg>
        <pc:picChg chg="add">
          <ac:chgData name="Mallory Race" userId="2f3b95af-638b-4c69-8a2e-990cab33bd3a" providerId="ADAL" clId="{5E885FBB-AF26-47F2-BC86-79D900A61A07}" dt="2026-01-06T23:19:30.486" v="158"/>
          <ac:picMkLst>
            <pc:docMk/>
            <pc:sldMk cId="2985926856" sldId="2147481251"/>
            <ac:picMk id="3" creationId="{08102DC2-A497-4B12-6F50-65CFD26B3C04}"/>
          </ac:picMkLst>
        </pc:picChg>
      </pc:sldChg>
      <pc:sldChg chg="add del">
        <pc:chgData name="Mallory Race" userId="2f3b95af-638b-4c69-8a2e-990cab33bd3a" providerId="ADAL" clId="{5E885FBB-AF26-47F2-BC86-79D900A61A07}" dt="2026-01-06T23:20:07.955" v="166" actId="2696"/>
        <pc:sldMkLst>
          <pc:docMk/>
          <pc:sldMk cId="1985943893" sldId="2147481252"/>
        </pc:sldMkLst>
      </pc:sldChg>
      <pc:sldChg chg="add del">
        <pc:chgData name="Mallory Race" userId="2f3b95af-638b-4c69-8a2e-990cab33bd3a" providerId="ADAL" clId="{5E885FBB-AF26-47F2-BC86-79D900A61A07}" dt="2026-01-06T23:20:06.011" v="165" actId="2696"/>
        <pc:sldMkLst>
          <pc:docMk/>
          <pc:sldMk cId="181407407" sldId="2147481253"/>
        </pc:sldMkLst>
      </pc:sldChg>
      <pc:sldChg chg="add ord modNotes">
        <pc:chgData name="Mallory Race" userId="2f3b95af-638b-4c69-8a2e-990cab33bd3a" providerId="ADAL" clId="{5E885FBB-AF26-47F2-BC86-79D900A61A07}" dt="2026-01-06T23:19:38.903" v="161"/>
        <pc:sldMkLst>
          <pc:docMk/>
          <pc:sldMk cId="0" sldId="2147481254"/>
        </pc:sldMkLst>
      </pc:sldChg>
      <pc:sldChg chg="add ord">
        <pc:chgData name="Mallory Race" userId="2f3b95af-638b-4c69-8a2e-990cab33bd3a" providerId="ADAL" clId="{5E885FBB-AF26-47F2-BC86-79D900A61A07}" dt="2026-01-06T23:20:00.616" v="164"/>
        <pc:sldMkLst>
          <pc:docMk/>
          <pc:sldMk cId="1815427125" sldId="2147481255"/>
        </pc:sldMkLst>
      </pc:sldChg>
      <pc:sldChg chg="add del ord">
        <pc:chgData name="Mallory Race" userId="2f3b95af-638b-4c69-8a2e-990cab33bd3a" providerId="ADAL" clId="{5E885FBB-AF26-47F2-BC86-79D900A61A07}" dt="2026-01-07T15:20:58.936" v="174" actId="2696"/>
        <pc:sldMkLst>
          <pc:docMk/>
          <pc:sldMk cId="1739561460" sldId="2147481256"/>
        </pc:sldMkLst>
      </pc:sldChg>
      <pc:sldChg chg="add">
        <pc:chgData name="Mallory Race" userId="2f3b95af-638b-4c69-8a2e-990cab33bd3a" providerId="ADAL" clId="{5E885FBB-AF26-47F2-BC86-79D900A61A07}" dt="2026-01-07T15:20:44.239" v="173"/>
        <pc:sldMkLst>
          <pc:docMk/>
          <pc:sldMk cId="458174141" sldId="214748125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9598CBE-34CB-4B44-B766-42A0912D5CB2}" type="datetimeFigureOut">
              <a:rPr lang="en-US" smtClean="0"/>
              <a:t>1/6/2026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88DF179-BA26-4FBF-9A96-AF09F7F565CC}" type="slidenum">
              <a:rPr lang="en-US" smtClean="0"/>
              <a:t>‹#›</a:t>
            </a:fld>
            <a:endParaRPr lang="en-US"/>
          </a:p>
        </p:txBody>
      </p:sp>
    </p:spTree>
    <p:extLst>
      <p:ext uri="{BB962C8B-B14F-4D97-AF65-F5344CB8AC3E}">
        <p14:creationId xmlns:p14="http://schemas.microsoft.com/office/powerpoint/2010/main" val="500346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890EC-579F-8B98-28C8-009C2ACCD9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1B0C6-0294-93C7-A28F-941456C47D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F2ADB8-A5E7-F0BD-5B76-DB828C807DC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F690752-CF83-058E-D6C6-89A87BB633B0}"/>
              </a:ext>
            </a:extLst>
          </p:cNvPr>
          <p:cNvSpPr>
            <a:spLocks noGrp="1"/>
          </p:cNvSpPr>
          <p:nvPr>
            <p:ph type="sldNum" sz="quarter" idx="5"/>
          </p:nvPr>
        </p:nvSpPr>
        <p:spPr/>
        <p:txBody>
          <a:bodyPr/>
          <a:lstStyle/>
          <a:p>
            <a:pPr defTabSz="931774">
              <a:defRPr/>
            </a:pPr>
            <a:fld id="{D9501BDE-C8F1-A34E-BDC9-D89353561F0B}" type="slidenum">
              <a:rPr lang="en-US">
                <a:solidFill>
                  <a:prstClr val="black"/>
                </a:solidFill>
                <a:latin typeface="Calibri" panose="020F0502020204030204"/>
              </a:rPr>
              <a:pPr defTabSz="931774">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1047641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31.jpg"/><Relationship Id="rId13" Type="http://schemas.openxmlformats.org/officeDocument/2006/relationships/image" Target="../media/image36.png"/><Relationship Id="rId3" Type="http://schemas.openxmlformats.org/officeDocument/2006/relationships/image" Target="../media/image26.jpg"/><Relationship Id="rId7" Type="http://schemas.openxmlformats.org/officeDocument/2006/relationships/image" Target="../media/image30.jpg"/><Relationship Id="rId12" Type="http://schemas.openxmlformats.org/officeDocument/2006/relationships/image" Target="../media/image35.jpg"/><Relationship Id="rId2" Type="http://schemas.openxmlformats.org/officeDocument/2006/relationships/image" Target="../media/image25.jpg"/><Relationship Id="rId1" Type="http://schemas.openxmlformats.org/officeDocument/2006/relationships/slideMaster" Target="../slideMasters/slideMaster2.xml"/><Relationship Id="rId6" Type="http://schemas.openxmlformats.org/officeDocument/2006/relationships/image" Target="../media/image29.jpg"/><Relationship Id="rId11" Type="http://schemas.openxmlformats.org/officeDocument/2006/relationships/image" Target="../media/image34.jpg"/><Relationship Id="rId5" Type="http://schemas.openxmlformats.org/officeDocument/2006/relationships/image" Target="../media/image28.jpg"/><Relationship Id="rId10" Type="http://schemas.openxmlformats.org/officeDocument/2006/relationships/image" Target="../media/image33.jpg"/><Relationship Id="rId4" Type="http://schemas.openxmlformats.org/officeDocument/2006/relationships/image" Target="../media/image27.jpg"/><Relationship Id="rId9" Type="http://schemas.openxmlformats.org/officeDocument/2006/relationships/image" Target="../media/image32.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Arkansas">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771DA1-8707-274E-ED13-0C4630616391}"/>
              </a:ext>
            </a:extLst>
          </p:cNvPr>
          <p:cNvSpPr/>
          <p:nvPr userDrawn="1"/>
        </p:nvSpPr>
        <p:spPr>
          <a:xfrm>
            <a:off x="-11725" y="-9939"/>
            <a:ext cx="797335" cy="6887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swald" pitchFamily="2" charset="77"/>
            </a:endParaRPr>
          </a:p>
        </p:txBody>
      </p:sp>
      <p:sp>
        <p:nvSpPr>
          <p:cNvPr id="2" name="Title 1">
            <a:extLst>
              <a:ext uri="{FF2B5EF4-FFF2-40B4-BE49-F238E27FC236}">
                <a16:creationId xmlns:a16="http://schemas.microsoft.com/office/drawing/2014/main" id="{5FD97C01-FFA9-1BA3-E4E1-5A758BC1CAC5}"/>
              </a:ext>
            </a:extLst>
          </p:cNvPr>
          <p:cNvSpPr>
            <a:spLocks noGrp="1"/>
          </p:cNvSpPr>
          <p:nvPr>
            <p:ph type="title" hasCustomPrompt="1"/>
          </p:nvPr>
        </p:nvSpPr>
        <p:spPr>
          <a:xfrm>
            <a:off x="1430216" y="457200"/>
            <a:ext cx="10034954" cy="2555630"/>
          </a:xfrm>
        </p:spPr>
        <p:txBody>
          <a:bodyPr anchor="b">
            <a:noAutofit/>
          </a:bodyPr>
          <a:lstStyle>
            <a:lvl1pPr>
              <a:defRPr sz="6400"/>
            </a:lvl1pPr>
          </a:lstStyle>
          <a:p>
            <a:r>
              <a:rPr lang="en-US" dirty="0"/>
              <a:t>Click to add title</a:t>
            </a:r>
          </a:p>
        </p:txBody>
      </p:sp>
      <p:sp>
        <p:nvSpPr>
          <p:cNvPr id="4" name="Text Placeholder 3">
            <a:extLst>
              <a:ext uri="{FF2B5EF4-FFF2-40B4-BE49-F238E27FC236}">
                <a16:creationId xmlns:a16="http://schemas.microsoft.com/office/drawing/2014/main" id="{0A95817A-F08D-FF72-D164-827C5BEC6228}"/>
              </a:ext>
            </a:extLst>
          </p:cNvPr>
          <p:cNvSpPr>
            <a:spLocks noGrp="1"/>
          </p:cNvSpPr>
          <p:nvPr>
            <p:ph type="body" sz="half" idx="2" hasCustomPrompt="1"/>
          </p:nvPr>
        </p:nvSpPr>
        <p:spPr>
          <a:xfrm>
            <a:off x="1430216" y="3313357"/>
            <a:ext cx="10034954" cy="2430952"/>
          </a:xfrm>
        </p:spPr>
        <p:txBody>
          <a:bodyPr numCol="2">
            <a:normAutofit/>
          </a:bodyPr>
          <a:lstStyle>
            <a:lvl1pPr marL="0" indent="0">
              <a:lnSpc>
                <a:spcPct val="100000"/>
              </a:lnSpc>
              <a:spcBef>
                <a:spcPts val="0"/>
              </a:spcBef>
              <a:spcAft>
                <a:spcPts val="1200"/>
              </a:spcAft>
              <a:buClr>
                <a:schemeClr val="accent1"/>
              </a:buClr>
              <a:buSzPct val="150000"/>
              <a:buFont typeface="Wingdings" pitchFamily="2" charset="2"/>
              <a:buNone/>
              <a:defRPr sz="2400" b="0" i="0">
                <a:latin typeface="Oswald Medium" pitchFamily="2" charset="77"/>
              </a:defRPr>
            </a:lvl1pPr>
            <a:lvl2pPr marL="365760" indent="0">
              <a:lnSpc>
                <a:spcPct val="100000"/>
              </a:lnSpc>
              <a:spcBef>
                <a:spcPts val="0"/>
              </a:spcBef>
              <a:spcAft>
                <a:spcPts val="600"/>
              </a:spcAft>
              <a:buFontTx/>
              <a:buNone/>
              <a:defRPr sz="1800" b="0" i="0">
                <a:latin typeface="Oswald" pitchFamily="2" charset="77"/>
              </a:defRPr>
            </a:lvl2pPr>
            <a:lvl3pPr marL="914400" indent="0">
              <a:lnSpc>
                <a:spcPct val="100000"/>
              </a:lnSpc>
              <a:spcAft>
                <a:spcPts val="600"/>
              </a:spcAft>
              <a:buNone/>
              <a:defRPr sz="1600" b="0" i="0">
                <a:latin typeface="Oswald" pitchFamily="2" charset="77"/>
              </a:defRPr>
            </a:lvl3pPr>
            <a:lvl4pPr marL="1371600" indent="0">
              <a:lnSpc>
                <a:spcPct val="100000"/>
              </a:lnSpc>
              <a:spcAft>
                <a:spcPts val="600"/>
              </a:spcAft>
              <a:buNone/>
              <a:defRPr sz="1400" b="0" i="0">
                <a:latin typeface="Oswald" pitchFamily="2" charset="77"/>
              </a:defRPr>
            </a:lvl4pPr>
            <a:lvl5pPr marL="1828800" indent="0">
              <a:lnSpc>
                <a:spcPct val="100000"/>
              </a:lnSpc>
              <a:buNone/>
              <a:defRPr sz="1400" b="0" i="0">
                <a:latin typeface="Oswald" pitchFamily="2" charset="77"/>
              </a:defRPr>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a:p>
        </p:txBody>
      </p:sp>
      <p:sp>
        <p:nvSpPr>
          <p:cNvPr id="3" name="Text Placeholder 4">
            <a:extLst>
              <a:ext uri="{FF2B5EF4-FFF2-40B4-BE49-F238E27FC236}">
                <a16:creationId xmlns:a16="http://schemas.microsoft.com/office/drawing/2014/main" id="{55391A29-D8CD-1BB5-5B0E-1BB375621BBE}"/>
              </a:ext>
            </a:extLst>
          </p:cNvPr>
          <p:cNvSpPr txBox="1">
            <a:spLocks/>
          </p:cNvSpPr>
          <p:nvPr userDrawn="1"/>
        </p:nvSpPr>
        <p:spPr>
          <a:xfrm rot="16200000">
            <a:off x="-1725290" y="4421920"/>
            <a:ext cx="4233984" cy="365125"/>
          </a:xfrm>
          <a:prstGeom prst="rect">
            <a:avLst/>
          </a:prstGeom>
        </p:spPr>
        <p:txBody>
          <a:bodyPr vert="horz" lIns="91440" tIns="45720" rIns="91440" bIns="45720" numCol="1" rtlCol="0">
            <a:noAutofit/>
          </a:bodyPr>
          <a:lstStyle>
            <a:lvl1pPr marL="342900" indent="-342900" algn="l" defTabSz="914400" rtl="0" eaLnBrk="1" latinLnBrk="0" hangingPunct="1">
              <a:lnSpc>
                <a:spcPct val="100000"/>
              </a:lnSpc>
              <a:spcBef>
                <a:spcPts val="0"/>
              </a:spcBef>
              <a:spcAft>
                <a:spcPts val="1800"/>
              </a:spcAft>
              <a:buClr>
                <a:schemeClr val="accent1"/>
              </a:buClr>
              <a:buSzPct val="150000"/>
              <a:buFont typeface="Wingdings" pitchFamily="2" charset="2"/>
              <a:buChar char="§"/>
              <a:defRPr sz="2400" b="0" i="0" kern="1200">
                <a:solidFill>
                  <a:schemeClr val="tx1"/>
                </a:solidFill>
                <a:latin typeface="Oswald Medium" pitchFamily="2" charset="77"/>
                <a:ea typeface="+mn-ea"/>
                <a:cs typeface="+mn-cs"/>
              </a:defRPr>
            </a:lvl1pPr>
            <a:lvl2pPr marL="365760" indent="0" algn="l" defTabSz="914400" rtl="0" eaLnBrk="1" latinLnBrk="0" hangingPunct="1">
              <a:lnSpc>
                <a:spcPct val="90000"/>
              </a:lnSpc>
              <a:spcBef>
                <a:spcPts val="0"/>
              </a:spcBef>
              <a:spcAft>
                <a:spcPts val="600"/>
              </a:spcAft>
              <a:buClr>
                <a:schemeClr val="accent1"/>
              </a:buClr>
              <a:buFontTx/>
              <a:buNone/>
              <a:defRPr sz="1800" b="0" i="0" kern="1200">
                <a:solidFill>
                  <a:schemeClr val="tx1"/>
                </a:solidFill>
                <a:latin typeface="Oswald" pitchFamily="2" charset="77"/>
                <a:ea typeface="+mn-ea"/>
                <a:cs typeface="+mn-cs"/>
              </a:defRPr>
            </a:lvl2pPr>
            <a:lvl3pPr marL="914400" indent="0" algn="l" defTabSz="914400" rtl="0" eaLnBrk="1" latinLnBrk="0" hangingPunct="1">
              <a:lnSpc>
                <a:spcPct val="90000"/>
              </a:lnSpc>
              <a:spcBef>
                <a:spcPts val="500"/>
              </a:spcBef>
              <a:spcAft>
                <a:spcPts val="600"/>
              </a:spcAft>
              <a:buClr>
                <a:schemeClr val="accent1"/>
              </a:buClr>
              <a:buFont typeface="Wingdings" pitchFamily="2" charset="2"/>
              <a:buNone/>
              <a:defRPr sz="1600" b="0" i="0" kern="1200">
                <a:solidFill>
                  <a:schemeClr val="tx1"/>
                </a:solidFill>
                <a:latin typeface="Oswald" pitchFamily="2" charset="77"/>
                <a:ea typeface="+mn-ea"/>
                <a:cs typeface="+mn-cs"/>
              </a:defRPr>
            </a:lvl3pPr>
            <a:lvl4pPr marL="1371600" indent="0" algn="l" defTabSz="914400" rtl="0" eaLnBrk="1" latinLnBrk="0" hangingPunct="1">
              <a:lnSpc>
                <a:spcPct val="90000"/>
              </a:lnSpc>
              <a:spcBef>
                <a:spcPts val="500"/>
              </a:spcBef>
              <a:spcAft>
                <a:spcPts val="600"/>
              </a:spcAft>
              <a:buClr>
                <a:schemeClr val="accent1"/>
              </a:buClr>
              <a:buFont typeface="Wingdings" pitchFamily="2" charset="2"/>
              <a:buNone/>
              <a:defRPr sz="1400" b="0" i="0" kern="1200">
                <a:solidFill>
                  <a:schemeClr val="tx1"/>
                </a:solidFill>
                <a:latin typeface="Oswald" pitchFamily="2" charset="77"/>
                <a:ea typeface="+mn-ea"/>
                <a:cs typeface="+mn-cs"/>
              </a:defRPr>
            </a:lvl4pPr>
            <a:lvl5pPr marL="1828800" indent="0" algn="l" defTabSz="914400" rtl="0" eaLnBrk="1" latinLnBrk="0" hangingPunct="1">
              <a:lnSpc>
                <a:spcPct val="90000"/>
              </a:lnSpc>
              <a:spcBef>
                <a:spcPts val="500"/>
              </a:spcBef>
              <a:spcAft>
                <a:spcPts val="600"/>
              </a:spcAft>
              <a:buClr>
                <a:schemeClr val="accent1"/>
              </a:buClr>
              <a:buFont typeface="Wingdings" pitchFamily="2" charset="2"/>
              <a:buNone/>
              <a:defRPr sz="1400" b="0" i="0" kern="1200">
                <a:solidFill>
                  <a:schemeClr val="tx1"/>
                </a:solidFill>
                <a:latin typeface="Oswald"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indent="0">
              <a:buNone/>
            </a:pPr>
            <a:r>
              <a:rPr lang="en-US" sz="1600" spc="150" dirty="0">
                <a:solidFill>
                  <a:schemeClr val="bg1"/>
                </a:solidFill>
                <a:latin typeface="Oswald Light" panose="02000303000000000000" pitchFamily="2" charset="77"/>
              </a:rPr>
              <a:t>Arkansas Economic Development Commission</a:t>
            </a:r>
          </a:p>
        </p:txBody>
      </p:sp>
    </p:spTree>
    <p:extLst>
      <p:ext uri="{BB962C8B-B14F-4D97-AF65-F5344CB8AC3E}">
        <p14:creationId xmlns:p14="http://schemas.microsoft.com/office/powerpoint/2010/main" val="1584451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E4C63-9807-FEAB-6485-89D3FEE69131}"/>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D66AC0-74B0-B6AD-245A-B50272A549AE}"/>
              </a:ext>
            </a:extLst>
          </p:cNvPr>
          <p:cNvSpPr>
            <a:spLocks noGrp="1"/>
          </p:cNvSpPr>
          <p:nvPr>
            <p:ph sz="half" idx="1"/>
          </p:nvPr>
        </p:nvSpPr>
        <p:spPr>
          <a:xfrm>
            <a:off x="838200" y="1682745"/>
            <a:ext cx="5181600" cy="4351338"/>
          </a:xfrm>
        </p:spPr>
        <p:txBody>
          <a:bodyPr/>
          <a:lstStyle>
            <a:lvl1pPr marL="228600" indent="-228600">
              <a:buClr>
                <a:schemeClr val="accent1"/>
              </a:buClr>
              <a:buFont typeface="Wingdings" pitchFamily="2" charset="2"/>
              <a:buChar char="§"/>
              <a:defRPr sz="3000"/>
            </a:lvl1pPr>
            <a:lvl2pPr marL="685800" indent="-228600">
              <a:buClr>
                <a:schemeClr val="accent4"/>
              </a:buClr>
              <a:buFont typeface="Wingdings" pitchFamily="2" charset="2"/>
              <a:buChar char="§"/>
              <a:defRPr sz="2600"/>
            </a:lvl2pPr>
            <a:lvl3pPr marL="1143000" indent="-228600">
              <a:buClr>
                <a:schemeClr val="accent5"/>
              </a:buClr>
              <a:buFont typeface="Wingdings" pitchFamily="2" charset="2"/>
              <a:buChar char="§"/>
              <a:defRPr sz="2400"/>
            </a:lvl3pPr>
            <a:lvl4pPr marL="1600200" indent="-228600">
              <a:buClr>
                <a:schemeClr val="tx1"/>
              </a:buClr>
              <a:buFont typeface="Wingdings" pitchFamily="2" charset="2"/>
              <a:buChar char="§"/>
              <a:defRPr sz="2000"/>
            </a:lvl4pPr>
            <a:lvl5pPr marL="2057400" indent="-228600">
              <a:buClr>
                <a:schemeClr val="accent1"/>
              </a:buClr>
              <a:buFont typeface="Wingdings"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0B7BB62-23F3-5A84-C387-5C5FEF3DE956}"/>
              </a:ext>
            </a:extLst>
          </p:cNvPr>
          <p:cNvSpPr>
            <a:spLocks noGrp="1"/>
          </p:cNvSpPr>
          <p:nvPr>
            <p:ph sz="half" idx="2"/>
          </p:nvPr>
        </p:nvSpPr>
        <p:spPr>
          <a:xfrm>
            <a:off x="6172200" y="1682745"/>
            <a:ext cx="5181600" cy="4351338"/>
          </a:xfrm>
        </p:spPr>
        <p:txBody>
          <a:bodyPr/>
          <a:lstStyle>
            <a:lvl1pPr marL="228600" indent="-228600">
              <a:buClr>
                <a:schemeClr val="accent1"/>
              </a:buClr>
              <a:buFont typeface="Wingdings" pitchFamily="2" charset="2"/>
              <a:buChar char="§"/>
              <a:defRPr sz="3000"/>
            </a:lvl1pPr>
            <a:lvl2pPr marL="685800" indent="-228600">
              <a:buClr>
                <a:schemeClr val="accent4"/>
              </a:buClr>
              <a:buFont typeface="Wingdings" pitchFamily="2" charset="2"/>
              <a:buChar char="§"/>
              <a:defRPr sz="2600"/>
            </a:lvl2pPr>
            <a:lvl3pPr marL="1143000" indent="-228600">
              <a:buClr>
                <a:schemeClr val="accent5"/>
              </a:buClr>
              <a:buFont typeface="Wingdings" pitchFamily="2" charset="2"/>
              <a:buChar char="§"/>
              <a:defRPr sz="2400"/>
            </a:lvl3pPr>
            <a:lvl4pPr marL="1600200" indent="-228600">
              <a:buClr>
                <a:schemeClr val="tx1"/>
              </a:buClr>
              <a:buFont typeface="Wingdings" pitchFamily="2" charset="2"/>
              <a:buChar char="§"/>
              <a:defRPr sz="2000"/>
            </a:lvl4pPr>
            <a:lvl5pPr marL="2057400" indent="-228600">
              <a:buClr>
                <a:schemeClr val="accent1"/>
              </a:buClr>
              <a:buFont typeface="Wingdings"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B310357F-29F9-7FFD-9E73-1155AC5286E6}"/>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411288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F254A-5FA1-46E9-04D5-4F72E46CF931}"/>
              </a:ext>
            </a:extLst>
          </p:cNvPr>
          <p:cNvSpPr>
            <a:spLocks noGrp="1"/>
          </p:cNvSpPr>
          <p:nvPr>
            <p:ph type="title"/>
          </p:nvPr>
        </p:nvSpPr>
        <p:spPr>
          <a:xfrm>
            <a:off x="839788" y="22224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48A03A5-4F14-CC84-C3CC-F4A2220D9C56}"/>
              </a:ext>
            </a:extLst>
          </p:cNvPr>
          <p:cNvSpPr>
            <a:spLocks noGrp="1"/>
          </p:cNvSpPr>
          <p:nvPr>
            <p:ph type="body" idx="1" hasCustomPrompt="1"/>
          </p:nvPr>
        </p:nvSpPr>
        <p:spPr>
          <a:xfrm>
            <a:off x="839788" y="1538283"/>
            <a:ext cx="5157787" cy="823912"/>
          </a:xfrm>
        </p:spPr>
        <p:txBody>
          <a:bodyPr anchor="b">
            <a:normAutofit/>
          </a:bodyPr>
          <a:lstStyle>
            <a:lvl1pPr marL="0" indent="0">
              <a:spcBef>
                <a:spcPts val="0"/>
              </a:spcBef>
              <a:buNone/>
              <a:defRPr sz="3200" b="1" i="0">
                <a:latin typeface="Oswald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HEADER</a:t>
            </a:r>
          </a:p>
        </p:txBody>
      </p:sp>
      <p:sp>
        <p:nvSpPr>
          <p:cNvPr id="4" name="Content Placeholder 3">
            <a:extLst>
              <a:ext uri="{FF2B5EF4-FFF2-40B4-BE49-F238E27FC236}">
                <a16:creationId xmlns:a16="http://schemas.microsoft.com/office/drawing/2014/main" id="{0F9A88BE-9966-A07E-BB97-DA9FFED84D41}"/>
              </a:ext>
            </a:extLst>
          </p:cNvPr>
          <p:cNvSpPr>
            <a:spLocks noGrp="1"/>
          </p:cNvSpPr>
          <p:nvPr>
            <p:ph sz="half" idx="2"/>
          </p:nvPr>
        </p:nvSpPr>
        <p:spPr>
          <a:xfrm>
            <a:off x="839788" y="2362195"/>
            <a:ext cx="5157787" cy="3684588"/>
          </a:xfrm>
        </p:spPr>
        <p:txBody>
          <a:bodyPr/>
          <a:lstStyle>
            <a:lvl1pPr marL="228600" indent="-228600">
              <a:buClr>
                <a:schemeClr val="accent1"/>
              </a:buClr>
              <a:buFont typeface="Wingdings" pitchFamily="2" charset="2"/>
              <a:buChar char="§"/>
              <a:defRPr/>
            </a:lvl1pPr>
            <a:lvl2pPr marL="685800" indent="-228600">
              <a:buClr>
                <a:schemeClr val="accent4"/>
              </a:buClr>
              <a:buFont typeface="Wingdings" pitchFamily="2" charset="2"/>
              <a:buChar char="§"/>
              <a:defRPr/>
            </a:lvl2pPr>
            <a:lvl3pPr marL="1143000" indent="-228600">
              <a:buClr>
                <a:schemeClr val="accent5"/>
              </a:buClr>
              <a:buFont typeface="Wingdings" pitchFamily="2" charset="2"/>
              <a:buChar char="§"/>
              <a:defRPr sz="2200"/>
            </a:lvl3pPr>
            <a:lvl4pPr marL="1600200" indent="-228600">
              <a:buClr>
                <a:schemeClr val="tx1"/>
              </a:buClr>
              <a:buFont typeface="Wingdings" pitchFamily="2" charset="2"/>
              <a:buChar char="§"/>
              <a:defRPr sz="2000"/>
            </a:lvl4pPr>
            <a:lvl5pPr marL="2057400" indent="-228600">
              <a:buClr>
                <a:schemeClr val="accent1"/>
              </a:buClr>
              <a:buFont typeface="Wingdings"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B2FEA8D-B903-7F40-B3B7-7A3FB570424D}"/>
              </a:ext>
            </a:extLst>
          </p:cNvPr>
          <p:cNvSpPr>
            <a:spLocks noGrp="1"/>
          </p:cNvSpPr>
          <p:nvPr>
            <p:ph type="body" sz="quarter" idx="3" hasCustomPrompt="1"/>
          </p:nvPr>
        </p:nvSpPr>
        <p:spPr>
          <a:xfrm>
            <a:off x="6172200" y="1538283"/>
            <a:ext cx="5183188" cy="823912"/>
          </a:xfrm>
        </p:spPr>
        <p:txBody>
          <a:bodyPr anchor="b">
            <a:normAutofit/>
          </a:bodyPr>
          <a:lstStyle>
            <a:lvl1pPr marL="0" indent="0">
              <a:spcBef>
                <a:spcPts val="0"/>
              </a:spcBef>
              <a:buNone/>
              <a:defRPr sz="3200" b="1" i="0">
                <a:latin typeface="Oswald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HEADER</a:t>
            </a:r>
          </a:p>
        </p:txBody>
      </p:sp>
      <p:sp>
        <p:nvSpPr>
          <p:cNvPr id="6" name="Content Placeholder 5">
            <a:extLst>
              <a:ext uri="{FF2B5EF4-FFF2-40B4-BE49-F238E27FC236}">
                <a16:creationId xmlns:a16="http://schemas.microsoft.com/office/drawing/2014/main" id="{28867D4F-A260-04A7-AE45-8F69B2EA2EEC}"/>
              </a:ext>
            </a:extLst>
          </p:cNvPr>
          <p:cNvSpPr>
            <a:spLocks noGrp="1"/>
          </p:cNvSpPr>
          <p:nvPr>
            <p:ph sz="quarter" idx="4"/>
          </p:nvPr>
        </p:nvSpPr>
        <p:spPr>
          <a:xfrm>
            <a:off x="6172200" y="2362195"/>
            <a:ext cx="5183188" cy="3684588"/>
          </a:xfrm>
        </p:spPr>
        <p:txBody>
          <a:bodyPr/>
          <a:lstStyle>
            <a:lvl1pPr marL="228600" indent="-228600">
              <a:buClr>
                <a:schemeClr val="accent1"/>
              </a:buClr>
              <a:buFont typeface="Wingdings" pitchFamily="2" charset="2"/>
              <a:buChar char="§"/>
              <a:defRPr/>
            </a:lvl1pPr>
            <a:lvl2pPr marL="685800" indent="-228600">
              <a:buClr>
                <a:schemeClr val="accent4"/>
              </a:buClr>
              <a:buFont typeface="Wingdings" pitchFamily="2" charset="2"/>
              <a:buChar char="§"/>
              <a:defRPr/>
            </a:lvl2pPr>
            <a:lvl3pPr marL="1143000" indent="-228600">
              <a:buClr>
                <a:schemeClr val="accent5"/>
              </a:buClr>
              <a:buFont typeface="Wingdings" pitchFamily="2" charset="2"/>
              <a:buChar char="§"/>
              <a:defRPr sz="2200"/>
            </a:lvl3pPr>
            <a:lvl4pPr marL="1600200" indent="-228600">
              <a:buClr>
                <a:schemeClr val="tx1"/>
              </a:buClr>
              <a:buFont typeface="Wingdings" pitchFamily="2" charset="2"/>
              <a:buChar char="§"/>
              <a:defRPr sz="2000"/>
            </a:lvl4pPr>
            <a:lvl5pPr marL="2057400" indent="-228600">
              <a:buClr>
                <a:schemeClr val="accent1"/>
              </a:buClr>
              <a:buFont typeface="Wingdings"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9">
            <a:extLst>
              <a:ext uri="{FF2B5EF4-FFF2-40B4-BE49-F238E27FC236}">
                <a16:creationId xmlns:a16="http://schemas.microsoft.com/office/drawing/2014/main" id="{B62AE9C2-57C6-AE11-2FD7-B033BCA27D17}"/>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795404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568D1-0856-0639-1340-2283454E5757}"/>
              </a:ext>
            </a:extLst>
          </p:cNvPr>
          <p:cNvSpPr>
            <a:spLocks noGrp="1"/>
          </p:cNvSpPr>
          <p:nvPr>
            <p:ph type="title"/>
          </p:nvPr>
        </p:nvSpPr>
        <p:spPr/>
        <p:txBody>
          <a:body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6E55E57E-88B1-BDF8-3C99-ADB28147713E}"/>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736767536"/>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gos">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6D3696-967F-B191-F66F-B13F827CCB6A}"/>
              </a:ext>
            </a:extLst>
          </p:cNvPr>
          <p:cNvSpPr>
            <a:spLocks noGrp="1"/>
          </p:cNvSpPr>
          <p:nvPr>
            <p:ph type="body" idx="1" hasCustomPrompt="1"/>
          </p:nvPr>
        </p:nvSpPr>
        <p:spPr>
          <a:xfrm>
            <a:off x="831850" y="1690688"/>
            <a:ext cx="10515600" cy="1264685"/>
          </a:xfrm>
        </p:spPr>
        <p:txBody>
          <a:bodyPr>
            <a:normAutofit/>
          </a:bodyPr>
          <a:lstStyle>
            <a:lvl1pPr marL="0" indent="0" algn="ctr">
              <a:lnSpc>
                <a:spcPct val="100000"/>
              </a:lnSpc>
              <a:spcBef>
                <a:spcPts val="0"/>
              </a:spcBef>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To evenly space logos, first select all images in a row. Next, select “Arrange &gt; Align &gt; Align Middle”, then select “Arrange &gt; Align &gt; Distribute Horizontally”.</a:t>
            </a:r>
          </a:p>
        </p:txBody>
      </p:sp>
      <p:sp>
        <p:nvSpPr>
          <p:cNvPr id="7" name="Footer Placeholder 6">
            <a:extLst>
              <a:ext uri="{FF2B5EF4-FFF2-40B4-BE49-F238E27FC236}">
                <a16:creationId xmlns:a16="http://schemas.microsoft.com/office/drawing/2014/main" id="{114449B1-0A4A-A2A6-9752-C13F979ABCC8}"/>
              </a:ext>
            </a:extLst>
          </p:cNvPr>
          <p:cNvSpPr>
            <a:spLocks noGrp="1"/>
          </p:cNvSpPr>
          <p:nvPr>
            <p:ph type="ftr" sz="quarter" idx="10"/>
          </p:nvPr>
        </p:nvSpPr>
        <p:spPr/>
        <p:txBody>
          <a:bodyPr/>
          <a:lstStyle/>
          <a:p>
            <a:endParaRPr lang="en-US"/>
          </a:p>
        </p:txBody>
      </p:sp>
      <p:sp>
        <p:nvSpPr>
          <p:cNvPr id="4" name="Title 1">
            <a:extLst>
              <a:ext uri="{FF2B5EF4-FFF2-40B4-BE49-F238E27FC236}">
                <a16:creationId xmlns:a16="http://schemas.microsoft.com/office/drawing/2014/main" id="{950FF6EA-0FE1-FB50-25C7-EBC6AC1EFBEB}"/>
              </a:ext>
            </a:extLst>
          </p:cNvPr>
          <p:cNvSpPr>
            <a:spLocks noGrp="1"/>
          </p:cNvSpPr>
          <p:nvPr>
            <p:ph type="title" hasCustomPrompt="1"/>
          </p:nvPr>
        </p:nvSpPr>
        <p:spPr>
          <a:xfrm>
            <a:off x="838200" y="365125"/>
            <a:ext cx="10515600" cy="1325563"/>
          </a:xfrm>
        </p:spPr>
        <p:txBody>
          <a:bodyPr>
            <a:normAutofit/>
          </a:bodyPr>
          <a:lstStyle>
            <a:lvl1pPr algn="ctr">
              <a:defRPr sz="6000"/>
            </a:lvl1pPr>
          </a:lstStyle>
          <a:p>
            <a:r>
              <a:rPr lang="en-US" dirty="0"/>
              <a:t>Logos Slide Title</a:t>
            </a:r>
          </a:p>
        </p:txBody>
      </p:sp>
    </p:spTree>
    <p:extLst>
      <p:ext uri="{BB962C8B-B14F-4D97-AF65-F5344CB8AC3E}">
        <p14:creationId xmlns:p14="http://schemas.microsoft.com/office/powerpoint/2010/main" val="1255287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estimonial">
    <p:bg>
      <p:bgPr>
        <a:solidFill>
          <a:schemeClr val="accent5"/>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C38C0E9F-AE66-AC73-5880-BDB3409574E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26588" y="4077535"/>
            <a:ext cx="1833562" cy="1500187"/>
          </a:xfrm>
          <a:prstGeom prst="rect">
            <a:avLst/>
          </a:prstGeom>
        </p:spPr>
      </p:pic>
      <p:pic>
        <p:nvPicPr>
          <p:cNvPr id="5" name="Graphic 4">
            <a:extLst>
              <a:ext uri="{FF2B5EF4-FFF2-40B4-BE49-F238E27FC236}">
                <a16:creationId xmlns:a16="http://schemas.microsoft.com/office/drawing/2014/main" id="{1A5EBD0D-8EB7-14E0-BE10-016A2E03C28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1850" y="744496"/>
            <a:ext cx="1824301" cy="1500187"/>
          </a:xfrm>
          <a:prstGeom prst="rect">
            <a:avLst/>
          </a:prstGeom>
        </p:spPr>
      </p:pic>
      <p:sp>
        <p:nvSpPr>
          <p:cNvPr id="2" name="Title 1">
            <a:extLst>
              <a:ext uri="{FF2B5EF4-FFF2-40B4-BE49-F238E27FC236}">
                <a16:creationId xmlns:a16="http://schemas.microsoft.com/office/drawing/2014/main" id="{9A8D118E-D107-F82C-112C-7D0DFDDF84DE}"/>
              </a:ext>
            </a:extLst>
          </p:cNvPr>
          <p:cNvSpPr>
            <a:spLocks noGrp="1"/>
          </p:cNvSpPr>
          <p:nvPr>
            <p:ph type="title" hasCustomPrompt="1"/>
          </p:nvPr>
        </p:nvSpPr>
        <p:spPr>
          <a:xfrm>
            <a:off x="831850" y="1709738"/>
            <a:ext cx="10515600" cy="2852737"/>
          </a:xfrm>
        </p:spPr>
        <p:txBody>
          <a:bodyPr anchor="ctr"/>
          <a:lstStyle>
            <a:lvl1pPr algn="ctr">
              <a:lnSpc>
                <a:spcPct val="100000"/>
              </a:lnSpc>
              <a:defRPr sz="6000">
                <a:solidFill>
                  <a:schemeClr val="bg1"/>
                </a:solidFill>
              </a:defRPr>
            </a:lvl1pPr>
          </a:lstStyle>
          <a:p>
            <a:r>
              <a:rPr lang="en-US" dirty="0"/>
              <a:t>Click to add quote</a:t>
            </a:r>
          </a:p>
        </p:txBody>
      </p:sp>
      <p:sp>
        <p:nvSpPr>
          <p:cNvPr id="3" name="Text Placeholder 2">
            <a:extLst>
              <a:ext uri="{FF2B5EF4-FFF2-40B4-BE49-F238E27FC236}">
                <a16:creationId xmlns:a16="http://schemas.microsoft.com/office/drawing/2014/main" id="{8F6D3696-967F-B191-F66F-B13F827CCB6A}"/>
              </a:ext>
            </a:extLst>
          </p:cNvPr>
          <p:cNvSpPr>
            <a:spLocks noGrp="1"/>
          </p:cNvSpPr>
          <p:nvPr>
            <p:ph type="body" idx="1" hasCustomPrompt="1"/>
          </p:nvPr>
        </p:nvSpPr>
        <p:spPr>
          <a:xfrm>
            <a:off x="3470275" y="4589463"/>
            <a:ext cx="5251450" cy="1500187"/>
          </a:xfrm>
        </p:spPr>
        <p:txBody>
          <a:bodyPr>
            <a:normAutofit/>
          </a:bodyPr>
          <a:lstStyle>
            <a:lvl1pPr marL="0" indent="0" algn="ctr">
              <a:lnSpc>
                <a:spcPct val="100000"/>
              </a:lnSpc>
              <a:spcBef>
                <a:spcPts val="0"/>
              </a:spcBef>
              <a:buNone/>
              <a:defRPr sz="2800" b="0" i="0">
                <a:solidFill>
                  <a:schemeClr val="bg1"/>
                </a:solidFill>
                <a:latin typeface="Oswald Light" panose="02000303000000000000"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the source of the quote</a:t>
            </a:r>
          </a:p>
        </p:txBody>
      </p:sp>
      <p:sp>
        <p:nvSpPr>
          <p:cNvPr id="7" name="Footer Placeholder 6">
            <a:extLst>
              <a:ext uri="{FF2B5EF4-FFF2-40B4-BE49-F238E27FC236}">
                <a16:creationId xmlns:a16="http://schemas.microsoft.com/office/drawing/2014/main" id="{114449B1-0A4A-A2A6-9752-C13F979ABCC8}"/>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079139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ower Stats -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568D1-0856-0639-1340-2283454E5757}"/>
              </a:ext>
            </a:extLst>
          </p:cNvPr>
          <p:cNvSpPr>
            <a:spLocks noGrp="1"/>
          </p:cNvSpPr>
          <p:nvPr>
            <p:ph type="title"/>
          </p:nvPr>
        </p:nvSpPr>
        <p:spPr/>
        <p:txBody>
          <a:bodyPr/>
          <a:lstStyle>
            <a:lvl1pPr algn="ctr">
              <a:defRPr>
                <a:solidFill>
                  <a:schemeClr val="bg1"/>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6E55E57E-88B1-BDF8-3C99-ADB28147713E}"/>
              </a:ext>
            </a:extLst>
          </p:cNvPr>
          <p:cNvSpPr>
            <a:spLocks noGrp="1"/>
          </p:cNvSpPr>
          <p:nvPr>
            <p:ph type="ftr" sz="quarter" idx="10"/>
          </p:nvPr>
        </p:nvSpPr>
        <p:spPr/>
        <p:txBody>
          <a:bodyPr/>
          <a:lstStyle>
            <a:lvl1pPr>
              <a:defRPr>
                <a:solidFill>
                  <a:schemeClr val="bg1"/>
                </a:solidFill>
              </a:defRPr>
            </a:lvl1pPr>
          </a:lstStyle>
          <a:p>
            <a:endParaRPr lang="en-US"/>
          </a:p>
        </p:txBody>
      </p:sp>
      <p:sp>
        <p:nvSpPr>
          <p:cNvPr id="4" name="Text Placeholder 2">
            <a:extLst>
              <a:ext uri="{FF2B5EF4-FFF2-40B4-BE49-F238E27FC236}">
                <a16:creationId xmlns:a16="http://schemas.microsoft.com/office/drawing/2014/main" id="{2F7E8265-BC2C-A693-E2BE-A24A377E7BD1}"/>
              </a:ext>
            </a:extLst>
          </p:cNvPr>
          <p:cNvSpPr>
            <a:spLocks noGrp="1"/>
          </p:cNvSpPr>
          <p:nvPr>
            <p:ph type="body" idx="1"/>
          </p:nvPr>
        </p:nvSpPr>
        <p:spPr>
          <a:xfrm>
            <a:off x="4494589" y="4489821"/>
            <a:ext cx="3202822" cy="1325564"/>
          </a:xfrm>
        </p:spPr>
        <p:txBody>
          <a:bodyPr/>
          <a:lstStyle>
            <a:lvl1pPr marL="0" indent="0" algn="ctr">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Text Placeholder 2">
            <a:extLst>
              <a:ext uri="{FF2B5EF4-FFF2-40B4-BE49-F238E27FC236}">
                <a16:creationId xmlns:a16="http://schemas.microsoft.com/office/drawing/2014/main" id="{E35D4221-77EA-43A9-667B-A822A92DC1A5}"/>
              </a:ext>
            </a:extLst>
          </p:cNvPr>
          <p:cNvSpPr>
            <a:spLocks noGrp="1"/>
          </p:cNvSpPr>
          <p:nvPr>
            <p:ph type="body" idx="11"/>
          </p:nvPr>
        </p:nvSpPr>
        <p:spPr>
          <a:xfrm>
            <a:off x="999530" y="4489821"/>
            <a:ext cx="3202822" cy="1325564"/>
          </a:xfrm>
        </p:spPr>
        <p:txBody>
          <a:bodyPr/>
          <a:lstStyle>
            <a:lvl1pPr marL="0" indent="0" algn="ctr">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Text Placeholder 2">
            <a:extLst>
              <a:ext uri="{FF2B5EF4-FFF2-40B4-BE49-F238E27FC236}">
                <a16:creationId xmlns:a16="http://schemas.microsoft.com/office/drawing/2014/main" id="{DD55D0FC-42C9-349A-B499-DB2BA7F7E9F2}"/>
              </a:ext>
            </a:extLst>
          </p:cNvPr>
          <p:cNvSpPr>
            <a:spLocks noGrp="1"/>
          </p:cNvSpPr>
          <p:nvPr>
            <p:ph type="body" idx="12"/>
          </p:nvPr>
        </p:nvSpPr>
        <p:spPr>
          <a:xfrm>
            <a:off x="7989648" y="4489821"/>
            <a:ext cx="3202822" cy="1325564"/>
          </a:xfrm>
        </p:spPr>
        <p:txBody>
          <a:bodyPr/>
          <a:lstStyle>
            <a:lvl1pPr marL="0" indent="0" algn="ctr">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3" name="Text Placeholder 2">
            <a:extLst>
              <a:ext uri="{FF2B5EF4-FFF2-40B4-BE49-F238E27FC236}">
                <a16:creationId xmlns:a16="http://schemas.microsoft.com/office/drawing/2014/main" id="{EB4ED091-A8F1-C19E-72D2-3133F9213ED4}"/>
              </a:ext>
            </a:extLst>
          </p:cNvPr>
          <p:cNvSpPr>
            <a:spLocks noGrp="1"/>
          </p:cNvSpPr>
          <p:nvPr>
            <p:ph type="body" idx="13" hasCustomPrompt="1"/>
          </p:nvPr>
        </p:nvSpPr>
        <p:spPr>
          <a:xfrm>
            <a:off x="1803381" y="2320709"/>
            <a:ext cx="1569739" cy="1567830"/>
          </a:xfrm>
        </p:spPr>
        <p:txBody>
          <a:bodyPr wrap="square" tIns="274320" bIns="0" anchor="ctr" anchorCtr="1">
            <a:normAutofit/>
          </a:bodyPr>
          <a:lstStyle>
            <a:lvl1pPr marL="0" indent="0" algn="ctr">
              <a:spcBef>
                <a:spcPts val="0"/>
              </a:spcBef>
              <a:spcAft>
                <a:spcPts val="0"/>
              </a:spcAft>
              <a:buNone/>
              <a:defRPr sz="6000" b="0" i="0">
                <a:solidFill>
                  <a:schemeClr val="bg1"/>
                </a:solidFill>
                <a:effectLst/>
                <a:latin typeface="Oswald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1st</a:t>
            </a:r>
          </a:p>
        </p:txBody>
      </p:sp>
      <p:sp>
        <p:nvSpPr>
          <p:cNvPr id="15" name="Text Placeholder 2">
            <a:extLst>
              <a:ext uri="{FF2B5EF4-FFF2-40B4-BE49-F238E27FC236}">
                <a16:creationId xmlns:a16="http://schemas.microsoft.com/office/drawing/2014/main" id="{B26B6521-3197-A177-16F6-DC1F8B0E7FC6}"/>
              </a:ext>
            </a:extLst>
          </p:cNvPr>
          <p:cNvSpPr>
            <a:spLocks noGrp="1"/>
          </p:cNvSpPr>
          <p:nvPr>
            <p:ph type="body" idx="14" hasCustomPrompt="1"/>
          </p:nvPr>
        </p:nvSpPr>
        <p:spPr>
          <a:xfrm>
            <a:off x="5298440" y="2320709"/>
            <a:ext cx="1569739" cy="1567830"/>
          </a:xfrm>
        </p:spPr>
        <p:txBody>
          <a:bodyPr tIns="274320" bIns="0" anchor="ctr" anchorCtr="1">
            <a:normAutofit/>
          </a:bodyPr>
          <a:lstStyle>
            <a:lvl1pPr marL="0" indent="0" algn="ctr">
              <a:spcBef>
                <a:spcPts val="0"/>
              </a:spcBef>
              <a:spcAft>
                <a:spcPts val="0"/>
              </a:spcAft>
              <a:buNone/>
              <a:defRPr sz="6000" b="0" i="0">
                <a:solidFill>
                  <a:schemeClr val="bg1"/>
                </a:solidFill>
                <a:effectLst/>
                <a:latin typeface="Oswald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10M</a:t>
            </a:r>
          </a:p>
        </p:txBody>
      </p:sp>
      <p:sp>
        <p:nvSpPr>
          <p:cNvPr id="17" name="Text Placeholder 2">
            <a:extLst>
              <a:ext uri="{FF2B5EF4-FFF2-40B4-BE49-F238E27FC236}">
                <a16:creationId xmlns:a16="http://schemas.microsoft.com/office/drawing/2014/main" id="{F9FDB326-97AD-2638-5958-92740964003D}"/>
              </a:ext>
            </a:extLst>
          </p:cNvPr>
          <p:cNvSpPr>
            <a:spLocks noGrp="1"/>
          </p:cNvSpPr>
          <p:nvPr>
            <p:ph type="body" idx="15" hasCustomPrompt="1"/>
          </p:nvPr>
        </p:nvSpPr>
        <p:spPr>
          <a:xfrm>
            <a:off x="8793499" y="2320709"/>
            <a:ext cx="1569739" cy="1567830"/>
          </a:xfrm>
        </p:spPr>
        <p:txBody>
          <a:bodyPr tIns="274320" bIns="0" anchor="ctr" anchorCtr="1">
            <a:normAutofit/>
          </a:bodyPr>
          <a:lstStyle>
            <a:lvl1pPr marL="0" indent="0" algn="ctr">
              <a:spcBef>
                <a:spcPts val="0"/>
              </a:spcBef>
              <a:spcAft>
                <a:spcPts val="0"/>
              </a:spcAft>
              <a:buNone/>
              <a:defRPr sz="6000" b="0" i="0">
                <a:solidFill>
                  <a:schemeClr val="bg1"/>
                </a:solidFill>
                <a:effectLst/>
                <a:latin typeface="Oswald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3%</a:t>
            </a:r>
          </a:p>
        </p:txBody>
      </p:sp>
      <p:sp>
        <p:nvSpPr>
          <p:cNvPr id="10" name="Oval 9">
            <a:extLst>
              <a:ext uri="{FF2B5EF4-FFF2-40B4-BE49-F238E27FC236}">
                <a16:creationId xmlns:a16="http://schemas.microsoft.com/office/drawing/2014/main" id="{117801EA-02D9-C9AC-B290-1C13CE1932FC}"/>
              </a:ext>
            </a:extLst>
          </p:cNvPr>
          <p:cNvSpPr/>
          <p:nvPr userDrawn="1"/>
        </p:nvSpPr>
        <p:spPr>
          <a:xfrm>
            <a:off x="8583396" y="2149090"/>
            <a:ext cx="1989943" cy="1989943"/>
          </a:xfrm>
          <a:prstGeom prst="ellipse">
            <a:avLst/>
          </a:prstGeom>
          <a:noFill/>
          <a:ln w="101600" cmpd="sng">
            <a:solidFill>
              <a:schemeClr val="bg1">
                <a:alpha val="20000"/>
              </a:schemeClr>
            </a:solidFill>
            <a:prstDash val="solid"/>
            <a:extLst>
              <a:ext uri="{C807C97D-BFC1-408E-A445-0C87EB9F89A2}">
                <ask:lineSketchStyleProps xmlns:ask="http://schemas.microsoft.com/office/drawing/2018/sketchyshapes" sd="1219033472">
                  <a:custGeom>
                    <a:avLst/>
                    <a:gdLst>
                      <a:gd name="connsiteX0" fmla="*/ 0 w 2045616"/>
                      <a:gd name="connsiteY0" fmla="*/ 1022808 h 2045616"/>
                      <a:gd name="connsiteX1" fmla="*/ 1022808 w 2045616"/>
                      <a:gd name="connsiteY1" fmla="*/ 0 h 2045616"/>
                      <a:gd name="connsiteX2" fmla="*/ 2045616 w 2045616"/>
                      <a:gd name="connsiteY2" fmla="*/ 1022808 h 2045616"/>
                      <a:gd name="connsiteX3" fmla="*/ 1022808 w 2045616"/>
                      <a:gd name="connsiteY3" fmla="*/ 2045616 h 2045616"/>
                      <a:gd name="connsiteX4" fmla="*/ 0 w 2045616"/>
                      <a:gd name="connsiteY4" fmla="*/ 1022808 h 2045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616" h="2045616" extrusionOk="0">
                        <a:moveTo>
                          <a:pt x="0" y="1022808"/>
                        </a:moveTo>
                        <a:cubicBezTo>
                          <a:pt x="-77323" y="410232"/>
                          <a:pt x="400905" y="21401"/>
                          <a:pt x="1022808" y="0"/>
                        </a:cubicBezTo>
                        <a:cubicBezTo>
                          <a:pt x="1609066" y="4500"/>
                          <a:pt x="2000157" y="459372"/>
                          <a:pt x="2045616" y="1022808"/>
                        </a:cubicBezTo>
                        <a:cubicBezTo>
                          <a:pt x="1972592" y="1659000"/>
                          <a:pt x="1585663" y="2056812"/>
                          <a:pt x="1022808" y="2045616"/>
                        </a:cubicBezTo>
                        <a:cubicBezTo>
                          <a:pt x="372359" y="1998800"/>
                          <a:pt x="20841" y="1597647"/>
                          <a:pt x="0" y="102280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8000" b="1" i="0" baseline="30000" dirty="0">
              <a:solidFill>
                <a:schemeClr val="bg1"/>
              </a:solidFill>
              <a:effectLst>
                <a:outerShdw blurRad="50800" dist="38100" dir="5400000" algn="t" rotWithShape="0">
                  <a:prstClr val="black">
                    <a:alpha val="40000"/>
                  </a:prstClr>
                </a:outerShdw>
              </a:effectLst>
              <a:latin typeface="Oswald SemiBold" pitchFamily="2" charset="77"/>
            </a:endParaRPr>
          </a:p>
        </p:txBody>
      </p:sp>
      <p:sp>
        <p:nvSpPr>
          <p:cNvPr id="11" name="Oval 10">
            <a:extLst>
              <a:ext uri="{FF2B5EF4-FFF2-40B4-BE49-F238E27FC236}">
                <a16:creationId xmlns:a16="http://schemas.microsoft.com/office/drawing/2014/main" id="{6CE54488-E18B-EEC3-7943-E3841B061F11}"/>
              </a:ext>
            </a:extLst>
          </p:cNvPr>
          <p:cNvSpPr/>
          <p:nvPr userDrawn="1"/>
        </p:nvSpPr>
        <p:spPr>
          <a:xfrm>
            <a:off x="5088337" y="2162276"/>
            <a:ext cx="1989943" cy="1989943"/>
          </a:xfrm>
          <a:prstGeom prst="ellipse">
            <a:avLst/>
          </a:prstGeom>
          <a:noFill/>
          <a:ln w="101600" cmpd="sng">
            <a:solidFill>
              <a:schemeClr val="bg1">
                <a:alpha val="20000"/>
              </a:schemeClr>
            </a:solidFill>
            <a:prstDash val="solid"/>
            <a:extLst>
              <a:ext uri="{C807C97D-BFC1-408E-A445-0C87EB9F89A2}">
                <ask:lineSketchStyleProps xmlns:ask="http://schemas.microsoft.com/office/drawing/2018/sketchyshapes" sd="1219033472">
                  <a:custGeom>
                    <a:avLst/>
                    <a:gdLst>
                      <a:gd name="connsiteX0" fmla="*/ 0 w 2045616"/>
                      <a:gd name="connsiteY0" fmla="*/ 1022808 h 2045616"/>
                      <a:gd name="connsiteX1" fmla="*/ 1022808 w 2045616"/>
                      <a:gd name="connsiteY1" fmla="*/ 0 h 2045616"/>
                      <a:gd name="connsiteX2" fmla="*/ 2045616 w 2045616"/>
                      <a:gd name="connsiteY2" fmla="*/ 1022808 h 2045616"/>
                      <a:gd name="connsiteX3" fmla="*/ 1022808 w 2045616"/>
                      <a:gd name="connsiteY3" fmla="*/ 2045616 h 2045616"/>
                      <a:gd name="connsiteX4" fmla="*/ 0 w 2045616"/>
                      <a:gd name="connsiteY4" fmla="*/ 1022808 h 2045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616" h="2045616" extrusionOk="0">
                        <a:moveTo>
                          <a:pt x="0" y="1022808"/>
                        </a:moveTo>
                        <a:cubicBezTo>
                          <a:pt x="-77323" y="410232"/>
                          <a:pt x="400905" y="21401"/>
                          <a:pt x="1022808" y="0"/>
                        </a:cubicBezTo>
                        <a:cubicBezTo>
                          <a:pt x="1609066" y="4500"/>
                          <a:pt x="2000157" y="459372"/>
                          <a:pt x="2045616" y="1022808"/>
                        </a:cubicBezTo>
                        <a:cubicBezTo>
                          <a:pt x="1972592" y="1659000"/>
                          <a:pt x="1585663" y="2056812"/>
                          <a:pt x="1022808" y="2045616"/>
                        </a:cubicBezTo>
                        <a:cubicBezTo>
                          <a:pt x="372359" y="1998800"/>
                          <a:pt x="20841" y="1597647"/>
                          <a:pt x="0" y="102280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8000" b="1" i="0" baseline="30000" dirty="0">
              <a:solidFill>
                <a:schemeClr val="bg1"/>
              </a:solidFill>
              <a:effectLst>
                <a:outerShdw blurRad="50800" dist="38100" dir="5400000" algn="t" rotWithShape="0">
                  <a:prstClr val="black">
                    <a:alpha val="40000"/>
                  </a:prstClr>
                </a:outerShdw>
              </a:effectLst>
              <a:latin typeface="Oswald SemiBold" pitchFamily="2" charset="77"/>
            </a:endParaRPr>
          </a:p>
        </p:txBody>
      </p:sp>
      <p:sp>
        <p:nvSpPr>
          <p:cNvPr id="12" name="Oval 11">
            <a:extLst>
              <a:ext uri="{FF2B5EF4-FFF2-40B4-BE49-F238E27FC236}">
                <a16:creationId xmlns:a16="http://schemas.microsoft.com/office/drawing/2014/main" id="{E7B74A81-A02F-8C7A-1AC1-3F55249A7721}"/>
              </a:ext>
            </a:extLst>
          </p:cNvPr>
          <p:cNvSpPr/>
          <p:nvPr userDrawn="1"/>
        </p:nvSpPr>
        <p:spPr>
          <a:xfrm>
            <a:off x="1598190" y="2149090"/>
            <a:ext cx="1989943" cy="1989943"/>
          </a:xfrm>
          <a:prstGeom prst="ellipse">
            <a:avLst/>
          </a:prstGeom>
          <a:noFill/>
          <a:ln w="101600" cmpd="sng">
            <a:solidFill>
              <a:schemeClr val="bg1">
                <a:alpha val="20000"/>
              </a:schemeClr>
            </a:solidFill>
            <a:prstDash val="solid"/>
            <a:extLst>
              <a:ext uri="{C807C97D-BFC1-408E-A445-0C87EB9F89A2}">
                <ask:lineSketchStyleProps xmlns:ask="http://schemas.microsoft.com/office/drawing/2018/sketchyshapes" sd="1219033472">
                  <a:custGeom>
                    <a:avLst/>
                    <a:gdLst>
                      <a:gd name="connsiteX0" fmla="*/ 0 w 2045616"/>
                      <a:gd name="connsiteY0" fmla="*/ 1022808 h 2045616"/>
                      <a:gd name="connsiteX1" fmla="*/ 1022808 w 2045616"/>
                      <a:gd name="connsiteY1" fmla="*/ 0 h 2045616"/>
                      <a:gd name="connsiteX2" fmla="*/ 2045616 w 2045616"/>
                      <a:gd name="connsiteY2" fmla="*/ 1022808 h 2045616"/>
                      <a:gd name="connsiteX3" fmla="*/ 1022808 w 2045616"/>
                      <a:gd name="connsiteY3" fmla="*/ 2045616 h 2045616"/>
                      <a:gd name="connsiteX4" fmla="*/ 0 w 2045616"/>
                      <a:gd name="connsiteY4" fmla="*/ 1022808 h 2045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616" h="2045616" extrusionOk="0">
                        <a:moveTo>
                          <a:pt x="0" y="1022808"/>
                        </a:moveTo>
                        <a:cubicBezTo>
                          <a:pt x="-77323" y="410232"/>
                          <a:pt x="400905" y="21401"/>
                          <a:pt x="1022808" y="0"/>
                        </a:cubicBezTo>
                        <a:cubicBezTo>
                          <a:pt x="1609066" y="4500"/>
                          <a:pt x="2000157" y="459372"/>
                          <a:pt x="2045616" y="1022808"/>
                        </a:cubicBezTo>
                        <a:cubicBezTo>
                          <a:pt x="1972592" y="1659000"/>
                          <a:pt x="1585663" y="2056812"/>
                          <a:pt x="1022808" y="2045616"/>
                        </a:cubicBezTo>
                        <a:cubicBezTo>
                          <a:pt x="372359" y="1998800"/>
                          <a:pt x="20841" y="1597647"/>
                          <a:pt x="0" y="102280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8000" b="1" i="0" baseline="30000" dirty="0">
              <a:solidFill>
                <a:schemeClr val="bg1"/>
              </a:solidFill>
              <a:effectLst>
                <a:outerShdw blurRad="50800" dist="38100" dir="5400000" algn="t" rotWithShape="0">
                  <a:prstClr val="black">
                    <a:alpha val="40000"/>
                  </a:prstClr>
                </a:outerShdw>
              </a:effectLst>
              <a:latin typeface="Oswald SemiBold" pitchFamily="2" charset="77"/>
            </a:endParaRPr>
          </a:p>
        </p:txBody>
      </p:sp>
    </p:spTree>
    <p:extLst>
      <p:ext uri="{BB962C8B-B14F-4D97-AF65-F5344CB8AC3E}">
        <p14:creationId xmlns:p14="http://schemas.microsoft.com/office/powerpoint/2010/main" val="13471303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ower Stats - 4">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568D1-0856-0639-1340-2283454E5757}"/>
              </a:ext>
            </a:extLst>
          </p:cNvPr>
          <p:cNvSpPr>
            <a:spLocks noGrp="1"/>
          </p:cNvSpPr>
          <p:nvPr>
            <p:ph type="title"/>
          </p:nvPr>
        </p:nvSpPr>
        <p:spPr/>
        <p:txBody>
          <a:bodyPr/>
          <a:lstStyle>
            <a:lvl1pPr algn="ctr">
              <a:defRPr>
                <a:solidFill>
                  <a:schemeClr val="bg1"/>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6E55E57E-88B1-BDF8-3C99-ADB28147713E}"/>
              </a:ext>
            </a:extLst>
          </p:cNvPr>
          <p:cNvSpPr>
            <a:spLocks noGrp="1"/>
          </p:cNvSpPr>
          <p:nvPr>
            <p:ph type="ftr" sz="quarter" idx="10"/>
          </p:nvPr>
        </p:nvSpPr>
        <p:spPr/>
        <p:txBody>
          <a:bodyPr/>
          <a:lstStyle>
            <a:lvl1pPr>
              <a:defRPr>
                <a:solidFill>
                  <a:schemeClr val="bg1"/>
                </a:solidFill>
              </a:defRPr>
            </a:lvl1pPr>
          </a:lstStyle>
          <a:p>
            <a:endParaRPr lang="en-US" dirty="0"/>
          </a:p>
        </p:txBody>
      </p:sp>
      <p:sp>
        <p:nvSpPr>
          <p:cNvPr id="5" name="Text Placeholder 2">
            <a:extLst>
              <a:ext uri="{FF2B5EF4-FFF2-40B4-BE49-F238E27FC236}">
                <a16:creationId xmlns:a16="http://schemas.microsoft.com/office/drawing/2014/main" id="{E35D4221-77EA-43A9-667B-A822A92DC1A5}"/>
              </a:ext>
            </a:extLst>
          </p:cNvPr>
          <p:cNvSpPr>
            <a:spLocks noGrp="1"/>
          </p:cNvSpPr>
          <p:nvPr>
            <p:ph type="body" idx="11"/>
          </p:nvPr>
        </p:nvSpPr>
        <p:spPr>
          <a:xfrm>
            <a:off x="960331" y="4281102"/>
            <a:ext cx="2220116" cy="1105059"/>
          </a:xfrm>
        </p:spPr>
        <p:txBody>
          <a:bodyPr>
            <a:normAutofit/>
          </a:bodyPr>
          <a:lstStyle>
            <a:lvl1pPr marL="0" indent="0" algn="ctr">
              <a:lnSpc>
                <a:spcPct val="100000"/>
              </a:lnSpc>
              <a:spcBef>
                <a:spcPts val="0"/>
              </a:spcBef>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3" name="Text Placeholder 2">
            <a:extLst>
              <a:ext uri="{FF2B5EF4-FFF2-40B4-BE49-F238E27FC236}">
                <a16:creationId xmlns:a16="http://schemas.microsoft.com/office/drawing/2014/main" id="{EB4ED091-A8F1-C19E-72D2-3133F9213ED4}"/>
              </a:ext>
            </a:extLst>
          </p:cNvPr>
          <p:cNvSpPr>
            <a:spLocks noGrp="1"/>
          </p:cNvSpPr>
          <p:nvPr>
            <p:ph type="body" idx="13" hasCustomPrompt="1"/>
          </p:nvPr>
        </p:nvSpPr>
        <p:spPr>
          <a:xfrm>
            <a:off x="1416081" y="2409241"/>
            <a:ext cx="1308616" cy="1377085"/>
          </a:xfrm>
        </p:spPr>
        <p:txBody>
          <a:bodyPr tIns="274320" bIns="0" anchor="ctr" anchorCtr="1">
            <a:normAutofit/>
          </a:bodyPr>
          <a:lstStyle>
            <a:lvl1pPr marL="0" indent="0" algn="ctr">
              <a:spcBef>
                <a:spcPts val="0"/>
              </a:spcBef>
              <a:spcAft>
                <a:spcPts val="0"/>
              </a:spcAft>
              <a:buNone/>
              <a:defRPr sz="5000" b="0" i="0">
                <a:solidFill>
                  <a:schemeClr val="bg1"/>
                </a:solidFill>
                <a:latin typeface="Oswald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1st</a:t>
            </a:r>
          </a:p>
        </p:txBody>
      </p:sp>
      <p:sp>
        <p:nvSpPr>
          <p:cNvPr id="15" name="Text Placeholder 2">
            <a:extLst>
              <a:ext uri="{FF2B5EF4-FFF2-40B4-BE49-F238E27FC236}">
                <a16:creationId xmlns:a16="http://schemas.microsoft.com/office/drawing/2014/main" id="{B26B6521-3197-A177-16F6-DC1F8B0E7FC6}"/>
              </a:ext>
            </a:extLst>
          </p:cNvPr>
          <p:cNvSpPr>
            <a:spLocks noGrp="1"/>
          </p:cNvSpPr>
          <p:nvPr>
            <p:ph type="body" idx="14" hasCustomPrompt="1"/>
          </p:nvPr>
        </p:nvSpPr>
        <p:spPr>
          <a:xfrm>
            <a:off x="4093389" y="2409241"/>
            <a:ext cx="1308616" cy="1377085"/>
          </a:xfrm>
        </p:spPr>
        <p:txBody>
          <a:bodyPr tIns="274320" bIns="0" anchor="ctr" anchorCtr="1">
            <a:normAutofit/>
          </a:bodyPr>
          <a:lstStyle>
            <a:lvl1pPr marL="0" indent="0" algn="ctr">
              <a:spcBef>
                <a:spcPts val="0"/>
              </a:spcBef>
              <a:spcAft>
                <a:spcPts val="0"/>
              </a:spcAft>
              <a:buNone/>
              <a:defRPr sz="5000" b="0" i="0">
                <a:solidFill>
                  <a:schemeClr val="bg1"/>
                </a:solidFill>
                <a:latin typeface="Oswald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10M</a:t>
            </a:r>
          </a:p>
        </p:txBody>
      </p:sp>
      <p:sp>
        <p:nvSpPr>
          <p:cNvPr id="16" name="Oval 15">
            <a:extLst>
              <a:ext uri="{FF2B5EF4-FFF2-40B4-BE49-F238E27FC236}">
                <a16:creationId xmlns:a16="http://schemas.microsoft.com/office/drawing/2014/main" id="{435B6474-FB59-A3FD-94DE-7CD3533AC2D4}"/>
              </a:ext>
            </a:extLst>
          </p:cNvPr>
          <p:cNvSpPr/>
          <p:nvPr userDrawn="1"/>
        </p:nvSpPr>
        <p:spPr>
          <a:xfrm>
            <a:off x="6539908" y="2255494"/>
            <a:ext cx="1770194" cy="1770194"/>
          </a:xfrm>
          <a:prstGeom prst="ellipse">
            <a:avLst/>
          </a:prstGeom>
          <a:noFill/>
          <a:ln w="101600" cmpd="sng">
            <a:solidFill>
              <a:schemeClr val="bg1">
                <a:alpha val="20000"/>
              </a:schemeClr>
            </a:solidFill>
            <a:prstDash val="solid"/>
            <a:extLst>
              <a:ext uri="{C807C97D-BFC1-408E-A445-0C87EB9F89A2}">
                <ask:lineSketchStyleProps xmlns:ask="http://schemas.microsoft.com/office/drawing/2018/sketchyshapes" sd="1219033472">
                  <a:custGeom>
                    <a:avLst/>
                    <a:gdLst>
                      <a:gd name="connsiteX0" fmla="*/ 0 w 2045616"/>
                      <a:gd name="connsiteY0" fmla="*/ 1022808 h 2045616"/>
                      <a:gd name="connsiteX1" fmla="*/ 1022808 w 2045616"/>
                      <a:gd name="connsiteY1" fmla="*/ 0 h 2045616"/>
                      <a:gd name="connsiteX2" fmla="*/ 2045616 w 2045616"/>
                      <a:gd name="connsiteY2" fmla="*/ 1022808 h 2045616"/>
                      <a:gd name="connsiteX3" fmla="*/ 1022808 w 2045616"/>
                      <a:gd name="connsiteY3" fmla="*/ 2045616 h 2045616"/>
                      <a:gd name="connsiteX4" fmla="*/ 0 w 2045616"/>
                      <a:gd name="connsiteY4" fmla="*/ 1022808 h 2045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616" h="2045616" extrusionOk="0">
                        <a:moveTo>
                          <a:pt x="0" y="1022808"/>
                        </a:moveTo>
                        <a:cubicBezTo>
                          <a:pt x="-77323" y="410232"/>
                          <a:pt x="400905" y="21401"/>
                          <a:pt x="1022808" y="0"/>
                        </a:cubicBezTo>
                        <a:cubicBezTo>
                          <a:pt x="1609066" y="4500"/>
                          <a:pt x="2000157" y="459372"/>
                          <a:pt x="2045616" y="1022808"/>
                        </a:cubicBezTo>
                        <a:cubicBezTo>
                          <a:pt x="1972592" y="1659000"/>
                          <a:pt x="1585663" y="2056812"/>
                          <a:pt x="1022808" y="2045616"/>
                        </a:cubicBezTo>
                        <a:cubicBezTo>
                          <a:pt x="372359" y="1998800"/>
                          <a:pt x="20841" y="1597647"/>
                          <a:pt x="0" y="102280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8000" b="1" i="0" baseline="30000" dirty="0">
              <a:solidFill>
                <a:schemeClr val="bg1"/>
              </a:solidFill>
              <a:effectLst>
                <a:outerShdw blurRad="50800" dist="38100" dir="5400000" algn="t" rotWithShape="0">
                  <a:prstClr val="black">
                    <a:alpha val="40000"/>
                  </a:prstClr>
                </a:outerShdw>
              </a:effectLst>
              <a:latin typeface="Oswald SemiBold" pitchFamily="2" charset="77"/>
            </a:endParaRPr>
          </a:p>
        </p:txBody>
      </p:sp>
      <p:sp>
        <p:nvSpPr>
          <p:cNvPr id="17" name="Text Placeholder 2">
            <a:extLst>
              <a:ext uri="{FF2B5EF4-FFF2-40B4-BE49-F238E27FC236}">
                <a16:creationId xmlns:a16="http://schemas.microsoft.com/office/drawing/2014/main" id="{F9FDB326-97AD-2638-5958-92740964003D}"/>
              </a:ext>
            </a:extLst>
          </p:cNvPr>
          <p:cNvSpPr>
            <a:spLocks noGrp="1"/>
          </p:cNvSpPr>
          <p:nvPr>
            <p:ph type="body" idx="15" hasCustomPrompt="1"/>
          </p:nvPr>
        </p:nvSpPr>
        <p:spPr>
          <a:xfrm>
            <a:off x="6770697" y="2409241"/>
            <a:ext cx="1308616" cy="1377085"/>
          </a:xfrm>
        </p:spPr>
        <p:txBody>
          <a:bodyPr tIns="274320" bIns="0" anchor="ctr" anchorCtr="1">
            <a:normAutofit/>
          </a:bodyPr>
          <a:lstStyle>
            <a:lvl1pPr marL="0" indent="0" algn="ctr">
              <a:spcBef>
                <a:spcPts val="0"/>
              </a:spcBef>
              <a:spcAft>
                <a:spcPts val="0"/>
              </a:spcAft>
              <a:buNone/>
              <a:defRPr sz="5000" b="0" i="0">
                <a:solidFill>
                  <a:schemeClr val="bg1"/>
                </a:solidFill>
                <a:latin typeface="Oswald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3%</a:t>
            </a:r>
          </a:p>
        </p:txBody>
      </p:sp>
      <p:sp>
        <p:nvSpPr>
          <p:cNvPr id="18" name="Oval 17">
            <a:extLst>
              <a:ext uri="{FF2B5EF4-FFF2-40B4-BE49-F238E27FC236}">
                <a16:creationId xmlns:a16="http://schemas.microsoft.com/office/drawing/2014/main" id="{3125EB58-CD6F-28F9-1A1F-6EC823DF0E67}"/>
              </a:ext>
            </a:extLst>
          </p:cNvPr>
          <p:cNvSpPr/>
          <p:nvPr userDrawn="1"/>
        </p:nvSpPr>
        <p:spPr>
          <a:xfrm>
            <a:off x="3862600" y="2268680"/>
            <a:ext cx="1770194" cy="1770194"/>
          </a:xfrm>
          <a:prstGeom prst="ellipse">
            <a:avLst/>
          </a:prstGeom>
          <a:noFill/>
          <a:ln w="101600" cmpd="sng">
            <a:solidFill>
              <a:schemeClr val="bg1">
                <a:alpha val="20000"/>
              </a:schemeClr>
            </a:solidFill>
            <a:prstDash val="solid"/>
            <a:extLst>
              <a:ext uri="{C807C97D-BFC1-408E-A445-0C87EB9F89A2}">
                <ask:lineSketchStyleProps xmlns:ask="http://schemas.microsoft.com/office/drawing/2018/sketchyshapes" sd="1219033472">
                  <a:custGeom>
                    <a:avLst/>
                    <a:gdLst>
                      <a:gd name="connsiteX0" fmla="*/ 0 w 2045616"/>
                      <a:gd name="connsiteY0" fmla="*/ 1022808 h 2045616"/>
                      <a:gd name="connsiteX1" fmla="*/ 1022808 w 2045616"/>
                      <a:gd name="connsiteY1" fmla="*/ 0 h 2045616"/>
                      <a:gd name="connsiteX2" fmla="*/ 2045616 w 2045616"/>
                      <a:gd name="connsiteY2" fmla="*/ 1022808 h 2045616"/>
                      <a:gd name="connsiteX3" fmla="*/ 1022808 w 2045616"/>
                      <a:gd name="connsiteY3" fmla="*/ 2045616 h 2045616"/>
                      <a:gd name="connsiteX4" fmla="*/ 0 w 2045616"/>
                      <a:gd name="connsiteY4" fmla="*/ 1022808 h 2045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616" h="2045616" extrusionOk="0">
                        <a:moveTo>
                          <a:pt x="0" y="1022808"/>
                        </a:moveTo>
                        <a:cubicBezTo>
                          <a:pt x="-77323" y="410232"/>
                          <a:pt x="400905" y="21401"/>
                          <a:pt x="1022808" y="0"/>
                        </a:cubicBezTo>
                        <a:cubicBezTo>
                          <a:pt x="1609066" y="4500"/>
                          <a:pt x="2000157" y="459372"/>
                          <a:pt x="2045616" y="1022808"/>
                        </a:cubicBezTo>
                        <a:cubicBezTo>
                          <a:pt x="1972592" y="1659000"/>
                          <a:pt x="1585663" y="2056812"/>
                          <a:pt x="1022808" y="2045616"/>
                        </a:cubicBezTo>
                        <a:cubicBezTo>
                          <a:pt x="372359" y="1998800"/>
                          <a:pt x="20841" y="1597647"/>
                          <a:pt x="0" y="102280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8000" b="1" i="0" baseline="30000" dirty="0">
              <a:solidFill>
                <a:schemeClr val="bg1"/>
              </a:solidFill>
              <a:effectLst>
                <a:outerShdw blurRad="50800" dist="38100" dir="5400000" algn="t" rotWithShape="0">
                  <a:prstClr val="black">
                    <a:alpha val="40000"/>
                  </a:prstClr>
                </a:outerShdw>
              </a:effectLst>
              <a:latin typeface="Oswald SemiBold" pitchFamily="2" charset="77"/>
            </a:endParaRPr>
          </a:p>
        </p:txBody>
      </p:sp>
      <p:sp>
        <p:nvSpPr>
          <p:cNvPr id="19" name="Oval 18">
            <a:extLst>
              <a:ext uri="{FF2B5EF4-FFF2-40B4-BE49-F238E27FC236}">
                <a16:creationId xmlns:a16="http://schemas.microsoft.com/office/drawing/2014/main" id="{53AE88AE-E08F-447E-FCB4-622961E2E90C}"/>
              </a:ext>
            </a:extLst>
          </p:cNvPr>
          <p:cNvSpPr/>
          <p:nvPr userDrawn="1"/>
        </p:nvSpPr>
        <p:spPr>
          <a:xfrm>
            <a:off x="1185292" y="2255494"/>
            <a:ext cx="1770194" cy="1770194"/>
          </a:xfrm>
          <a:prstGeom prst="ellipse">
            <a:avLst/>
          </a:prstGeom>
          <a:noFill/>
          <a:ln w="101600" cmpd="sng">
            <a:solidFill>
              <a:schemeClr val="bg1">
                <a:alpha val="20000"/>
              </a:schemeClr>
            </a:solidFill>
            <a:prstDash val="solid"/>
            <a:extLst>
              <a:ext uri="{C807C97D-BFC1-408E-A445-0C87EB9F89A2}">
                <ask:lineSketchStyleProps xmlns:ask="http://schemas.microsoft.com/office/drawing/2018/sketchyshapes" sd="1219033472">
                  <a:custGeom>
                    <a:avLst/>
                    <a:gdLst>
                      <a:gd name="connsiteX0" fmla="*/ 0 w 2045616"/>
                      <a:gd name="connsiteY0" fmla="*/ 1022808 h 2045616"/>
                      <a:gd name="connsiteX1" fmla="*/ 1022808 w 2045616"/>
                      <a:gd name="connsiteY1" fmla="*/ 0 h 2045616"/>
                      <a:gd name="connsiteX2" fmla="*/ 2045616 w 2045616"/>
                      <a:gd name="connsiteY2" fmla="*/ 1022808 h 2045616"/>
                      <a:gd name="connsiteX3" fmla="*/ 1022808 w 2045616"/>
                      <a:gd name="connsiteY3" fmla="*/ 2045616 h 2045616"/>
                      <a:gd name="connsiteX4" fmla="*/ 0 w 2045616"/>
                      <a:gd name="connsiteY4" fmla="*/ 1022808 h 2045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616" h="2045616" extrusionOk="0">
                        <a:moveTo>
                          <a:pt x="0" y="1022808"/>
                        </a:moveTo>
                        <a:cubicBezTo>
                          <a:pt x="-77323" y="410232"/>
                          <a:pt x="400905" y="21401"/>
                          <a:pt x="1022808" y="0"/>
                        </a:cubicBezTo>
                        <a:cubicBezTo>
                          <a:pt x="1609066" y="4500"/>
                          <a:pt x="2000157" y="459372"/>
                          <a:pt x="2045616" y="1022808"/>
                        </a:cubicBezTo>
                        <a:cubicBezTo>
                          <a:pt x="1972592" y="1659000"/>
                          <a:pt x="1585663" y="2056812"/>
                          <a:pt x="1022808" y="2045616"/>
                        </a:cubicBezTo>
                        <a:cubicBezTo>
                          <a:pt x="372359" y="1998800"/>
                          <a:pt x="20841" y="1597647"/>
                          <a:pt x="0" y="102280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8000" b="1" i="0" baseline="30000" dirty="0">
              <a:solidFill>
                <a:schemeClr val="bg1"/>
              </a:solidFill>
              <a:effectLst>
                <a:outerShdw blurRad="50800" dist="38100" dir="5400000" algn="t" rotWithShape="0">
                  <a:prstClr val="black">
                    <a:alpha val="40000"/>
                  </a:prstClr>
                </a:outerShdw>
              </a:effectLst>
              <a:latin typeface="Oswald SemiBold" pitchFamily="2" charset="77"/>
            </a:endParaRPr>
          </a:p>
        </p:txBody>
      </p:sp>
      <p:sp>
        <p:nvSpPr>
          <p:cNvPr id="7" name="Oval 6">
            <a:extLst>
              <a:ext uri="{FF2B5EF4-FFF2-40B4-BE49-F238E27FC236}">
                <a16:creationId xmlns:a16="http://schemas.microsoft.com/office/drawing/2014/main" id="{B09C38D3-D3DA-82B3-6E2C-1939A927CEF9}"/>
              </a:ext>
            </a:extLst>
          </p:cNvPr>
          <p:cNvSpPr/>
          <p:nvPr userDrawn="1"/>
        </p:nvSpPr>
        <p:spPr>
          <a:xfrm>
            <a:off x="9211388" y="2255494"/>
            <a:ext cx="1770194" cy="1770194"/>
          </a:xfrm>
          <a:prstGeom prst="ellipse">
            <a:avLst/>
          </a:prstGeom>
          <a:noFill/>
          <a:ln w="101600" cmpd="sng">
            <a:solidFill>
              <a:schemeClr val="bg1">
                <a:alpha val="20000"/>
              </a:schemeClr>
            </a:solidFill>
            <a:prstDash val="solid"/>
            <a:extLst>
              <a:ext uri="{C807C97D-BFC1-408E-A445-0C87EB9F89A2}">
                <ask:lineSketchStyleProps xmlns:ask="http://schemas.microsoft.com/office/drawing/2018/sketchyshapes" sd="1219033472">
                  <a:custGeom>
                    <a:avLst/>
                    <a:gdLst>
                      <a:gd name="connsiteX0" fmla="*/ 0 w 2045616"/>
                      <a:gd name="connsiteY0" fmla="*/ 1022808 h 2045616"/>
                      <a:gd name="connsiteX1" fmla="*/ 1022808 w 2045616"/>
                      <a:gd name="connsiteY1" fmla="*/ 0 h 2045616"/>
                      <a:gd name="connsiteX2" fmla="*/ 2045616 w 2045616"/>
                      <a:gd name="connsiteY2" fmla="*/ 1022808 h 2045616"/>
                      <a:gd name="connsiteX3" fmla="*/ 1022808 w 2045616"/>
                      <a:gd name="connsiteY3" fmla="*/ 2045616 h 2045616"/>
                      <a:gd name="connsiteX4" fmla="*/ 0 w 2045616"/>
                      <a:gd name="connsiteY4" fmla="*/ 1022808 h 2045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616" h="2045616" extrusionOk="0">
                        <a:moveTo>
                          <a:pt x="0" y="1022808"/>
                        </a:moveTo>
                        <a:cubicBezTo>
                          <a:pt x="-77323" y="410232"/>
                          <a:pt x="400905" y="21401"/>
                          <a:pt x="1022808" y="0"/>
                        </a:cubicBezTo>
                        <a:cubicBezTo>
                          <a:pt x="1609066" y="4500"/>
                          <a:pt x="2000157" y="459372"/>
                          <a:pt x="2045616" y="1022808"/>
                        </a:cubicBezTo>
                        <a:cubicBezTo>
                          <a:pt x="1972592" y="1659000"/>
                          <a:pt x="1585663" y="2056812"/>
                          <a:pt x="1022808" y="2045616"/>
                        </a:cubicBezTo>
                        <a:cubicBezTo>
                          <a:pt x="372359" y="1998800"/>
                          <a:pt x="20841" y="1597647"/>
                          <a:pt x="0" y="102280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8000" b="1" i="0" baseline="30000" dirty="0">
              <a:solidFill>
                <a:schemeClr val="bg1"/>
              </a:solidFill>
              <a:effectLst>
                <a:outerShdw blurRad="50800" dist="38100" dir="5400000" algn="t" rotWithShape="0">
                  <a:prstClr val="black">
                    <a:alpha val="40000"/>
                  </a:prstClr>
                </a:outerShdw>
              </a:effectLst>
              <a:latin typeface="Oswald SemiBold" pitchFamily="2" charset="77"/>
            </a:endParaRPr>
          </a:p>
        </p:txBody>
      </p:sp>
      <p:sp>
        <p:nvSpPr>
          <p:cNvPr id="8" name="Text Placeholder 2">
            <a:extLst>
              <a:ext uri="{FF2B5EF4-FFF2-40B4-BE49-F238E27FC236}">
                <a16:creationId xmlns:a16="http://schemas.microsoft.com/office/drawing/2014/main" id="{8AC6B401-14F9-6863-8D13-B6924018B3C6}"/>
              </a:ext>
            </a:extLst>
          </p:cNvPr>
          <p:cNvSpPr>
            <a:spLocks noGrp="1"/>
          </p:cNvSpPr>
          <p:nvPr>
            <p:ph type="body" idx="17" hasCustomPrompt="1"/>
          </p:nvPr>
        </p:nvSpPr>
        <p:spPr>
          <a:xfrm>
            <a:off x="9442177" y="2409241"/>
            <a:ext cx="1308616" cy="1377085"/>
          </a:xfrm>
        </p:spPr>
        <p:txBody>
          <a:bodyPr tIns="274320" bIns="0" anchor="ctr" anchorCtr="1">
            <a:normAutofit/>
          </a:bodyPr>
          <a:lstStyle>
            <a:lvl1pPr marL="0" indent="0" algn="ctr">
              <a:spcBef>
                <a:spcPts val="0"/>
              </a:spcBef>
              <a:spcAft>
                <a:spcPts val="0"/>
              </a:spcAft>
              <a:buNone/>
              <a:defRPr sz="5000" b="0" i="0">
                <a:solidFill>
                  <a:schemeClr val="bg1"/>
                </a:solidFill>
                <a:latin typeface="Oswald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57K</a:t>
            </a:r>
          </a:p>
        </p:txBody>
      </p:sp>
      <p:sp>
        <p:nvSpPr>
          <p:cNvPr id="10" name="Text Placeholder 2">
            <a:extLst>
              <a:ext uri="{FF2B5EF4-FFF2-40B4-BE49-F238E27FC236}">
                <a16:creationId xmlns:a16="http://schemas.microsoft.com/office/drawing/2014/main" id="{1360DDFF-BC34-4CAE-6C2E-6D374C2928BE}"/>
              </a:ext>
            </a:extLst>
          </p:cNvPr>
          <p:cNvSpPr>
            <a:spLocks noGrp="1"/>
          </p:cNvSpPr>
          <p:nvPr>
            <p:ph type="body" idx="18"/>
          </p:nvPr>
        </p:nvSpPr>
        <p:spPr>
          <a:xfrm>
            <a:off x="3637639" y="4281102"/>
            <a:ext cx="2220116" cy="1105059"/>
          </a:xfrm>
        </p:spPr>
        <p:txBody>
          <a:bodyPr>
            <a:normAutofit/>
          </a:bodyPr>
          <a:lstStyle>
            <a:lvl1pPr marL="0" indent="0" algn="ctr">
              <a:lnSpc>
                <a:spcPct val="100000"/>
              </a:lnSpc>
              <a:spcBef>
                <a:spcPts val="0"/>
              </a:spcBef>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Text Placeholder 2">
            <a:extLst>
              <a:ext uri="{FF2B5EF4-FFF2-40B4-BE49-F238E27FC236}">
                <a16:creationId xmlns:a16="http://schemas.microsoft.com/office/drawing/2014/main" id="{1570C78E-E4C5-ABEB-0C69-80C0DEAA2206}"/>
              </a:ext>
            </a:extLst>
          </p:cNvPr>
          <p:cNvSpPr>
            <a:spLocks noGrp="1"/>
          </p:cNvSpPr>
          <p:nvPr>
            <p:ph type="body" idx="19"/>
          </p:nvPr>
        </p:nvSpPr>
        <p:spPr>
          <a:xfrm>
            <a:off x="6314947" y="4281102"/>
            <a:ext cx="2220116" cy="1105059"/>
          </a:xfrm>
        </p:spPr>
        <p:txBody>
          <a:bodyPr>
            <a:normAutofit/>
          </a:bodyPr>
          <a:lstStyle>
            <a:lvl1pPr marL="0" indent="0" algn="ctr">
              <a:lnSpc>
                <a:spcPct val="100000"/>
              </a:lnSpc>
              <a:spcBef>
                <a:spcPts val="0"/>
              </a:spcBef>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Text Placeholder 2">
            <a:extLst>
              <a:ext uri="{FF2B5EF4-FFF2-40B4-BE49-F238E27FC236}">
                <a16:creationId xmlns:a16="http://schemas.microsoft.com/office/drawing/2014/main" id="{A66DF6F6-4F89-CE8C-3395-9F22523C9E49}"/>
              </a:ext>
            </a:extLst>
          </p:cNvPr>
          <p:cNvSpPr>
            <a:spLocks noGrp="1"/>
          </p:cNvSpPr>
          <p:nvPr>
            <p:ph type="body" idx="20"/>
          </p:nvPr>
        </p:nvSpPr>
        <p:spPr>
          <a:xfrm>
            <a:off x="8986427" y="4281102"/>
            <a:ext cx="2220116" cy="1105059"/>
          </a:xfrm>
        </p:spPr>
        <p:txBody>
          <a:bodyPr>
            <a:normAutofit/>
          </a:bodyPr>
          <a:lstStyle>
            <a:lvl1pPr marL="0" indent="0" algn="ctr">
              <a:lnSpc>
                <a:spcPct val="100000"/>
              </a:lnSpc>
              <a:spcBef>
                <a:spcPts val="0"/>
              </a:spcBef>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03982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60BCAA1-67AD-52F2-ACC9-98993DA9C93F}"/>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0922892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5B4AE-A5FE-93F2-C1B6-95EEFF3D51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9C479FF-DD4F-D5AA-043D-D322D2B8BF29}"/>
              </a:ext>
            </a:extLst>
          </p:cNvPr>
          <p:cNvSpPr>
            <a:spLocks noGrp="1"/>
          </p:cNvSpPr>
          <p:nvPr>
            <p:ph idx="1"/>
          </p:nvPr>
        </p:nvSpPr>
        <p:spPr>
          <a:xfrm>
            <a:off x="5183188" y="987425"/>
            <a:ext cx="6172200" cy="4873625"/>
          </a:xfrm>
        </p:spPr>
        <p:txBody>
          <a:bodyPr/>
          <a:lstStyle>
            <a:lvl1pPr marL="571500" indent="-571500">
              <a:buClr>
                <a:schemeClr val="accent1"/>
              </a:buClr>
              <a:buFont typeface="Wingdings" pitchFamily="2" charset="2"/>
              <a:buChar char="§"/>
              <a:defRPr sz="3000"/>
            </a:lvl1pPr>
            <a:lvl2pPr marL="914400" indent="-457200">
              <a:buClr>
                <a:schemeClr val="accent4"/>
              </a:buClr>
              <a:buFont typeface="Wingdings" pitchFamily="2" charset="2"/>
              <a:buChar char="§"/>
              <a:defRPr sz="2600"/>
            </a:lvl2pPr>
            <a:lvl3pPr marL="1371600" indent="-457200">
              <a:buClr>
                <a:schemeClr val="accent5"/>
              </a:buClr>
              <a:buFont typeface="Wingdings" pitchFamily="2" charset="2"/>
              <a:buChar char="§"/>
              <a:defRPr sz="2400"/>
            </a:lvl3pPr>
            <a:lvl4pPr marL="1714500" indent="-342900">
              <a:buClr>
                <a:schemeClr val="accent3"/>
              </a:buClr>
              <a:buFont typeface="Wingdings" pitchFamily="2" charset="2"/>
              <a:buChar char="§"/>
              <a:defRPr sz="2000"/>
            </a:lvl4pPr>
            <a:lvl5pPr marL="2171700" indent="-342900">
              <a:buClr>
                <a:schemeClr val="accent1"/>
              </a:buClr>
              <a:buFont typeface="Wingdings" pitchFamily="2" charset="2"/>
              <a:buChar cha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02142A5E-0B01-675A-4741-C32D74D10BC6}"/>
              </a:ext>
            </a:extLst>
          </p:cNvPr>
          <p:cNvSpPr>
            <a:spLocks noGrp="1"/>
          </p:cNvSpPr>
          <p:nvPr>
            <p:ph type="body" sz="half" idx="2"/>
          </p:nvPr>
        </p:nvSpPr>
        <p:spPr>
          <a:xfrm>
            <a:off x="839788" y="2057400"/>
            <a:ext cx="3932237" cy="3811588"/>
          </a:xfrm>
        </p:spPr>
        <p:txBody>
          <a:bodyPr>
            <a:normAutofit/>
          </a:bodyPr>
          <a:lstStyle>
            <a:lvl1pPr marL="0" indent="0">
              <a:lnSpc>
                <a:spcPct val="100000"/>
              </a:lnSpc>
              <a:spcBef>
                <a:spcPts val="0"/>
              </a:spcBef>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7">
            <a:extLst>
              <a:ext uri="{FF2B5EF4-FFF2-40B4-BE49-F238E27FC236}">
                <a16:creationId xmlns:a16="http://schemas.microsoft.com/office/drawing/2014/main" id="{75E8B146-B9D1-CA15-7294-DA9DB80BD89A}"/>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2136815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97C01-FFA9-1BA3-E4E1-5A758BC1CA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CE19C72-5C04-6710-675D-2EBA8E6B55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0A95817A-F08D-FF72-D164-827C5BEC6228}"/>
              </a:ext>
            </a:extLst>
          </p:cNvPr>
          <p:cNvSpPr>
            <a:spLocks noGrp="1"/>
          </p:cNvSpPr>
          <p:nvPr>
            <p:ph type="body" sz="half" idx="2"/>
          </p:nvPr>
        </p:nvSpPr>
        <p:spPr>
          <a:xfrm>
            <a:off x="839788" y="2057400"/>
            <a:ext cx="3932237" cy="3811588"/>
          </a:xfrm>
        </p:spPr>
        <p:txBody>
          <a:bodyPr>
            <a:normAutofit/>
          </a:bodyPr>
          <a:lstStyle>
            <a:lvl1pPr marL="0" indent="0">
              <a:lnSpc>
                <a:spcPct val="100000"/>
              </a:lnSpc>
              <a:spcBef>
                <a:spcPts val="0"/>
              </a:spcBef>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271333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USA">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97C01-FFA9-1BA3-E4E1-5A758BC1CAC5}"/>
              </a:ext>
            </a:extLst>
          </p:cNvPr>
          <p:cNvSpPr>
            <a:spLocks noGrp="1"/>
          </p:cNvSpPr>
          <p:nvPr>
            <p:ph type="title" hasCustomPrompt="1"/>
          </p:nvPr>
        </p:nvSpPr>
        <p:spPr>
          <a:xfrm>
            <a:off x="1430216" y="457200"/>
            <a:ext cx="10034954" cy="2555630"/>
          </a:xfrm>
        </p:spPr>
        <p:txBody>
          <a:bodyPr anchor="b">
            <a:noAutofit/>
          </a:bodyPr>
          <a:lstStyle>
            <a:lvl1pPr>
              <a:defRPr sz="6400"/>
            </a:lvl1pPr>
          </a:lstStyle>
          <a:p>
            <a:r>
              <a:rPr lang="en-US" dirty="0"/>
              <a:t>Click to add title</a:t>
            </a:r>
          </a:p>
        </p:txBody>
      </p:sp>
      <p:sp>
        <p:nvSpPr>
          <p:cNvPr id="4" name="Text Placeholder 3">
            <a:extLst>
              <a:ext uri="{FF2B5EF4-FFF2-40B4-BE49-F238E27FC236}">
                <a16:creationId xmlns:a16="http://schemas.microsoft.com/office/drawing/2014/main" id="{0A95817A-F08D-FF72-D164-827C5BEC6228}"/>
              </a:ext>
            </a:extLst>
          </p:cNvPr>
          <p:cNvSpPr>
            <a:spLocks noGrp="1"/>
          </p:cNvSpPr>
          <p:nvPr>
            <p:ph type="body" sz="half" idx="2" hasCustomPrompt="1"/>
          </p:nvPr>
        </p:nvSpPr>
        <p:spPr>
          <a:xfrm>
            <a:off x="1430216" y="3313357"/>
            <a:ext cx="10034954" cy="2430952"/>
          </a:xfrm>
        </p:spPr>
        <p:txBody>
          <a:bodyPr numCol="2">
            <a:normAutofit/>
          </a:bodyPr>
          <a:lstStyle>
            <a:lvl1pPr marL="0" indent="0">
              <a:lnSpc>
                <a:spcPct val="100000"/>
              </a:lnSpc>
              <a:spcBef>
                <a:spcPts val="0"/>
              </a:spcBef>
              <a:spcAft>
                <a:spcPts val="1200"/>
              </a:spcAft>
              <a:buClr>
                <a:schemeClr val="accent1"/>
              </a:buClr>
              <a:buSzPct val="150000"/>
              <a:buFont typeface="Wingdings" pitchFamily="2" charset="2"/>
              <a:buNone/>
              <a:defRPr sz="2400" b="0" i="0">
                <a:latin typeface="Oswald Medium" pitchFamily="2" charset="77"/>
              </a:defRPr>
            </a:lvl1pPr>
            <a:lvl2pPr marL="365760" indent="0">
              <a:lnSpc>
                <a:spcPct val="100000"/>
              </a:lnSpc>
              <a:spcBef>
                <a:spcPts val="0"/>
              </a:spcBef>
              <a:spcAft>
                <a:spcPts val="600"/>
              </a:spcAft>
              <a:buFontTx/>
              <a:buNone/>
              <a:defRPr sz="1800" b="0" i="0">
                <a:latin typeface="Oswald" pitchFamily="2" charset="77"/>
              </a:defRPr>
            </a:lvl2pPr>
            <a:lvl3pPr marL="914400" indent="0">
              <a:lnSpc>
                <a:spcPct val="100000"/>
              </a:lnSpc>
              <a:spcAft>
                <a:spcPts val="600"/>
              </a:spcAft>
              <a:buNone/>
              <a:defRPr sz="1600" b="0" i="0">
                <a:latin typeface="Oswald" pitchFamily="2" charset="77"/>
              </a:defRPr>
            </a:lvl3pPr>
            <a:lvl4pPr marL="1371600" indent="0">
              <a:lnSpc>
                <a:spcPct val="100000"/>
              </a:lnSpc>
              <a:spcAft>
                <a:spcPts val="600"/>
              </a:spcAft>
              <a:buNone/>
              <a:defRPr sz="1400" b="0" i="0">
                <a:latin typeface="Oswald" pitchFamily="2" charset="77"/>
              </a:defRPr>
            </a:lvl4pPr>
            <a:lvl5pPr marL="1828800" indent="0">
              <a:lnSpc>
                <a:spcPct val="100000"/>
              </a:lnSpc>
              <a:buNone/>
              <a:defRPr sz="1400" b="0" i="0">
                <a:latin typeface="Oswald" pitchFamily="2" charset="77"/>
              </a:defRPr>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a:p>
        </p:txBody>
      </p:sp>
      <p:sp>
        <p:nvSpPr>
          <p:cNvPr id="5" name="Rectangle 4">
            <a:extLst>
              <a:ext uri="{FF2B5EF4-FFF2-40B4-BE49-F238E27FC236}">
                <a16:creationId xmlns:a16="http://schemas.microsoft.com/office/drawing/2014/main" id="{62166F17-014F-61A6-5440-3F86AC74D8C4}"/>
              </a:ext>
            </a:extLst>
          </p:cNvPr>
          <p:cNvSpPr/>
          <p:nvPr userDrawn="1"/>
        </p:nvSpPr>
        <p:spPr>
          <a:xfrm>
            <a:off x="-11725" y="-9939"/>
            <a:ext cx="797335" cy="6887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swald" pitchFamily="2" charset="77"/>
            </a:endParaRPr>
          </a:p>
        </p:txBody>
      </p:sp>
      <p:sp>
        <p:nvSpPr>
          <p:cNvPr id="6" name="Text Placeholder 4">
            <a:extLst>
              <a:ext uri="{FF2B5EF4-FFF2-40B4-BE49-F238E27FC236}">
                <a16:creationId xmlns:a16="http://schemas.microsoft.com/office/drawing/2014/main" id="{B75F7664-BB58-EECE-5604-02FC797CB035}"/>
              </a:ext>
            </a:extLst>
          </p:cNvPr>
          <p:cNvSpPr txBox="1">
            <a:spLocks/>
          </p:cNvSpPr>
          <p:nvPr userDrawn="1"/>
        </p:nvSpPr>
        <p:spPr>
          <a:xfrm rot="16200000">
            <a:off x="-1725290" y="4421920"/>
            <a:ext cx="4233984" cy="365125"/>
          </a:xfrm>
          <a:prstGeom prst="rect">
            <a:avLst/>
          </a:prstGeom>
        </p:spPr>
        <p:txBody>
          <a:bodyPr vert="horz" lIns="91440" tIns="45720" rIns="91440" bIns="45720" numCol="1" rtlCol="0">
            <a:noAutofit/>
          </a:bodyPr>
          <a:lstStyle>
            <a:lvl1pPr marL="342900" indent="-342900" algn="l" defTabSz="914400" rtl="0" eaLnBrk="1" latinLnBrk="0" hangingPunct="1">
              <a:lnSpc>
                <a:spcPct val="100000"/>
              </a:lnSpc>
              <a:spcBef>
                <a:spcPts val="0"/>
              </a:spcBef>
              <a:spcAft>
                <a:spcPts val="1800"/>
              </a:spcAft>
              <a:buClr>
                <a:schemeClr val="accent1"/>
              </a:buClr>
              <a:buSzPct val="150000"/>
              <a:buFont typeface="Wingdings" pitchFamily="2" charset="2"/>
              <a:buChar char="§"/>
              <a:defRPr sz="2400" b="0" i="0" kern="1200">
                <a:solidFill>
                  <a:schemeClr val="tx1"/>
                </a:solidFill>
                <a:latin typeface="Oswald Medium" pitchFamily="2" charset="77"/>
                <a:ea typeface="+mn-ea"/>
                <a:cs typeface="+mn-cs"/>
              </a:defRPr>
            </a:lvl1pPr>
            <a:lvl2pPr marL="365760" indent="0" algn="l" defTabSz="914400" rtl="0" eaLnBrk="1" latinLnBrk="0" hangingPunct="1">
              <a:lnSpc>
                <a:spcPct val="90000"/>
              </a:lnSpc>
              <a:spcBef>
                <a:spcPts val="0"/>
              </a:spcBef>
              <a:spcAft>
                <a:spcPts val="600"/>
              </a:spcAft>
              <a:buClr>
                <a:schemeClr val="accent1"/>
              </a:buClr>
              <a:buFontTx/>
              <a:buNone/>
              <a:defRPr sz="1800" b="0" i="0" kern="1200">
                <a:solidFill>
                  <a:schemeClr val="tx1"/>
                </a:solidFill>
                <a:latin typeface="Oswald" pitchFamily="2" charset="77"/>
                <a:ea typeface="+mn-ea"/>
                <a:cs typeface="+mn-cs"/>
              </a:defRPr>
            </a:lvl2pPr>
            <a:lvl3pPr marL="914400" indent="0" algn="l" defTabSz="914400" rtl="0" eaLnBrk="1" latinLnBrk="0" hangingPunct="1">
              <a:lnSpc>
                <a:spcPct val="90000"/>
              </a:lnSpc>
              <a:spcBef>
                <a:spcPts val="500"/>
              </a:spcBef>
              <a:spcAft>
                <a:spcPts val="600"/>
              </a:spcAft>
              <a:buClr>
                <a:schemeClr val="accent1"/>
              </a:buClr>
              <a:buFont typeface="Wingdings" pitchFamily="2" charset="2"/>
              <a:buNone/>
              <a:defRPr sz="1600" b="0" i="0" kern="1200">
                <a:solidFill>
                  <a:schemeClr val="tx1"/>
                </a:solidFill>
                <a:latin typeface="Oswald" pitchFamily="2" charset="77"/>
                <a:ea typeface="+mn-ea"/>
                <a:cs typeface="+mn-cs"/>
              </a:defRPr>
            </a:lvl3pPr>
            <a:lvl4pPr marL="1371600" indent="0" algn="l" defTabSz="914400" rtl="0" eaLnBrk="1" latinLnBrk="0" hangingPunct="1">
              <a:lnSpc>
                <a:spcPct val="90000"/>
              </a:lnSpc>
              <a:spcBef>
                <a:spcPts val="500"/>
              </a:spcBef>
              <a:spcAft>
                <a:spcPts val="600"/>
              </a:spcAft>
              <a:buClr>
                <a:schemeClr val="accent1"/>
              </a:buClr>
              <a:buFont typeface="Wingdings" pitchFamily="2" charset="2"/>
              <a:buNone/>
              <a:defRPr sz="1400" b="0" i="0" kern="1200">
                <a:solidFill>
                  <a:schemeClr val="tx1"/>
                </a:solidFill>
                <a:latin typeface="Oswald" pitchFamily="2" charset="77"/>
                <a:ea typeface="+mn-ea"/>
                <a:cs typeface="+mn-cs"/>
              </a:defRPr>
            </a:lvl4pPr>
            <a:lvl5pPr marL="1828800" indent="0" algn="l" defTabSz="914400" rtl="0" eaLnBrk="1" latinLnBrk="0" hangingPunct="1">
              <a:lnSpc>
                <a:spcPct val="90000"/>
              </a:lnSpc>
              <a:spcBef>
                <a:spcPts val="500"/>
              </a:spcBef>
              <a:spcAft>
                <a:spcPts val="600"/>
              </a:spcAft>
              <a:buClr>
                <a:schemeClr val="accent1"/>
              </a:buClr>
              <a:buFont typeface="Wingdings" pitchFamily="2" charset="2"/>
              <a:buNone/>
              <a:defRPr sz="1400" b="0" i="0" kern="1200">
                <a:solidFill>
                  <a:schemeClr val="tx1"/>
                </a:solidFill>
                <a:latin typeface="Oswald"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indent="0">
              <a:buNone/>
            </a:pPr>
            <a:r>
              <a:rPr lang="en-US" sz="1600" spc="150" dirty="0">
                <a:solidFill>
                  <a:schemeClr val="bg1"/>
                </a:solidFill>
                <a:latin typeface="Oswald Light" panose="02000303000000000000" pitchFamily="2" charset="77"/>
              </a:rPr>
              <a:t>Arkansas Economic Development Commission</a:t>
            </a:r>
          </a:p>
        </p:txBody>
      </p:sp>
    </p:spTree>
    <p:extLst>
      <p:ext uri="{BB962C8B-B14F-4D97-AF65-F5344CB8AC3E}">
        <p14:creationId xmlns:p14="http://schemas.microsoft.com/office/powerpoint/2010/main" val="42648614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rkansas Map with Pi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97C01-FFA9-1BA3-E4E1-5A758BC1CA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95817A-F08D-FF72-D164-827C5BEC6228}"/>
              </a:ext>
            </a:extLst>
          </p:cNvPr>
          <p:cNvSpPr>
            <a:spLocks noGrp="1"/>
          </p:cNvSpPr>
          <p:nvPr>
            <p:ph type="body" sz="half" idx="2"/>
          </p:nvPr>
        </p:nvSpPr>
        <p:spPr>
          <a:xfrm>
            <a:off x="839788" y="2057400"/>
            <a:ext cx="3932237" cy="3811588"/>
          </a:xfrm>
        </p:spPr>
        <p:txBody>
          <a:bodyPr>
            <a:normAutofit/>
          </a:bodyPr>
          <a:lstStyle>
            <a:lvl1pPr marL="0" indent="0">
              <a:lnSpc>
                <a:spcPct val="100000"/>
              </a:lnSpc>
              <a:spcBef>
                <a:spcPts val="0"/>
              </a:spcBef>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a:p>
        </p:txBody>
      </p:sp>
      <p:pic>
        <p:nvPicPr>
          <p:cNvPr id="7" name="Graphic 6">
            <a:extLst>
              <a:ext uri="{FF2B5EF4-FFF2-40B4-BE49-F238E27FC236}">
                <a16:creationId xmlns:a16="http://schemas.microsoft.com/office/drawing/2014/main" id="{92AFAE90-911C-A276-EAFF-0AFD877062A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602634" y="700087"/>
            <a:ext cx="6134100" cy="5448300"/>
          </a:xfrm>
          <a:prstGeom prst="rect">
            <a:avLst/>
          </a:prstGeom>
        </p:spPr>
      </p:pic>
    </p:spTree>
    <p:extLst>
      <p:ext uri="{BB962C8B-B14F-4D97-AF65-F5344CB8AC3E}">
        <p14:creationId xmlns:p14="http://schemas.microsoft.com/office/powerpoint/2010/main" val="31996701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rkansas Map with Pins - No Tex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dirty="0"/>
          </a:p>
        </p:txBody>
      </p:sp>
      <p:pic>
        <p:nvPicPr>
          <p:cNvPr id="7" name="Graphic 6">
            <a:extLst>
              <a:ext uri="{FF2B5EF4-FFF2-40B4-BE49-F238E27FC236}">
                <a16:creationId xmlns:a16="http://schemas.microsoft.com/office/drawing/2014/main" id="{92AFAE90-911C-A276-EAFF-0AFD877062A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178035" y="700087"/>
            <a:ext cx="6134100" cy="5448300"/>
          </a:xfrm>
          <a:prstGeom prst="rect">
            <a:avLst/>
          </a:prstGeom>
        </p:spPr>
      </p:pic>
    </p:spTree>
    <p:extLst>
      <p:ext uri="{BB962C8B-B14F-4D97-AF65-F5344CB8AC3E}">
        <p14:creationId xmlns:p14="http://schemas.microsoft.com/office/powerpoint/2010/main" val="32482229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US Map with Pi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97C01-FFA9-1BA3-E4E1-5A758BC1CA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95817A-F08D-FF72-D164-827C5BEC6228}"/>
              </a:ext>
            </a:extLst>
          </p:cNvPr>
          <p:cNvSpPr>
            <a:spLocks noGrp="1"/>
          </p:cNvSpPr>
          <p:nvPr>
            <p:ph type="body" sz="half" idx="2"/>
          </p:nvPr>
        </p:nvSpPr>
        <p:spPr>
          <a:xfrm>
            <a:off x="839788" y="2057400"/>
            <a:ext cx="3932237" cy="3811588"/>
          </a:xfrm>
        </p:spPr>
        <p:txBody>
          <a:bodyPr>
            <a:normAutofit/>
          </a:bodyPr>
          <a:lstStyle>
            <a:lvl1pPr marL="0" indent="0">
              <a:lnSpc>
                <a:spcPct val="100000"/>
              </a:lnSpc>
              <a:spcBef>
                <a:spcPts val="0"/>
              </a:spcBef>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a:p>
        </p:txBody>
      </p:sp>
      <p:pic>
        <p:nvPicPr>
          <p:cNvPr id="5" name="Graphic 4">
            <a:extLst>
              <a:ext uri="{FF2B5EF4-FFF2-40B4-BE49-F238E27FC236}">
                <a16:creationId xmlns:a16="http://schemas.microsoft.com/office/drawing/2014/main" id="{7D33547E-D149-8260-36CC-68657273595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772025" y="1408287"/>
            <a:ext cx="6987846" cy="4341431"/>
          </a:xfrm>
          <a:prstGeom prst="rect">
            <a:avLst/>
          </a:prstGeom>
        </p:spPr>
      </p:pic>
    </p:spTree>
    <p:extLst>
      <p:ext uri="{BB962C8B-B14F-4D97-AF65-F5344CB8AC3E}">
        <p14:creationId xmlns:p14="http://schemas.microsoft.com/office/powerpoint/2010/main" val="31696967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US Map with Pins - No Tex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a:p>
        </p:txBody>
      </p:sp>
      <p:pic>
        <p:nvPicPr>
          <p:cNvPr id="5" name="Graphic 4">
            <a:extLst>
              <a:ext uri="{FF2B5EF4-FFF2-40B4-BE49-F238E27FC236}">
                <a16:creationId xmlns:a16="http://schemas.microsoft.com/office/drawing/2014/main" id="{7D33547E-D149-8260-36CC-68657273595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326821" y="533914"/>
            <a:ext cx="9319699" cy="5790172"/>
          </a:xfrm>
          <a:prstGeom prst="rect">
            <a:avLst/>
          </a:prstGeom>
        </p:spPr>
      </p:pic>
    </p:spTree>
    <p:extLst>
      <p:ext uri="{BB962C8B-B14F-4D97-AF65-F5344CB8AC3E}">
        <p14:creationId xmlns:p14="http://schemas.microsoft.com/office/powerpoint/2010/main" val="26107254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97C01-FFA9-1BA3-E4E1-5A758BC1CAC5}"/>
              </a:ext>
            </a:extLst>
          </p:cNvPr>
          <p:cNvSpPr>
            <a:spLocks noGrp="1"/>
          </p:cNvSpPr>
          <p:nvPr>
            <p:ph type="title"/>
          </p:nvPr>
        </p:nvSpPr>
        <p:spPr>
          <a:xfrm>
            <a:off x="839789" y="457200"/>
            <a:ext cx="2407503" cy="1600200"/>
          </a:xfrm>
        </p:spPr>
        <p:txBody>
          <a:bodyPr anchor="b">
            <a:normAutofit/>
          </a:bodyPr>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95817A-F08D-FF72-D164-827C5BEC6228}"/>
              </a:ext>
            </a:extLst>
          </p:cNvPr>
          <p:cNvSpPr>
            <a:spLocks noGrp="1"/>
          </p:cNvSpPr>
          <p:nvPr>
            <p:ph type="body" sz="half" idx="2"/>
          </p:nvPr>
        </p:nvSpPr>
        <p:spPr>
          <a:xfrm>
            <a:off x="839789" y="2057400"/>
            <a:ext cx="2407503" cy="3811588"/>
          </a:xfrm>
        </p:spPr>
        <p:txBody>
          <a:bodyPr>
            <a:normAutofit/>
          </a:bodyPr>
          <a:lstStyle>
            <a:lvl1pPr marL="0" indent="0">
              <a:lnSpc>
                <a:spcPct val="100000"/>
              </a:lnSpc>
              <a:spcBef>
                <a:spcPts val="0"/>
              </a:spcBef>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638612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R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34E4FD-CB3E-B667-589F-F07827474BB2}"/>
              </a:ext>
            </a:extLst>
          </p:cNvPr>
          <p:cNvSpPr/>
          <p:nvPr userDrawn="1"/>
        </p:nvSpPr>
        <p:spPr>
          <a:xfrm>
            <a:off x="6107723" y="0"/>
            <a:ext cx="6096000" cy="6858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swald" pitchFamily="2" charset="77"/>
            </a:endParaRPr>
          </a:p>
        </p:txBody>
      </p:sp>
      <p:sp>
        <p:nvSpPr>
          <p:cNvPr id="2" name="Title 1">
            <a:extLst>
              <a:ext uri="{FF2B5EF4-FFF2-40B4-BE49-F238E27FC236}">
                <a16:creationId xmlns:a16="http://schemas.microsoft.com/office/drawing/2014/main" id="{5FD97C01-FFA9-1BA3-E4E1-5A758BC1CAC5}"/>
              </a:ext>
            </a:extLst>
          </p:cNvPr>
          <p:cNvSpPr>
            <a:spLocks noGrp="1"/>
          </p:cNvSpPr>
          <p:nvPr>
            <p:ph type="title"/>
          </p:nvPr>
        </p:nvSpPr>
        <p:spPr>
          <a:xfrm>
            <a:off x="838200" y="1420081"/>
            <a:ext cx="4343400" cy="1997196"/>
          </a:xfrm>
        </p:spPr>
        <p:txBody>
          <a:bodyPr anchor="b">
            <a:normAutofit/>
          </a:bodyPr>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95817A-F08D-FF72-D164-827C5BEC6228}"/>
              </a:ext>
            </a:extLst>
          </p:cNvPr>
          <p:cNvSpPr>
            <a:spLocks noGrp="1"/>
          </p:cNvSpPr>
          <p:nvPr>
            <p:ph type="body" sz="half" idx="2"/>
          </p:nvPr>
        </p:nvSpPr>
        <p:spPr>
          <a:xfrm>
            <a:off x="838200" y="3429000"/>
            <a:ext cx="4343400" cy="1997197"/>
          </a:xfrm>
        </p:spPr>
        <p:txBody>
          <a:bodyPr numCol="1" anchor="t">
            <a:normAutofit/>
          </a:bodyPr>
          <a:lstStyle>
            <a:lvl1pPr marL="0" indent="0">
              <a:lnSpc>
                <a:spcPct val="100000"/>
              </a:lnSpc>
              <a:spcBef>
                <a:spcPts val="0"/>
              </a:spcBef>
              <a:spcAft>
                <a:spcPts val="600"/>
              </a:spcAft>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a:p>
        </p:txBody>
      </p:sp>
      <p:pic>
        <p:nvPicPr>
          <p:cNvPr id="6" name="Graphic 5">
            <a:extLst>
              <a:ext uri="{FF2B5EF4-FFF2-40B4-BE49-F238E27FC236}">
                <a16:creationId xmlns:a16="http://schemas.microsoft.com/office/drawing/2014/main" id="{26420364-C470-B936-CAA1-2121A64A3D3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1078791" y="6076077"/>
            <a:ext cx="1124931" cy="560546"/>
          </a:xfrm>
          <a:prstGeom prst="rect">
            <a:avLst/>
          </a:prstGeom>
        </p:spPr>
      </p:pic>
      <p:grpSp>
        <p:nvGrpSpPr>
          <p:cNvPr id="5" name="Group 4">
            <a:extLst>
              <a:ext uri="{FF2B5EF4-FFF2-40B4-BE49-F238E27FC236}">
                <a16:creationId xmlns:a16="http://schemas.microsoft.com/office/drawing/2014/main" id="{DBA57E34-F815-F0DD-D254-18E65CF7486A}"/>
              </a:ext>
            </a:extLst>
          </p:cNvPr>
          <p:cNvGrpSpPr/>
          <p:nvPr userDrawn="1"/>
        </p:nvGrpSpPr>
        <p:grpSpPr>
          <a:xfrm>
            <a:off x="9925050" y="6075003"/>
            <a:ext cx="1153741" cy="560546"/>
            <a:chOff x="9925050" y="6075003"/>
            <a:chExt cx="1153741" cy="560546"/>
          </a:xfrm>
        </p:grpSpPr>
        <p:sp>
          <p:nvSpPr>
            <p:cNvPr id="11" name="Rectangle 10">
              <a:extLst>
                <a:ext uri="{FF2B5EF4-FFF2-40B4-BE49-F238E27FC236}">
                  <a16:creationId xmlns:a16="http://schemas.microsoft.com/office/drawing/2014/main" id="{D924E057-A582-5A4D-06D5-116FA009FEEF}"/>
                </a:ext>
              </a:extLst>
            </p:cNvPr>
            <p:cNvSpPr/>
            <p:nvPr userDrawn="1"/>
          </p:nvSpPr>
          <p:spPr>
            <a:xfrm>
              <a:off x="9925050" y="6075003"/>
              <a:ext cx="1153741" cy="5605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D16D3330-C14B-83B2-214C-75C818ED3FEB}"/>
                </a:ext>
              </a:extLst>
            </p:cNvPr>
            <p:cNvPicPr>
              <a:picLocks noChangeAspect="1"/>
            </p:cNvPicPr>
            <p:nvPr userDrawn="1"/>
          </p:nvPicPr>
          <p:blipFill>
            <a:blip r:embed="rId4">
              <a:extLst>
                <a:ext uri="{96DAC541-7B7A-43D3-8B79-37D633B846F1}">
                  <asvg:svgBlip xmlns:asvg="http://schemas.microsoft.com/office/drawing/2016/SVG/main" r:embed="rId5"/>
                </a:ext>
              </a:extLst>
            </a:blip>
            <a:srcRect t="15670" b="19059"/>
            <a:stretch>
              <a:fillRect/>
            </a:stretch>
          </p:blipFill>
          <p:spPr>
            <a:xfrm>
              <a:off x="9930451" y="6075003"/>
              <a:ext cx="1133615" cy="560546"/>
            </a:xfrm>
            <a:prstGeom prst="rect">
              <a:avLst/>
            </a:prstGeom>
          </p:spPr>
        </p:pic>
      </p:grpSp>
    </p:spTree>
    <p:extLst>
      <p:ext uri="{BB962C8B-B14F-4D97-AF65-F5344CB8AC3E}">
        <p14:creationId xmlns:p14="http://schemas.microsoft.com/office/powerpoint/2010/main" val="32022519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atistics - Vertica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34E4FD-CB3E-B667-589F-F07827474BB2}"/>
              </a:ext>
            </a:extLst>
          </p:cNvPr>
          <p:cNvSpPr/>
          <p:nvPr userDrawn="1"/>
        </p:nvSpPr>
        <p:spPr>
          <a:xfrm>
            <a:off x="0" y="1"/>
            <a:ext cx="6096000" cy="6858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swald" pitchFamily="2" charset="77"/>
            </a:endParaRPr>
          </a:p>
        </p:txBody>
      </p:sp>
      <p:sp>
        <p:nvSpPr>
          <p:cNvPr id="2" name="Title 1">
            <a:extLst>
              <a:ext uri="{FF2B5EF4-FFF2-40B4-BE49-F238E27FC236}">
                <a16:creationId xmlns:a16="http://schemas.microsoft.com/office/drawing/2014/main" id="{5FD97C01-FFA9-1BA3-E4E1-5A758BC1CAC5}"/>
              </a:ext>
            </a:extLst>
          </p:cNvPr>
          <p:cNvSpPr>
            <a:spLocks noGrp="1"/>
          </p:cNvSpPr>
          <p:nvPr>
            <p:ph type="title"/>
          </p:nvPr>
        </p:nvSpPr>
        <p:spPr>
          <a:xfrm>
            <a:off x="838200" y="1156312"/>
            <a:ext cx="4114800" cy="4466492"/>
          </a:xfrm>
        </p:spPr>
        <p:txBody>
          <a:bodyPr anchor="ctr">
            <a:normAutofit/>
          </a:bodyPr>
          <a:lstStyle>
            <a:lvl1pPr>
              <a:lnSpc>
                <a:spcPct val="100000"/>
              </a:lnSpc>
              <a:defRPr sz="3200"/>
            </a:lvl1p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a:p>
        </p:txBody>
      </p:sp>
      <p:sp>
        <p:nvSpPr>
          <p:cNvPr id="5" name="Text Placeholder 3">
            <a:extLst>
              <a:ext uri="{FF2B5EF4-FFF2-40B4-BE49-F238E27FC236}">
                <a16:creationId xmlns:a16="http://schemas.microsoft.com/office/drawing/2014/main" id="{8D9486CE-04AB-A96B-3353-75C3207F0763}"/>
              </a:ext>
            </a:extLst>
          </p:cNvPr>
          <p:cNvSpPr>
            <a:spLocks noGrp="1"/>
          </p:cNvSpPr>
          <p:nvPr>
            <p:ph type="body" sz="half" idx="11" hasCustomPrompt="1"/>
          </p:nvPr>
        </p:nvSpPr>
        <p:spPr>
          <a:xfrm>
            <a:off x="7713780" y="1021573"/>
            <a:ext cx="3786553" cy="1202489"/>
          </a:xfrm>
        </p:spPr>
        <p:txBody>
          <a:bodyPr numCol="1" anchor="ctr">
            <a:normAutofit/>
          </a:bodyPr>
          <a:lstStyle>
            <a:lvl1pPr marL="0" indent="0" algn="l">
              <a:lnSpc>
                <a:spcPct val="100000"/>
              </a:lnSpc>
              <a:spcBef>
                <a:spcPts val="0"/>
              </a:spcBef>
              <a:spcAft>
                <a:spcPts val="0"/>
              </a:spcAft>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Statistic or facts about business, the workforce, education, quality of life, or Arkansas in general.</a:t>
            </a:r>
          </a:p>
        </p:txBody>
      </p:sp>
      <p:sp>
        <p:nvSpPr>
          <p:cNvPr id="6" name="Text Placeholder 3">
            <a:extLst>
              <a:ext uri="{FF2B5EF4-FFF2-40B4-BE49-F238E27FC236}">
                <a16:creationId xmlns:a16="http://schemas.microsoft.com/office/drawing/2014/main" id="{10B441DC-3043-7D74-55DB-66B3F813ABB9}"/>
              </a:ext>
            </a:extLst>
          </p:cNvPr>
          <p:cNvSpPr>
            <a:spLocks noGrp="1"/>
          </p:cNvSpPr>
          <p:nvPr>
            <p:ph type="body" sz="half" idx="12" hasCustomPrompt="1"/>
          </p:nvPr>
        </p:nvSpPr>
        <p:spPr>
          <a:xfrm>
            <a:off x="7713781" y="2798586"/>
            <a:ext cx="3786553" cy="1202489"/>
          </a:xfrm>
        </p:spPr>
        <p:txBody>
          <a:bodyPr numCol="1" anchor="ctr">
            <a:normAutofit/>
          </a:bodyPr>
          <a:lstStyle>
            <a:lvl1pPr marL="0" indent="0" algn="l">
              <a:lnSpc>
                <a:spcPct val="100000"/>
              </a:lnSpc>
              <a:spcBef>
                <a:spcPts val="0"/>
              </a:spcBef>
              <a:spcAft>
                <a:spcPts val="0"/>
              </a:spcAft>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Right-click on icon, select ”Change Graphic &gt; From Icons”. Search for a relevant icon, then select “Insert”.</a:t>
            </a:r>
          </a:p>
        </p:txBody>
      </p:sp>
      <p:sp>
        <p:nvSpPr>
          <p:cNvPr id="7" name="Text Placeholder 3">
            <a:extLst>
              <a:ext uri="{FF2B5EF4-FFF2-40B4-BE49-F238E27FC236}">
                <a16:creationId xmlns:a16="http://schemas.microsoft.com/office/drawing/2014/main" id="{FDF6F492-5C37-82B8-98FD-7F2989022901}"/>
              </a:ext>
            </a:extLst>
          </p:cNvPr>
          <p:cNvSpPr>
            <a:spLocks noGrp="1"/>
          </p:cNvSpPr>
          <p:nvPr>
            <p:ph type="body" sz="half" idx="13" hasCustomPrompt="1"/>
          </p:nvPr>
        </p:nvSpPr>
        <p:spPr>
          <a:xfrm>
            <a:off x="7713782" y="4555051"/>
            <a:ext cx="3786552" cy="1202489"/>
          </a:xfrm>
        </p:spPr>
        <p:txBody>
          <a:bodyPr numCol="1" anchor="ctr">
            <a:normAutofit/>
          </a:bodyPr>
          <a:lstStyle>
            <a:lvl1pPr marL="0" indent="0" algn="l">
              <a:lnSpc>
                <a:spcPct val="100000"/>
              </a:lnSpc>
              <a:spcBef>
                <a:spcPts val="0"/>
              </a:spcBef>
              <a:spcAft>
                <a:spcPts val="0"/>
              </a:spcAft>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You can recolor the icons by selecting them, then using the paint bucket on the Home menu.</a:t>
            </a:r>
          </a:p>
        </p:txBody>
      </p:sp>
    </p:spTree>
    <p:extLst>
      <p:ext uri="{BB962C8B-B14F-4D97-AF65-F5344CB8AC3E}">
        <p14:creationId xmlns:p14="http://schemas.microsoft.com/office/powerpoint/2010/main" val="32915079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tistics - Horizonta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34E4FD-CB3E-B667-589F-F07827474BB2}"/>
              </a:ext>
            </a:extLst>
          </p:cNvPr>
          <p:cNvSpPr/>
          <p:nvPr userDrawn="1"/>
        </p:nvSpPr>
        <p:spPr>
          <a:xfrm>
            <a:off x="0" y="5029199"/>
            <a:ext cx="12201939" cy="182880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swald" pitchFamily="2" charset="77"/>
            </a:endParaRPr>
          </a:p>
        </p:txBody>
      </p:sp>
      <p:sp>
        <p:nvSpPr>
          <p:cNvPr id="2" name="Title 1">
            <a:extLst>
              <a:ext uri="{FF2B5EF4-FFF2-40B4-BE49-F238E27FC236}">
                <a16:creationId xmlns:a16="http://schemas.microsoft.com/office/drawing/2014/main" id="{5FD97C01-FFA9-1BA3-E4E1-5A758BC1CAC5}"/>
              </a:ext>
            </a:extLst>
          </p:cNvPr>
          <p:cNvSpPr>
            <a:spLocks noGrp="1"/>
          </p:cNvSpPr>
          <p:nvPr>
            <p:ph type="title"/>
          </p:nvPr>
        </p:nvSpPr>
        <p:spPr>
          <a:xfrm>
            <a:off x="1205948" y="5317435"/>
            <a:ext cx="9780104" cy="710362"/>
          </a:xfrm>
        </p:spPr>
        <p:txBody>
          <a:bodyPr anchor="b">
            <a:normAutofit/>
          </a:bodyPr>
          <a:lstStyle>
            <a:lvl1pPr algn="ct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95817A-F08D-FF72-D164-827C5BEC6228}"/>
              </a:ext>
            </a:extLst>
          </p:cNvPr>
          <p:cNvSpPr>
            <a:spLocks noGrp="1"/>
          </p:cNvSpPr>
          <p:nvPr>
            <p:ph type="body" sz="half" idx="2" hasCustomPrompt="1"/>
          </p:nvPr>
        </p:nvSpPr>
        <p:spPr>
          <a:xfrm>
            <a:off x="937590" y="2812775"/>
            <a:ext cx="2888974" cy="1843419"/>
          </a:xfrm>
        </p:spPr>
        <p:txBody>
          <a:bodyPr numCol="1" anchor="t">
            <a:normAutofit/>
          </a:bodyPr>
          <a:lstStyle>
            <a:lvl1pPr marL="0" indent="0" algn="ctr">
              <a:lnSpc>
                <a:spcPct val="100000"/>
              </a:lnSpc>
              <a:spcBef>
                <a:spcPts val="0"/>
              </a:spcBef>
              <a:spcAft>
                <a:spcPts val="600"/>
              </a:spcAft>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Statistic or facts about business, the workforce, education, quality of life, or Arkansas in general.</a:t>
            </a:r>
          </a:p>
        </p:txBody>
      </p:sp>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dirty="0"/>
          </a:p>
        </p:txBody>
      </p:sp>
      <p:pic>
        <p:nvPicPr>
          <p:cNvPr id="5" name="Graphic 4">
            <a:extLst>
              <a:ext uri="{FF2B5EF4-FFF2-40B4-BE49-F238E27FC236}">
                <a16:creationId xmlns:a16="http://schemas.microsoft.com/office/drawing/2014/main" id="{CCBED325-7B8F-BF1B-B76D-DF129FBBE7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78791" y="6076077"/>
            <a:ext cx="1124932" cy="560546"/>
          </a:xfrm>
          <a:prstGeom prst="rect">
            <a:avLst/>
          </a:prstGeom>
        </p:spPr>
      </p:pic>
      <p:sp>
        <p:nvSpPr>
          <p:cNvPr id="6" name="Text Placeholder 3">
            <a:extLst>
              <a:ext uri="{FF2B5EF4-FFF2-40B4-BE49-F238E27FC236}">
                <a16:creationId xmlns:a16="http://schemas.microsoft.com/office/drawing/2014/main" id="{DF4BD5D9-B6BF-EE68-1748-80F1A166DD51}"/>
              </a:ext>
            </a:extLst>
          </p:cNvPr>
          <p:cNvSpPr>
            <a:spLocks noGrp="1"/>
          </p:cNvSpPr>
          <p:nvPr>
            <p:ph type="body" sz="half" idx="11" hasCustomPrompt="1"/>
          </p:nvPr>
        </p:nvSpPr>
        <p:spPr>
          <a:xfrm>
            <a:off x="4651513" y="2812775"/>
            <a:ext cx="2888974" cy="1843419"/>
          </a:xfrm>
        </p:spPr>
        <p:txBody>
          <a:bodyPr numCol="1" anchor="t">
            <a:normAutofit/>
          </a:bodyPr>
          <a:lstStyle>
            <a:lvl1pPr marL="0" indent="0" algn="ctr">
              <a:lnSpc>
                <a:spcPct val="100000"/>
              </a:lnSpc>
              <a:spcBef>
                <a:spcPts val="0"/>
              </a:spcBef>
              <a:spcAft>
                <a:spcPts val="600"/>
              </a:spcAft>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Right-click on icon, select ”Change Graphic &gt; From Icons”. Search for a relevant icon, then select “Insert”.</a:t>
            </a:r>
          </a:p>
        </p:txBody>
      </p:sp>
      <p:sp>
        <p:nvSpPr>
          <p:cNvPr id="7" name="Text Placeholder 3">
            <a:extLst>
              <a:ext uri="{FF2B5EF4-FFF2-40B4-BE49-F238E27FC236}">
                <a16:creationId xmlns:a16="http://schemas.microsoft.com/office/drawing/2014/main" id="{ECB77985-4D15-A5E6-2DE2-46088DBA72CC}"/>
              </a:ext>
            </a:extLst>
          </p:cNvPr>
          <p:cNvSpPr>
            <a:spLocks noGrp="1"/>
          </p:cNvSpPr>
          <p:nvPr>
            <p:ph type="body" sz="half" idx="12" hasCustomPrompt="1"/>
          </p:nvPr>
        </p:nvSpPr>
        <p:spPr>
          <a:xfrm>
            <a:off x="8365436" y="2812775"/>
            <a:ext cx="2888974" cy="1843419"/>
          </a:xfrm>
        </p:spPr>
        <p:txBody>
          <a:bodyPr numCol="1" anchor="t">
            <a:normAutofit/>
          </a:bodyPr>
          <a:lstStyle>
            <a:lvl1pPr marL="0" indent="0" algn="ctr">
              <a:lnSpc>
                <a:spcPct val="100000"/>
              </a:lnSpc>
              <a:spcBef>
                <a:spcPts val="0"/>
              </a:spcBef>
              <a:spcAft>
                <a:spcPts val="600"/>
              </a:spcAft>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You can recolor the icons by selecting them, then using the paint bucket on the Home menu.</a:t>
            </a:r>
          </a:p>
        </p:txBody>
      </p:sp>
      <p:grpSp>
        <p:nvGrpSpPr>
          <p:cNvPr id="9" name="Group 8">
            <a:extLst>
              <a:ext uri="{FF2B5EF4-FFF2-40B4-BE49-F238E27FC236}">
                <a16:creationId xmlns:a16="http://schemas.microsoft.com/office/drawing/2014/main" id="{7596ABD3-3540-B36A-BB22-7C9CBFCB2946}"/>
              </a:ext>
            </a:extLst>
          </p:cNvPr>
          <p:cNvGrpSpPr/>
          <p:nvPr userDrawn="1"/>
        </p:nvGrpSpPr>
        <p:grpSpPr>
          <a:xfrm>
            <a:off x="9925050" y="6075003"/>
            <a:ext cx="1153741" cy="560546"/>
            <a:chOff x="9925050" y="6075003"/>
            <a:chExt cx="1153741" cy="560546"/>
          </a:xfrm>
        </p:grpSpPr>
        <p:sp>
          <p:nvSpPr>
            <p:cNvPr id="10" name="Rectangle 9">
              <a:extLst>
                <a:ext uri="{FF2B5EF4-FFF2-40B4-BE49-F238E27FC236}">
                  <a16:creationId xmlns:a16="http://schemas.microsoft.com/office/drawing/2014/main" id="{9175B640-174D-7A3E-A485-B9799306B298}"/>
                </a:ext>
              </a:extLst>
            </p:cNvPr>
            <p:cNvSpPr/>
            <p:nvPr userDrawn="1"/>
          </p:nvSpPr>
          <p:spPr>
            <a:xfrm>
              <a:off x="9925050" y="6075003"/>
              <a:ext cx="1153741" cy="5605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0A6DCE68-3076-AF28-9DC8-FB308848D950}"/>
                </a:ext>
              </a:extLst>
            </p:cNvPr>
            <p:cNvPicPr>
              <a:picLocks noChangeAspect="1"/>
            </p:cNvPicPr>
            <p:nvPr userDrawn="1"/>
          </p:nvPicPr>
          <p:blipFill>
            <a:blip r:embed="rId4">
              <a:extLst>
                <a:ext uri="{96DAC541-7B7A-43D3-8B79-37D633B846F1}">
                  <asvg:svgBlip xmlns:asvg="http://schemas.microsoft.com/office/drawing/2016/SVG/main" r:embed="rId5"/>
                </a:ext>
              </a:extLst>
            </a:blip>
            <a:srcRect t="15670" b="19059"/>
            <a:stretch>
              <a:fillRect/>
            </a:stretch>
          </p:blipFill>
          <p:spPr>
            <a:xfrm>
              <a:off x="9930451" y="6075003"/>
              <a:ext cx="1133615" cy="560546"/>
            </a:xfrm>
            <a:prstGeom prst="rect">
              <a:avLst/>
            </a:prstGeom>
          </p:spPr>
        </p:pic>
      </p:grpSp>
    </p:spTree>
    <p:extLst>
      <p:ext uri="{BB962C8B-B14F-4D97-AF65-F5344CB8AC3E}">
        <p14:creationId xmlns:p14="http://schemas.microsoft.com/office/powerpoint/2010/main" val="37227725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361911"/>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33855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1/6/2026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391854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18288000" h="10287000">
                <a:moveTo>
                  <a:pt x="0" y="0"/>
                </a:moveTo>
                <a:lnTo>
                  <a:pt x="18287998" y="0"/>
                </a:lnTo>
                <a:lnTo>
                  <a:pt x="18287998" y="10286999"/>
                </a:lnTo>
                <a:lnTo>
                  <a:pt x="0" y="10286999"/>
                </a:lnTo>
                <a:lnTo>
                  <a:pt x="0" y="0"/>
                </a:lnTo>
                <a:close/>
              </a:path>
            </a:pathLst>
          </a:custGeom>
          <a:solidFill>
            <a:srgbClr val="F1EDEB"/>
          </a:solidFill>
        </p:spPr>
        <p:txBody>
          <a:bodyPr wrap="square" lIns="0" tIns="0" rIns="0" bIns="0" rtlCol="0"/>
          <a:lstStyle/>
          <a:p>
            <a:endParaRPr sz="1200"/>
          </a:p>
        </p:txBody>
      </p:sp>
      <p:sp>
        <p:nvSpPr>
          <p:cNvPr id="2" name="Holder 2"/>
          <p:cNvSpPr>
            <a:spLocks noGrp="1"/>
          </p:cNvSpPr>
          <p:nvPr>
            <p:ph type="title"/>
          </p:nvPr>
        </p:nvSpPr>
        <p:spPr>
          <a:xfrm>
            <a:off x="167229" y="260350"/>
            <a:ext cx="10563013" cy="907941"/>
          </a:xfrm>
        </p:spPr>
        <p:txBody>
          <a:bodyPr lIns="0" tIns="0" rIns="0" bIns="0"/>
          <a:lstStyle>
            <a:lvl1pPr>
              <a:defRPr sz="5900" b="0" i="0">
                <a:solidFill>
                  <a:srgbClr val="2E3D45"/>
                </a:solidFill>
                <a:latin typeface="Lucida Sans Unicode"/>
                <a:cs typeface="Lucida Sans Unicode"/>
              </a:defRPr>
            </a:lvl1pPr>
          </a:lstStyle>
          <a:p>
            <a:endParaRPr/>
          </a:p>
        </p:txBody>
      </p:sp>
      <p:sp>
        <p:nvSpPr>
          <p:cNvPr id="3" name="Holder 3"/>
          <p:cNvSpPr>
            <a:spLocks noGrp="1"/>
          </p:cNvSpPr>
          <p:nvPr>
            <p:ph type="body" idx="1"/>
          </p:nvPr>
        </p:nvSpPr>
        <p:spPr>
          <a:xfrm>
            <a:off x="908802" y="2096295"/>
            <a:ext cx="10574443" cy="225767"/>
          </a:xfrm>
        </p:spPr>
        <p:txBody>
          <a:bodyPr lIns="0" tIns="0" rIns="0" bIns="0"/>
          <a:lstStyle>
            <a:lvl1pPr>
              <a:defRPr sz="1467" b="0" i="0">
                <a:solidFill>
                  <a:srgbClr val="120D0C"/>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1/6/2026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62151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 Pl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0D8E5-67A2-6A4D-E8A5-231E1DB9DD7C}"/>
              </a:ext>
            </a:extLst>
          </p:cNvPr>
          <p:cNvSpPr>
            <a:spLocks noGrp="1"/>
          </p:cNvSpPr>
          <p:nvPr>
            <p:ph type="ctrTitle" hasCustomPrompt="1"/>
          </p:nvPr>
        </p:nvSpPr>
        <p:spPr>
          <a:xfrm>
            <a:off x="1524000" y="1122363"/>
            <a:ext cx="9144000" cy="2387600"/>
          </a:xfrm>
        </p:spPr>
        <p:txBody>
          <a:bodyPr anchor="b">
            <a:normAutofit/>
          </a:bodyPr>
          <a:lstStyle>
            <a:lvl1pPr algn="ctr">
              <a:defRPr sz="5800" b="1" i="0">
                <a:latin typeface="Oswald SemiBold" pitchFamily="2" charset="77"/>
              </a:defRPr>
            </a:lvl1pPr>
          </a:lstStyle>
          <a:p>
            <a:r>
              <a:rPr lang="en-US" dirty="0"/>
              <a:t>CLICK TO ADD TITLE</a:t>
            </a:r>
          </a:p>
        </p:txBody>
      </p:sp>
      <p:sp>
        <p:nvSpPr>
          <p:cNvPr id="3" name="Subtitle 2">
            <a:extLst>
              <a:ext uri="{FF2B5EF4-FFF2-40B4-BE49-F238E27FC236}">
                <a16:creationId xmlns:a16="http://schemas.microsoft.com/office/drawing/2014/main" id="{EC76918C-7076-C6E0-B355-642B918DF5BD}"/>
              </a:ext>
            </a:extLst>
          </p:cNvPr>
          <p:cNvSpPr>
            <a:spLocks noGrp="1"/>
          </p:cNvSpPr>
          <p:nvPr>
            <p:ph type="subTitle" idx="1"/>
          </p:nvPr>
        </p:nvSpPr>
        <p:spPr>
          <a:xfrm>
            <a:off x="1524000" y="3602038"/>
            <a:ext cx="9144000" cy="1655762"/>
          </a:xfrm>
        </p:spPr>
        <p:txBody>
          <a:bodyPr>
            <a:normAutofit/>
          </a:bodyPr>
          <a:lstStyle>
            <a:lvl1pPr marL="0" indent="0" algn="ctr">
              <a:lnSpc>
                <a:spcPct val="100000"/>
              </a:lnSpc>
              <a:spcBef>
                <a:spcPts val="0"/>
              </a:spcBef>
              <a:buNone/>
              <a:defRPr sz="2800" b="0" i="0">
                <a:latin typeface="Oswa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Footer Placeholder 6">
            <a:extLst>
              <a:ext uri="{FF2B5EF4-FFF2-40B4-BE49-F238E27FC236}">
                <a16:creationId xmlns:a16="http://schemas.microsoft.com/office/drawing/2014/main" id="{437C8C30-D4E9-5895-3F2F-EB98B185597D}"/>
              </a:ext>
            </a:extLst>
          </p:cNvPr>
          <p:cNvSpPr>
            <a:spLocks noGrp="1"/>
          </p:cNvSpPr>
          <p:nvPr>
            <p:ph type="ftr" sz="quarter" idx="10"/>
          </p:nvPr>
        </p:nvSpPr>
        <p:spPr/>
        <p:txBody>
          <a:bodyPr/>
          <a:lstStyle/>
          <a:p>
            <a:endParaRPr lang="en-US"/>
          </a:p>
        </p:txBody>
      </p:sp>
      <p:sp>
        <p:nvSpPr>
          <p:cNvPr id="6" name="Rectangle 5">
            <a:extLst>
              <a:ext uri="{FF2B5EF4-FFF2-40B4-BE49-F238E27FC236}">
                <a16:creationId xmlns:a16="http://schemas.microsoft.com/office/drawing/2014/main" id="{4FF30B0F-F900-F27D-21B6-812BC843697D}"/>
              </a:ext>
            </a:extLst>
          </p:cNvPr>
          <p:cNvSpPr/>
          <p:nvPr userDrawn="1"/>
        </p:nvSpPr>
        <p:spPr>
          <a:xfrm>
            <a:off x="-11725" y="-9939"/>
            <a:ext cx="797335" cy="6887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swald" pitchFamily="2" charset="77"/>
            </a:endParaRPr>
          </a:p>
        </p:txBody>
      </p:sp>
      <p:sp>
        <p:nvSpPr>
          <p:cNvPr id="8" name="Text Placeholder 4">
            <a:extLst>
              <a:ext uri="{FF2B5EF4-FFF2-40B4-BE49-F238E27FC236}">
                <a16:creationId xmlns:a16="http://schemas.microsoft.com/office/drawing/2014/main" id="{F2356E4B-22A8-A517-B402-4EE45A3AF64E}"/>
              </a:ext>
            </a:extLst>
          </p:cNvPr>
          <p:cNvSpPr txBox="1">
            <a:spLocks/>
          </p:cNvSpPr>
          <p:nvPr userDrawn="1"/>
        </p:nvSpPr>
        <p:spPr>
          <a:xfrm rot="16200000">
            <a:off x="-1725290" y="4421920"/>
            <a:ext cx="4233984" cy="365125"/>
          </a:xfrm>
          <a:prstGeom prst="rect">
            <a:avLst/>
          </a:prstGeom>
        </p:spPr>
        <p:txBody>
          <a:bodyPr vert="horz" lIns="91440" tIns="45720" rIns="91440" bIns="45720" numCol="1" rtlCol="0">
            <a:noAutofit/>
          </a:bodyPr>
          <a:lstStyle>
            <a:lvl1pPr marL="342900" indent="-342900" algn="l" defTabSz="914400" rtl="0" eaLnBrk="1" latinLnBrk="0" hangingPunct="1">
              <a:lnSpc>
                <a:spcPct val="100000"/>
              </a:lnSpc>
              <a:spcBef>
                <a:spcPts val="0"/>
              </a:spcBef>
              <a:spcAft>
                <a:spcPts val="1800"/>
              </a:spcAft>
              <a:buClr>
                <a:schemeClr val="accent1"/>
              </a:buClr>
              <a:buSzPct val="150000"/>
              <a:buFont typeface="Wingdings" pitchFamily="2" charset="2"/>
              <a:buChar char="§"/>
              <a:defRPr sz="2400" b="0" i="0" kern="1200">
                <a:solidFill>
                  <a:schemeClr val="tx1"/>
                </a:solidFill>
                <a:latin typeface="Oswald Medium" pitchFamily="2" charset="77"/>
                <a:ea typeface="+mn-ea"/>
                <a:cs typeface="+mn-cs"/>
              </a:defRPr>
            </a:lvl1pPr>
            <a:lvl2pPr marL="365760" indent="0" algn="l" defTabSz="914400" rtl="0" eaLnBrk="1" latinLnBrk="0" hangingPunct="1">
              <a:lnSpc>
                <a:spcPct val="90000"/>
              </a:lnSpc>
              <a:spcBef>
                <a:spcPts val="0"/>
              </a:spcBef>
              <a:spcAft>
                <a:spcPts val="600"/>
              </a:spcAft>
              <a:buClr>
                <a:schemeClr val="accent1"/>
              </a:buClr>
              <a:buFontTx/>
              <a:buNone/>
              <a:defRPr sz="1800" b="0" i="0" kern="1200">
                <a:solidFill>
                  <a:schemeClr val="tx1"/>
                </a:solidFill>
                <a:latin typeface="Oswald" pitchFamily="2" charset="77"/>
                <a:ea typeface="+mn-ea"/>
                <a:cs typeface="+mn-cs"/>
              </a:defRPr>
            </a:lvl2pPr>
            <a:lvl3pPr marL="914400" indent="0" algn="l" defTabSz="914400" rtl="0" eaLnBrk="1" latinLnBrk="0" hangingPunct="1">
              <a:lnSpc>
                <a:spcPct val="90000"/>
              </a:lnSpc>
              <a:spcBef>
                <a:spcPts val="500"/>
              </a:spcBef>
              <a:spcAft>
                <a:spcPts val="600"/>
              </a:spcAft>
              <a:buClr>
                <a:schemeClr val="accent1"/>
              </a:buClr>
              <a:buFont typeface="Wingdings" pitchFamily="2" charset="2"/>
              <a:buNone/>
              <a:defRPr sz="1600" b="0" i="0" kern="1200">
                <a:solidFill>
                  <a:schemeClr val="tx1"/>
                </a:solidFill>
                <a:latin typeface="Oswald" pitchFamily="2" charset="77"/>
                <a:ea typeface="+mn-ea"/>
                <a:cs typeface="+mn-cs"/>
              </a:defRPr>
            </a:lvl3pPr>
            <a:lvl4pPr marL="1371600" indent="0" algn="l" defTabSz="914400" rtl="0" eaLnBrk="1" latinLnBrk="0" hangingPunct="1">
              <a:lnSpc>
                <a:spcPct val="90000"/>
              </a:lnSpc>
              <a:spcBef>
                <a:spcPts val="500"/>
              </a:spcBef>
              <a:spcAft>
                <a:spcPts val="600"/>
              </a:spcAft>
              <a:buClr>
                <a:schemeClr val="accent1"/>
              </a:buClr>
              <a:buFont typeface="Wingdings" pitchFamily="2" charset="2"/>
              <a:buNone/>
              <a:defRPr sz="1400" b="0" i="0" kern="1200">
                <a:solidFill>
                  <a:schemeClr val="tx1"/>
                </a:solidFill>
                <a:latin typeface="Oswald" pitchFamily="2" charset="77"/>
                <a:ea typeface="+mn-ea"/>
                <a:cs typeface="+mn-cs"/>
              </a:defRPr>
            </a:lvl4pPr>
            <a:lvl5pPr marL="1828800" indent="0" algn="l" defTabSz="914400" rtl="0" eaLnBrk="1" latinLnBrk="0" hangingPunct="1">
              <a:lnSpc>
                <a:spcPct val="90000"/>
              </a:lnSpc>
              <a:spcBef>
                <a:spcPts val="500"/>
              </a:spcBef>
              <a:spcAft>
                <a:spcPts val="600"/>
              </a:spcAft>
              <a:buClr>
                <a:schemeClr val="accent1"/>
              </a:buClr>
              <a:buFont typeface="Wingdings" pitchFamily="2" charset="2"/>
              <a:buNone/>
              <a:defRPr sz="1400" b="0" i="0" kern="1200">
                <a:solidFill>
                  <a:schemeClr val="tx1"/>
                </a:solidFill>
                <a:latin typeface="Oswald"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indent="0">
              <a:buNone/>
            </a:pPr>
            <a:r>
              <a:rPr lang="en-US" sz="1600" spc="150" dirty="0">
                <a:solidFill>
                  <a:schemeClr val="bg1"/>
                </a:solidFill>
                <a:latin typeface="Oswald Light" panose="02000303000000000000" pitchFamily="2" charset="77"/>
              </a:rPr>
              <a:t>Arkansas Economic Development Commission</a:t>
            </a:r>
          </a:p>
        </p:txBody>
      </p:sp>
    </p:spTree>
    <p:extLst>
      <p:ext uri="{BB962C8B-B14F-4D97-AF65-F5344CB8AC3E}">
        <p14:creationId xmlns:p14="http://schemas.microsoft.com/office/powerpoint/2010/main" val="16837747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67229" y="260350"/>
            <a:ext cx="10563013" cy="907941"/>
          </a:xfrm>
        </p:spPr>
        <p:txBody>
          <a:bodyPr lIns="0" tIns="0" rIns="0" bIns="0"/>
          <a:lstStyle>
            <a:lvl1pPr>
              <a:defRPr sz="5900" b="0" i="0">
                <a:solidFill>
                  <a:srgbClr val="2E3D45"/>
                </a:solidFill>
                <a:latin typeface="Lucida Sans Unicode"/>
                <a:cs typeface="Lucida Sans Unicode"/>
              </a:defRPr>
            </a:lvl1pPr>
          </a:lstStyle>
          <a:p>
            <a:endParaRPr/>
          </a:p>
        </p:txBody>
      </p:sp>
      <p:sp>
        <p:nvSpPr>
          <p:cNvPr id="3" name="Holder 3"/>
          <p:cNvSpPr>
            <a:spLocks noGrp="1"/>
          </p:cNvSpPr>
          <p:nvPr>
            <p:ph sz="half" idx="2"/>
          </p:nvPr>
        </p:nvSpPr>
        <p:spPr>
          <a:xfrm>
            <a:off x="609600" y="1577340"/>
            <a:ext cx="5303520" cy="33855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3855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1/6/2026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323911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67229" y="260350"/>
            <a:ext cx="10563013" cy="907941"/>
          </a:xfrm>
        </p:spPr>
        <p:txBody>
          <a:bodyPr lIns="0" tIns="0" rIns="0" bIns="0"/>
          <a:lstStyle>
            <a:lvl1pPr>
              <a:defRPr sz="5900" b="0" i="0">
                <a:solidFill>
                  <a:srgbClr val="2E3D45"/>
                </a:solidFill>
                <a:latin typeface="Lucida Sans Unicode"/>
                <a:cs typeface="Lucida Sans Unicode"/>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1/6/2026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762777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245424" y="488868"/>
            <a:ext cx="10946977" cy="6369473"/>
          </a:xfrm>
          <a:custGeom>
            <a:avLst/>
            <a:gdLst/>
            <a:ahLst/>
            <a:cxnLst/>
            <a:rect l="l" t="t" r="r" b="b"/>
            <a:pathLst>
              <a:path w="16420465" h="9554210">
                <a:moveTo>
                  <a:pt x="0" y="0"/>
                </a:moveTo>
                <a:lnTo>
                  <a:pt x="16419859" y="0"/>
                </a:lnTo>
                <a:lnTo>
                  <a:pt x="16419859" y="9553695"/>
                </a:lnTo>
                <a:lnTo>
                  <a:pt x="0" y="9553695"/>
                </a:lnTo>
                <a:lnTo>
                  <a:pt x="0" y="0"/>
                </a:lnTo>
                <a:close/>
              </a:path>
            </a:pathLst>
          </a:custGeom>
          <a:solidFill>
            <a:srgbClr val="F1EDEB"/>
          </a:solidFill>
        </p:spPr>
        <p:txBody>
          <a:bodyPr wrap="square" lIns="0" tIns="0" rIns="0" bIns="0" rtlCol="0"/>
          <a:lstStyle/>
          <a:p>
            <a:endParaRPr sz="1200"/>
          </a:p>
        </p:txBody>
      </p:sp>
      <p:sp>
        <p:nvSpPr>
          <p:cNvPr id="17" name="bk object 17"/>
          <p:cNvSpPr/>
          <p:nvPr/>
        </p:nvSpPr>
        <p:spPr>
          <a:xfrm>
            <a:off x="0" y="482501"/>
            <a:ext cx="12192000" cy="12700"/>
          </a:xfrm>
          <a:custGeom>
            <a:avLst/>
            <a:gdLst/>
            <a:ahLst/>
            <a:cxnLst/>
            <a:rect l="l" t="t" r="r" b="b"/>
            <a:pathLst>
              <a:path w="18288000" h="19050">
                <a:moveTo>
                  <a:pt x="0" y="0"/>
                </a:moveTo>
                <a:lnTo>
                  <a:pt x="18287998" y="0"/>
                </a:lnTo>
                <a:lnTo>
                  <a:pt x="18287998" y="19049"/>
                </a:lnTo>
                <a:lnTo>
                  <a:pt x="0" y="19049"/>
                </a:lnTo>
                <a:lnTo>
                  <a:pt x="0" y="0"/>
                </a:lnTo>
                <a:close/>
              </a:path>
            </a:pathLst>
          </a:custGeom>
          <a:solidFill>
            <a:srgbClr val="000000"/>
          </a:solidFill>
        </p:spPr>
        <p:txBody>
          <a:bodyPr wrap="square" lIns="0" tIns="0" rIns="0" bIns="0" rtlCol="0"/>
          <a:lstStyle/>
          <a:p>
            <a:endParaRPr sz="1200"/>
          </a:p>
        </p:txBody>
      </p:sp>
      <p:sp>
        <p:nvSpPr>
          <p:cNvPr id="18" name="bk object 18"/>
          <p:cNvSpPr/>
          <p:nvPr/>
        </p:nvSpPr>
        <p:spPr>
          <a:xfrm>
            <a:off x="5069744" y="488858"/>
            <a:ext cx="0" cy="6369473"/>
          </a:xfrm>
          <a:custGeom>
            <a:avLst/>
            <a:gdLst/>
            <a:ahLst/>
            <a:cxnLst/>
            <a:rect l="l" t="t" r="r" b="b"/>
            <a:pathLst>
              <a:path h="9554210">
                <a:moveTo>
                  <a:pt x="0" y="0"/>
                </a:moveTo>
                <a:lnTo>
                  <a:pt x="0" y="9553712"/>
                </a:lnTo>
              </a:path>
            </a:pathLst>
          </a:custGeom>
          <a:ln w="9524">
            <a:solidFill>
              <a:srgbClr val="000000"/>
            </a:solidFill>
          </a:ln>
        </p:spPr>
        <p:txBody>
          <a:bodyPr wrap="square" lIns="0" tIns="0" rIns="0" bIns="0" rtlCol="0"/>
          <a:lstStyle/>
          <a:p>
            <a:endParaRPr sz="1200"/>
          </a:p>
        </p:txBody>
      </p:sp>
      <p:sp>
        <p:nvSpPr>
          <p:cNvPr id="19" name="bk object 19"/>
          <p:cNvSpPr/>
          <p:nvPr/>
        </p:nvSpPr>
        <p:spPr>
          <a:xfrm>
            <a:off x="5069755" y="3549907"/>
            <a:ext cx="7122583" cy="0"/>
          </a:xfrm>
          <a:custGeom>
            <a:avLst/>
            <a:gdLst/>
            <a:ahLst/>
            <a:cxnLst/>
            <a:rect l="l" t="t" r="r" b="b"/>
            <a:pathLst>
              <a:path w="10683875">
                <a:moveTo>
                  <a:pt x="0" y="0"/>
                </a:moveTo>
                <a:lnTo>
                  <a:pt x="10683366" y="0"/>
                </a:lnTo>
              </a:path>
            </a:pathLst>
          </a:custGeom>
          <a:ln w="9524">
            <a:solidFill>
              <a:srgbClr val="000000"/>
            </a:solidFill>
          </a:ln>
        </p:spPr>
        <p:txBody>
          <a:bodyPr wrap="square" lIns="0" tIns="0" rIns="0" bIns="0" rtlCol="0"/>
          <a:lstStyle/>
          <a:p>
            <a:endParaRPr sz="1200"/>
          </a:p>
        </p:txBody>
      </p:sp>
      <p:sp>
        <p:nvSpPr>
          <p:cNvPr id="20" name="bk object 20"/>
          <p:cNvSpPr/>
          <p:nvPr/>
        </p:nvSpPr>
        <p:spPr>
          <a:xfrm>
            <a:off x="1245897" y="495208"/>
            <a:ext cx="0" cy="6363123"/>
          </a:xfrm>
          <a:custGeom>
            <a:avLst/>
            <a:gdLst/>
            <a:ahLst/>
            <a:cxnLst/>
            <a:rect l="l" t="t" r="r" b="b"/>
            <a:pathLst>
              <a:path h="9544685">
                <a:moveTo>
                  <a:pt x="0" y="0"/>
                </a:moveTo>
                <a:lnTo>
                  <a:pt x="0" y="9544187"/>
                </a:lnTo>
              </a:path>
            </a:pathLst>
          </a:custGeom>
          <a:ln w="9524">
            <a:solidFill>
              <a:srgbClr val="000000"/>
            </a:solidFill>
          </a:ln>
        </p:spPr>
        <p:txBody>
          <a:bodyPr wrap="square" lIns="0" tIns="0" rIns="0" bIns="0" rtlCol="0"/>
          <a:lstStyle/>
          <a:p>
            <a:endParaRPr sz="1200"/>
          </a:p>
        </p:txBody>
      </p:sp>
      <p:sp>
        <p:nvSpPr>
          <p:cNvPr id="21" name="bk object 21"/>
          <p:cNvSpPr/>
          <p:nvPr/>
        </p:nvSpPr>
        <p:spPr>
          <a:xfrm>
            <a:off x="0" y="0"/>
            <a:ext cx="12192000" cy="488950"/>
          </a:xfrm>
          <a:custGeom>
            <a:avLst/>
            <a:gdLst/>
            <a:ahLst/>
            <a:cxnLst/>
            <a:rect l="l" t="t" r="r" b="b"/>
            <a:pathLst>
              <a:path w="18288000" h="733425">
                <a:moveTo>
                  <a:pt x="0" y="0"/>
                </a:moveTo>
                <a:lnTo>
                  <a:pt x="18287999" y="0"/>
                </a:lnTo>
                <a:lnTo>
                  <a:pt x="18287999" y="733303"/>
                </a:lnTo>
                <a:lnTo>
                  <a:pt x="0" y="733303"/>
                </a:lnTo>
                <a:lnTo>
                  <a:pt x="0" y="0"/>
                </a:lnTo>
                <a:close/>
              </a:path>
            </a:pathLst>
          </a:custGeom>
          <a:solidFill>
            <a:srgbClr val="F9F6F1"/>
          </a:solidFill>
        </p:spPr>
        <p:txBody>
          <a:bodyPr wrap="square" lIns="0" tIns="0" rIns="0" bIns="0" rtlCol="0"/>
          <a:lstStyle/>
          <a:p>
            <a:endParaRPr sz="1200"/>
          </a:p>
        </p:txBody>
      </p:sp>
      <p:sp>
        <p:nvSpPr>
          <p:cNvPr id="22" name="bk object 22"/>
          <p:cNvSpPr/>
          <p:nvPr/>
        </p:nvSpPr>
        <p:spPr>
          <a:xfrm>
            <a:off x="0" y="482501"/>
            <a:ext cx="12192000" cy="12700"/>
          </a:xfrm>
          <a:custGeom>
            <a:avLst/>
            <a:gdLst/>
            <a:ahLst/>
            <a:cxnLst/>
            <a:rect l="l" t="t" r="r" b="b"/>
            <a:pathLst>
              <a:path w="18288000" h="19050">
                <a:moveTo>
                  <a:pt x="0" y="0"/>
                </a:moveTo>
                <a:lnTo>
                  <a:pt x="18287998" y="0"/>
                </a:lnTo>
                <a:lnTo>
                  <a:pt x="18287998" y="19049"/>
                </a:lnTo>
                <a:lnTo>
                  <a:pt x="0" y="19049"/>
                </a:lnTo>
                <a:lnTo>
                  <a:pt x="0" y="0"/>
                </a:lnTo>
                <a:close/>
              </a:path>
            </a:pathLst>
          </a:custGeom>
          <a:solidFill>
            <a:srgbClr val="000000"/>
          </a:solidFill>
        </p:spPr>
        <p:txBody>
          <a:bodyPr wrap="square" lIns="0" tIns="0" rIns="0" bIns="0" rtlCol="0"/>
          <a:lstStyle/>
          <a:p>
            <a:endParaRPr sz="1200"/>
          </a:p>
        </p:txBody>
      </p:sp>
      <p:sp>
        <p:nvSpPr>
          <p:cNvPr id="23" name="bk object 23"/>
          <p:cNvSpPr/>
          <p:nvPr/>
        </p:nvSpPr>
        <p:spPr>
          <a:xfrm>
            <a:off x="1401116" y="1228385"/>
            <a:ext cx="1055614" cy="1055613"/>
          </a:xfrm>
          <a:prstGeom prst="rect">
            <a:avLst/>
          </a:prstGeom>
          <a:blipFill>
            <a:blip r:embed="rId2" cstate="print"/>
            <a:stretch>
              <a:fillRect/>
            </a:stretch>
          </a:blipFill>
        </p:spPr>
        <p:txBody>
          <a:bodyPr wrap="square" lIns="0" tIns="0" rIns="0" bIns="0" rtlCol="0"/>
          <a:lstStyle/>
          <a:p>
            <a:endParaRPr sz="1200"/>
          </a:p>
        </p:txBody>
      </p:sp>
      <p:sp>
        <p:nvSpPr>
          <p:cNvPr id="24" name="bk object 24"/>
          <p:cNvSpPr/>
          <p:nvPr/>
        </p:nvSpPr>
        <p:spPr>
          <a:xfrm>
            <a:off x="5225330" y="969752"/>
            <a:ext cx="1075873" cy="1075873"/>
          </a:xfrm>
          <a:prstGeom prst="rect">
            <a:avLst/>
          </a:prstGeom>
          <a:blipFill>
            <a:blip r:embed="rId3" cstate="print"/>
            <a:stretch>
              <a:fillRect/>
            </a:stretch>
          </a:blipFill>
        </p:spPr>
        <p:txBody>
          <a:bodyPr wrap="square" lIns="0" tIns="0" rIns="0" bIns="0" rtlCol="0"/>
          <a:lstStyle/>
          <a:p>
            <a:endParaRPr sz="1200"/>
          </a:p>
        </p:txBody>
      </p:sp>
      <p:sp>
        <p:nvSpPr>
          <p:cNvPr id="25" name="bk object 25"/>
          <p:cNvSpPr/>
          <p:nvPr/>
        </p:nvSpPr>
        <p:spPr>
          <a:xfrm>
            <a:off x="5069755" y="5086584"/>
            <a:ext cx="7122583" cy="0"/>
          </a:xfrm>
          <a:custGeom>
            <a:avLst/>
            <a:gdLst/>
            <a:ahLst/>
            <a:cxnLst/>
            <a:rect l="l" t="t" r="r" b="b"/>
            <a:pathLst>
              <a:path w="10683875">
                <a:moveTo>
                  <a:pt x="0" y="0"/>
                </a:moveTo>
                <a:lnTo>
                  <a:pt x="10683366" y="0"/>
                </a:lnTo>
              </a:path>
            </a:pathLst>
          </a:custGeom>
          <a:ln w="9524">
            <a:solidFill>
              <a:srgbClr val="000000"/>
            </a:solidFill>
          </a:ln>
        </p:spPr>
        <p:txBody>
          <a:bodyPr wrap="square" lIns="0" tIns="0" rIns="0" bIns="0" rtlCol="0"/>
          <a:lstStyle/>
          <a:p>
            <a:endParaRPr sz="1200"/>
          </a:p>
        </p:txBody>
      </p:sp>
      <p:sp>
        <p:nvSpPr>
          <p:cNvPr id="26" name="bk object 26"/>
          <p:cNvSpPr/>
          <p:nvPr/>
        </p:nvSpPr>
        <p:spPr>
          <a:xfrm>
            <a:off x="1401116" y="3940832"/>
            <a:ext cx="938625" cy="938625"/>
          </a:xfrm>
          <a:prstGeom prst="rect">
            <a:avLst/>
          </a:prstGeom>
          <a:blipFill>
            <a:blip r:embed="rId4" cstate="print"/>
            <a:stretch>
              <a:fillRect/>
            </a:stretch>
          </a:blipFill>
        </p:spPr>
        <p:txBody>
          <a:bodyPr wrap="square" lIns="0" tIns="0" rIns="0" bIns="0" rtlCol="0"/>
          <a:lstStyle/>
          <a:p>
            <a:endParaRPr sz="1200"/>
          </a:p>
        </p:txBody>
      </p:sp>
      <p:sp>
        <p:nvSpPr>
          <p:cNvPr id="27" name="bk object 27"/>
          <p:cNvSpPr/>
          <p:nvPr/>
        </p:nvSpPr>
        <p:spPr>
          <a:xfrm>
            <a:off x="0" y="495219"/>
            <a:ext cx="1230687" cy="6362699"/>
          </a:xfrm>
          <a:prstGeom prst="rect">
            <a:avLst/>
          </a:prstGeom>
          <a:blipFill>
            <a:blip r:embed="rId5" cstate="print"/>
            <a:stretch>
              <a:fillRect/>
            </a:stretch>
          </a:blipFill>
        </p:spPr>
        <p:txBody>
          <a:bodyPr wrap="square" lIns="0" tIns="0" rIns="0" bIns="0" rtlCol="0"/>
          <a:lstStyle/>
          <a:p>
            <a:endParaRPr sz="1200"/>
          </a:p>
        </p:txBody>
      </p:sp>
      <p:sp>
        <p:nvSpPr>
          <p:cNvPr id="28" name="bk object 28"/>
          <p:cNvSpPr/>
          <p:nvPr/>
        </p:nvSpPr>
        <p:spPr>
          <a:xfrm>
            <a:off x="0" y="495219"/>
            <a:ext cx="1245447" cy="6363123"/>
          </a:xfrm>
          <a:custGeom>
            <a:avLst/>
            <a:gdLst/>
            <a:ahLst/>
            <a:cxnLst/>
            <a:rect l="l" t="t" r="r" b="b"/>
            <a:pathLst>
              <a:path w="1868170" h="9544685">
                <a:moveTo>
                  <a:pt x="0" y="9544171"/>
                </a:moveTo>
                <a:lnTo>
                  <a:pt x="0" y="0"/>
                </a:lnTo>
                <a:lnTo>
                  <a:pt x="1868137" y="0"/>
                </a:lnTo>
                <a:lnTo>
                  <a:pt x="1868137" y="9544171"/>
                </a:lnTo>
                <a:lnTo>
                  <a:pt x="0" y="9544171"/>
                </a:lnTo>
                <a:close/>
              </a:path>
            </a:pathLst>
          </a:custGeom>
          <a:solidFill>
            <a:srgbClr val="7D4D50"/>
          </a:solidFill>
        </p:spPr>
        <p:txBody>
          <a:bodyPr wrap="square" lIns="0" tIns="0" rIns="0" bIns="0" rtlCol="0"/>
          <a:lstStyle/>
          <a:p>
            <a:endParaRPr sz="1200"/>
          </a:p>
        </p:txBody>
      </p:sp>
      <p:sp>
        <p:nvSpPr>
          <p:cNvPr id="29" name="bk object 29"/>
          <p:cNvSpPr/>
          <p:nvPr/>
        </p:nvSpPr>
        <p:spPr>
          <a:xfrm>
            <a:off x="5282212" y="5623159"/>
            <a:ext cx="938625" cy="938625"/>
          </a:xfrm>
          <a:prstGeom prst="rect">
            <a:avLst/>
          </a:prstGeom>
          <a:blipFill>
            <a:blip r:embed="rId6" cstate="print"/>
            <a:stretch>
              <a:fillRect/>
            </a:stretch>
          </a:blipFill>
        </p:spPr>
        <p:txBody>
          <a:bodyPr wrap="square" lIns="0" tIns="0" rIns="0" bIns="0" rtlCol="0"/>
          <a:lstStyle/>
          <a:p>
            <a:endParaRPr sz="1200"/>
          </a:p>
        </p:txBody>
      </p:sp>
      <p:sp>
        <p:nvSpPr>
          <p:cNvPr id="30" name="bk object 30"/>
          <p:cNvSpPr/>
          <p:nvPr/>
        </p:nvSpPr>
        <p:spPr>
          <a:xfrm>
            <a:off x="8751208" y="5623159"/>
            <a:ext cx="938625" cy="938625"/>
          </a:xfrm>
          <a:prstGeom prst="rect">
            <a:avLst/>
          </a:prstGeom>
          <a:blipFill>
            <a:blip r:embed="rId7" cstate="print"/>
            <a:stretch>
              <a:fillRect/>
            </a:stretch>
          </a:blipFill>
        </p:spPr>
        <p:txBody>
          <a:bodyPr wrap="square" lIns="0" tIns="0" rIns="0" bIns="0" rtlCol="0"/>
          <a:lstStyle/>
          <a:p>
            <a:endParaRPr sz="1200"/>
          </a:p>
        </p:txBody>
      </p:sp>
      <p:sp>
        <p:nvSpPr>
          <p:cNvPr id="31" name="bk object 31"/>
          <p:cNvSpPr/>
          <p:nvPr/>
        </p:nvSpPr>
        <p:spPr>
          <a:xfrm>
            <a:off x="8683180" y="3990918"/>
            <a:ext cx="938625" cy="938625"/>
          </a:xfrm>
          <a:prstGeom prst="rect">
            <a:avLst/>
          </a:prstGeom>
          <a:blipFill>
            <a:blip r:embed="rId8" cstate="print"/>
            <a:stretch>
              <a:fillRect/>
            </a:stretch>
          </a:blipFill>
        </p:spPr>
        <p:txBody>
          <a:bodyPr wrap="square" lIns="0" tIns="0" rIns="0" bIns="0" rtlCol="0"/>
          <a:lstStyle/>
          <a:p>
            <a:endParaRPr sz="1200"/>
          </a:p>
        </p:txBody>
      </p:sp>
      <p:sp>
        <p:nvSpPr>
          <p:cNvPr id="32" name="bk object 32"/>
          <p:cNvSpPr/>
          <p:nvPr/>
        </p:nvSpPr>
        <p:spPr>
          <a:xfrm>
            <a:off x="8831957" y="990452"/>
            <a:ext cx="1191191" cy="1055173"/>
          </a:xfrm>
          <a:prstGeom prst="rect">
            <a:avLst/>
          </a:prstGeom>
          <a:blipFill>
            <a:blip r:embed="rId9" cstate="print"/>
            <a:stretch>
              <a:fillRect/>
            </a:stretch>
          </a:blipFill>
        </p:spPr>
        <p:txBody>
          <a:bodyPr wrap="square" lIns="0" tIns="0" rIns="0" bIns="0" rtlCol="0"/>
          <a:lstStyle/>
          <a:p>
            <a:endParaRPr sz="1200"/>
          </a:p>
        </p:txBody>
      </p:sp>
      <p:sp>
        <p:nvSpPr>
          <p:cNvPr id="33" name="bk object 33"/>
          <p:cNvSpPr/>
          <p:nvPr/>
        </p:nvSpPr>
        <p:spPr>
          <a:xfrm>
            <a:off x="5225330" y="3967510"/>
            <a:ext cx="938625" cy="938625"/>
          </a:xfrm>
          <a:prstGeom prst="rect">
            <a:avLst/>
          </a:prstGeom>
          <a:blipFill>
            <a:blip r:embed="rId10" cstate="print"/>
            <a:stretch>
              <a:fillRect/>
            </a:stretch>
          </a:blipFill>
        </p:spPr>
        <p:txBody>
          <a:bodyPr wrap="square" lIns="0" tIns="0" rIns="0" bIns="0" rtlCol="0"/>
          <a:lstStyle/>
          <a:p>
            <a:endParaRPr sz="1200"/>
          </a:p>
        </p:txBody>
      </p:sp>
      <p:sp>
        <p:nvSpPr>
          <p:cNvPr id="34" name="bk object 34"/>
          <p:cNvSpPr/>
          <p:nvPr/>
        </p:nvSpPr>
        <p:spPr>
          <a:xfrm>
            <a:off x="5244380" y="2164027"/>
            <a:ext cx="1075873" cy="1075873"/>
          </a:xfrm>
          <a:prstGeom prst="rect">
            <a:avLst/>
          </a:prstGeom>
          <a:blipFill>
            <a:blip r:embed="rId11" cstate="print"/>
            <a:stretch>
              <a:fillRect/>
            </a:stretch>
          </a:blipFill>
        </p:spPr>
        <p:txBody>
          <a:bodyPr wrap="square" lIns="0" tIns="0" rIns="0" bIns="0" rtlCol="0"/>
          <a:lstStyle/>
          <a:p>
            <a:endParaRPr sz="1200"/>
          </a:p>
        </p:txBody>
      </p:sp>
      <p:sp>
        <p:nvSpPr>
          <p:cNvPr id="35" name="bk object 35"/>
          <p:cNvSpPr/>
          <p:nvPr/>
        </p:nvSpPr>
        <p:spPr>
          <a:xfrm>
            <a:off x="8828713" y="2152810"/>
            <a:ext cx="1191324" cy="1098307"/>
          </a:xfrm>
          <a:prstGeom prst="rect">
            <a:avLst/>
          </a:prstGeom>
          <a:blipFill>
            <a:blip r:embed="rId12" cstate="print"/>
            <a:stretch>
              <a:fillRect/>
            </a:stretch>
          </a:blipFill>
        </p:spPr>
        <p:txBody>
          <a:bodyPr wrap="square" lIns="0" tIns="0" rIns="0" bIns="0" rtlCol="0"/>
          <a:lstStyle/>
          <a:p>
            <a:endParaRPr sz="1200"/>
          </a:p>
        </p:txBody>
      </p:sp>
      <p:sp>
        <p:nvSpPr>
          <p:cNvPr id="36" name="bk object 36"/>
          <p:cNvSpPr/>
          <p:nvPr/>
        </p:nvSpPr>
        <p:spPr>
          <a:xfrm>
            <a:off x="82991" y="92395"/>
            <a:ext cx="984249" cy="336549"/>
          </a:xfrm>
          <a:prstGeom prst="rect">
            <a:avLst/>
          </a:prstGeom>
          <a:blipFill>
            <a:blip r:embed="rId13" cstate="print"/>
            <a:stretch>
              <a:fillRect/>
            </a:stretch>
          </a:blipFill>
        </p:spPr>
        <p:txBody>
          <a:bodyPr wrap="square" lIns="0" tIns="0" rIns="0" bIns="0" rtlCol="0"/>
          <a:lstStyle/>
          <a:p>
            <a:endParaRPr sz="120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1/6/2026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515896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591666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2958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622492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560562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190551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245897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68086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264BDD-B6A2-5494-5CD4-BD9781631978}"/>
              </a:ext>
            </a:extLst>
          </p:cNvPr>
          <p:cNvSpPr>
            <a:spLocks noGrp="1"/>
          </p:cNvSpPr>
          <p:nvPr>
            <p:ph idx="1"/>
          </p:nvPr>
        </p:nvSpPr>
        <p:spPr/>
        <p:txBody>
          <a:bodyPr/>
          <a:lstStyle>
            <a:lvl1pPr>
              <a:defRPr sz="30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EB93390C-C32C-8FF1-6E1A-865A2793A9EA}"/>
              </a:ext>
            </a:extLst>
          </p:cNvPr>
          <p:cNvSpPr>
            <a:spLocks noGrp="1"/>
          </p:cNvSpPr>
          <p:nvPr>
            <p:ph type="title"/>
          </p:nvPr>
        </p:nvSpPr>
        <p:spPr/>
        <p:txBody>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CCC1F8B5-9D85-523D-4C8B-79449EE5B949}"/>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7520799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047643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113536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2893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595827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55D5F41-03C0-41CB-9549-1D6F108329BB}" type="datetimeFigureOut">
              <a:rPr lang="en-US" smtClean="0"/>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57857-F4A4-4C6F-90D0-D304C67C1610}" type="slidenum">
              <a:rPr lang="en-US" smtClean="0"/>
              <a:t>‹#›</a:t>
            </a:fld>
            <a:endParaRPr lang="en-US"/>
          </a:p>
        </p:txBody>
      </p:sp>
    </p:spTree>
    <p:extLst>
      <p:ext uri="{BB962C8B-B14F-4D97-AF65-F5344CB8AC3E}">
        <p14:creationId xmlns:p14="http://schemas.microsoft.com/office/powerpoint/2010/main" val="40830770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5D5F41-03C0-41CB-9549-1D6F108329BB}" type="datetimeFigureOut">
              <a:rPr lang="en-US" smtClean="0"/>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57857-F4A4-4C6F-90D0-D304C67C1610}" type="slidenum">
              <a:rPr lang="en-US" smtClean="0"/>
              <a:t>‹#›</a:t>
            </a:fld>
            <a:endParaRPr lang="en-US"/>
          </a:p>
        </p:txBody>
      </p:sp>
    </p:spTree>
    <p:extLst>
      <p:ext uri="{BB962C8B-B14F-4D97-AF65-F5344CB8AC3E}">
        <p14:creationId xmlns:p14="http://schemas.microsoft.com/office/powerpoint/2010/main" val="2964800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5D5F41-03C0-41CB-9549-1D6F108329BB}" type="datetimeFigureOut">
              <a:rPr lang="en-US" smtClean="0"/>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57857-F4A4-4C6F-90D0-D304C67C1610}" type="slidenum">
              <a:rPr lang="en-US" smtClean="0"/>
              <a:t>‹#›</a:t>
            </a:fld>
            <a:endParaRPr lang="en-US"/>
          </a:p>
        </p:txBody>
      </p:sp>
    </p:spTree>
    <p:extLst>
      <p:ext uri="{BB962C8B-B14F-4D97-AF65-F5344CB8AC3E}">
        <p14:creationId xmlns:p14="http://schemas.microsoft.com/office/powerpoint/2010/main" val="15596091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5D5F41-03C0-41CB-9549-1D6F108329BB}" type="datetimeFigureOut">
              <a:rPr lang="en-US" smtClean="0"/>
              <a:t>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757857-F4A4-4C6F-90D0-D304C67C1610}" type="slidenum">
              <a:rPr lang="en-US" smtClean="0"/>
              <a:t>‹#›</a:t>
            </a:fld>
            <a:endParaRPr lang="en-US"/>
          </a:p>
        </p:txBody>
      </p:sp>
    </p:spTree>
    <p:extLst>
      <p:ext uri="{BB962C8B-B14F-4D97-AF65-F5344CB8AC3E}">
        <p14:creationId xmlns:p14="http://schemas.microsoft.com/office/powerpoint/2010/main" val="18471294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55D5F41-03C0-41CB-9549-1D6F108329BB}" type="datetimeFigureOut">
              <a:rPr lang="en-US" smtClean="0"/>
              <a:t>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757857-F4A4-4C6F-90D0-D304C67C1610}" type="slidenum">
              <a:rPr lang="en-US" smtClean="0"/>
              <a:t>‹#›</a:t>
            </a:fld>
            <a:endParaRPr lang="en-US"/>
          </a:p>
        </p:txBody>
      </p:sp>
    </p:spTree>
    <p:extLst>
      <p:ext uri="{BB962C8B-B14F-4D97-AF65-F5344CB8AC3E}">
        <p14:creationId xmlns:p14="http://schemas.microsoft.com/office/powerpoint/2010/main" val="6256994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55D5F41-03C0-41CB-9549-1D6F108329BB}" type="datetimeFigureOut">
              <a:rPr lang="en-US" smtClean="0"/>
              <a:t>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757857-F4A4-4C6F-90D0-D304C67C1610}" type="slidenum">
              <a:rPr lang="en-US" smtClean="0"/>
              <a:t>‹#›</a:t>
            </a:fld>
            <a:endParaRPr lang="en-US"/>
          </a:p>
        </p:txBody>
      </p:sp>
    </p:spTree>
    <p:extLst>
      <p:ext uri="{BB962C8B-B14F-4D97-AF65-F5344CB8AC3E}">
        <p14:creationId xmlns:p14="http://schemas.microsoft.com/office/powerpoint/2010/main" val="1867467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D118E-D107-F82C-112C-7D0DFDDF84DE}"/>
              </a:ext>
            </a:extLst>
          </p:cNvPr>
          <p:cNvSpPr>
            <a:spLocks noGrp="1"/>
          </p:cNvSpPr>
          <p:nvPr>
            <p:ph type="title" hasCustomPrompt="1"/>
          </p:nvPr>
        </p:nvSpPr>
        <p:spPr>
          <a:xfrm>
            <a:off x="831850" y="1709738"/>
            <a:ext cx="10515600" cy="2852737"/>
          </a:xfrm>
        </p:spPr>
        <p:txBody>
          <a:bodyPr anchor="b">
            <a:normAutofit/>
          </a:bodyPr>
          <a:lstStyle>
            <a:lvl1pPr>
              <a:defRPr sz="5800"/>
            </a:lvl1pPr>
          </a:lstStyle>
          <a:p>
            <a:r>
              <a:rPr lang="en-US" dirty="0"/>
              <a:t>CLICK TO ADD TITLE</a:t>
            </a:r>
          </a:p>
        </p:txBody>
      </p:sp>
      <p:sp>
        <p:nvSpPr>
          <p:cNvPr id="3" name="Text Placeholder 2">
            <a:extLst>
              <a:ext uri="{FF2B5EF4-FFF2-40B4-BE49-F238E27FC236}">
                <a16:creationId xmlns:a16="http://schemas.microsoft.com/office/drawing/2014/main" id="{8F6D3696-967F-B191-F66F-B13F827CCB6A}"/>
              </a:ext>
            </a:extLst>
          </p:cNvPr>
          <p:cNvSpPr>
            <a:spLocks noGrp="1"/>
          </p:cNvSpPr>
          <p:nvPr>
            <p:ph type="body" idx="1"/>
          </p:nvPr>
        </p:nvSpPr>
        <p:spPr>
          <a:xfrm>
            <a:off x="831850" y="4589463"/>
            <a:ext cx="10515600" cy="1500187"/>
          </a:xfrm>
        </p:spPr>
        <p:txBody>
          <a:bodyPr>
            <a:normAutofit/>
          </a:bodyPr>
          <a:lstStyle>
            <a:lvl1pPr marL="0" indent="0">
              <a:lnSpc>
                <a:spcPct val="100000"/>
              </a:lnSpc>
              <a:spcBef>
                <a:spcPts val="0"/>
              </a:spcBef>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6">
            <a:extLst>
              <a:ext uri="{FF2B5EF4-FFF2-40B4-BE49-F238E27FC236}">
                <a16:creationId xmlns:a16="http://schemas.microsoft.com/office/drawing/2014/main" id="{114449B1-0A4A-A2A6-9752-C13F979ABCC8}"/>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1154702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5D5F41-03C0-41CB-9549-1D6F108329BB}" type="datetimeFigureOut">
              <a:rPr lang="en-US" smtClean="0"/>
              <a:t>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757857-F4A4-4C6F-90D0-D304C67C1610}" type="slidenum">
              <a:rPr lang="en-US" smtClean="0"/>
              <a:t>‹#›</a:t>
            </a:fld>
            <a:endParaRPr lang="en-US"/>
          </a:p>
        </p:txBody>
      </p:sp>
    </p:spTree>
    <p:extLst>
      <p:ext uri="{BB962C8B-B14F-4D97-AF65-F5344CB8AC3E}">
        <p14:creationId xmlns:p14="http://schemas.microsoft.com/office/powerpoint/2010/main" val="29567697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55D5F41-03C0-41CB-9549-1D6F108329BB}" type="datetimeFigureOut">
              <a:rPr lang="en-US" smtClean="0"/>
              <a:t>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757857-F4A4-4C6F-90D0-D304C67C1610}" type="slidenum">
              <a:rPr lang="en-US" smtClean="0"/>
              <a:t>‹#›</a:t>
            </a:fld>
            <a:endParaRPr lang="en-US"/>
          </a:p>
        </p:txBody>
      </p:sp>
    </p:spTree>
    <p:extLst>
      <p:ext uri="{BB962C8B-B14F-4D97-AF65-F5344CB8AC3E}">
        <p14:creationId xmlns:p14="http://schemas.microsoft.com/office/powerpoint/2010/main" val="29417524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55D5F41-03C0-41CB-9549-1D6F108329BB}" type="datetimeFigureOut">
              <a:rPr lang="en-US" smtClean="0"/>
              <a:t>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757857-F4A4-4C6F-90D0-D304C67C1610}" type="slidenum">
              <a:rPr lang="en-US" smtClean="0"/>
              <a:t>‹#›</a:t>
            </a:fld>
            <a:endParaRPr lang="en-US"/>
          </a:p>
        </p:txBody>
      </p:sp>
    </p:spTree>
    <p:extLst>
      <p:ext uri="{BB962C8B-B14F-4D97-AF65-F5344CB8AC3E}">
        <p14:creationId xmlns:p14="http://schemas.microsoft.com/office/powerpoint/2010/main" val="39891555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5D5F41-03C0-41CB-9549-1D6F108329BB}" type="datetimeFigureOut">
              <a:rPr lang="en-US" smtClean="0"/>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57857-F4A4-4C6F-90D0-D304C67C1610}" type="slidenum">
              <a:rPr lang="en-US" smtClean="0"/>
              <a:t>‹#›</a:t>
            </a:fld>
            <a:endParaRPr lang="en-US"/>
          </a:p>
        </p:txBody>
      </p:sp>
    </p:spTree>
    <p:extLst>
      <p:ext uri="{BB962C8B-B14F-4D97-AF65-F5344CB8AC3E}">
        <p14:creationId xmlns:p14="http://schemas.microsoft.com/office/powerpoint/2010/main" val="2633321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5D5F41-03C0-41CB-9549-1D6F108329BB}" type="datetimeFigureOut">
              <a:rPr lang="en-US" smtClean="0"/>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57857-F4A4-4C6F-90D0-D304C67C1610}" type="slidenum">
              <a:rPr lang="en-US" smtClean="0"/>
              <a:t>‹#›</a:t>
            </a:fld>
            <a:endParaRPr lang="en-US"/>
          </a:p>
        </p:txBody>
      </p:sp>
    </p:spTree>
    <p:extLst>
      <p:ext uri="{BB962C8B-B14F-4D97-AF65-F5344CB8AC3E}">
        <p14:creationId xmlns:p14="http://schemas.microsoft.com/office/powerpoint/2010/main" val="1515095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D118E-D107-F82C-112C-7D0DFDDF84DE}"/>
              </a:ext>
            </a:extLst>
          </p:cNvPr>
          <p:cNvSpPr>
            <a:spLocks noGrp="1"/>
          </p:cNvSpPr>
          <p:nvPr>
            <p:ph type="title" hasCustomPrompt="1"/>
          </p:nvPr>
        </p:nvSpPr>
        <p:spPr>
          <a:xfrm>
            <a:off x="831850" y="1709738"/>
            <a:ext cx="10515600" cy="2852737"/>
          </a:xfrm>
        </p:spPr>
        <p:txBody>
          <a:bodyPr anchor="b">
            <a:normAutofit/>
          </a:bodyPr>
          <a:lstStyle>
            <a:lvl1pPr>
              <a:defRPr sz="5800">
                <a:solidFill>
                  <a:schemeClr val="bg1"/>
                </a:solidFill>
              </a:defRPr>
            </a:lvl1pPr>
          </a:lstStyle>
          <a:p>
            <a:r>
              <a:rPr lang="en-US" dirty="0"/>
              <a:t>CLICK TO ADD TITLE</a:t>
            </a:r>
          </a:p>
        </p:txBody>
      </p:sp>
      <p:sp>
        <p:nvSpPr>
          <p:cNvPr id="3" name="Text Placeholder 2">
            <a:extLst>
              <a:ext uri="{FF2B5EF4-FFF2-40B4-BE49-F238E27FC236}">
                <a16:creationId xmlns:a16="http://schemas.microsoft.com/office/drawing/2014/main" id="{8F6D3696-967F-B191-F66F-B13F827CCB6A}"/>
              </a:ext>
            </a:extLst>
          </p:cNvPr>
          <p:cNvSpPr>
            <a:spLocks noGrp="1"/>
          </p:cNvSpPr>
          <p:nvPr>
            <p:ph type="body" idx="1"/>
          </p:nvPr>
        </p:nvSpPr>
        <p:spPr>
          <a:xfrm>
            <a:off x="831850" y="4589463"/>
            <a:ext cx="10515600" cy="1500187"/>
          </a:xfrm>
        </p:spPr>
        <p:txBody>
          <a:bodyPr>
            <a:normAutofit/>
          </a:bodyPr>
          <a:lstStyle>
            <a:lvl1pPr marL="0" indent="0">
              <a:lnSpc>
                <a:spcPct val="100000"/>
              </a:lnSpc>
              <a:spcBef>
                <a:spcPts val="0"/>
              </a:spcBef>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6">
            <a:extLst>
              <a:ext uri="{FF2B5EF4-FFF2-40B4-BE49-F238E27FC236}">
                <a16:creationId xmlns:a16="http://schemas.microsoft.com/office/drawing/2014/main" id="{114449B1-0A4A-A2A6-9752-C13F979ABCC8}"/>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705204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 Gr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D118E-D107-F82C-112C-7D0DFDDF84DE}"/>
              </a:ext>
            </a:extLst>
          </p:cNvPr>
          <p:cNvSpPr>
            <a:spLocks noGrp="1"/>
          </p:cNvSpPr>
          <p:nvPr>
            <p:ph type="title" hasCustomPrompt="1"/>
          </p:nvPr>
        </p:nvSpPr>
        <p:spPr>
          <a:xfrm>
            <a:off x="831850" y="1709738"/>
            <a:ext cx="10515600" cy="2852737"/>
          </a:xfrm>
        </p:spPr>
        <p:txBody>
          <a:bodyPr anchor="b">
            <a:normAutofit/>
          </a:bodyPr>
          <a:lstStyle>
            <a:lvl1pPr>
              <a:defRPr sz="5800">
                <a:solidFill>
                  <a:schemeClr val="bg1"/>
                </a:solidFill>
              </a:defRPr>
            </a:lvl1pPr>
          </a:lstStyle>
          <a:p>
            <a:r>
              <a:rPr lang="en-US" dirty="0"/>
              <a:t>CLICK TO ADD TITLE</a:t>
            </a:r>
          </a:p>
        </p:txBody>
      </p:sp>
      <p:sp>
        <p:nvSpPr>
          <p:cNvPr id="3" name="Text Placeholder 2">
            <a:extLst>
              <a:ext uri="{FF2B5EF4-FFF2-40B4-BE49-F238E27FC236}">
                <a16:creationId xmlns:a16="http://schemas.microsoft.com/office/drawing/2014/main" id="{8F6D3696-967F-B191-F66F-B13F827CCB6A}"/>
              </a:ext>
            </a:extLst>
          </p:cNvPr>
          <p:cNvSpPr>
            <a:spLocks noGrp="1"/>
          </p:cNvSpPr>
          <p:nvPr>
            <p:ph type="body" idx="1"/>
          </p:nvPr>
        </p:nvSpPr>
        <p:spPr>
          <a:xfrm>
            <a:off x="831850" y="4589463"/>
            <a:ext cx="10515600" cy="1500187"/>
          </a:xfrm>
        </p:spPr>
        <p:txBody>
          <a:bodyPr>
            <a:normAutofit/>
          </a:bodyPr>
          <a:lstStyle>
            <a:lvl1pPr marL="0" indent="0">
              <a:lnSpc>
                <a:spcPct val="100000"/>
              </a:lnSpc>
              <a:spcBef>
                <a:spcPts val="0"/>
              </a:spcBef>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6">
            <a:extLst>
              <a:ext uri="{FF2B5EF4-FFF2-40B4-BE49-F238E27FC236}">
                <a16:creationId xmlns:a16="http://schemas.microsoft.com/office/drawing/2014/main" id="{114449B1-0A4A-A2A6-9752-C13F979ABCC8}"/>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553604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D118E-D107-F82C-112C-7D0DFDDF84DE}"/>
              </a:ext>
            </a:extLst>
          </p:cNvPr>
          <p:cNvSpPr>
            <a:spLocks noGrp="1"/>
          </p:cNvSpPr>
          <p:nvPr>
            <p:ph type="title" hasCustomPrompt="1"/>
          </p:nvPr>
        </p:nvSpPr>
        <p:spPr>
          <a:xfrm>
            <a:off x="831850" y="1709738"/>
            <a:ext cx="10515600" cy="2852737"/>
          </a:xfrm>
        </p:spPr>
        <p:txBody>
          <a:bodyPr anchor="b">
            <a:normAutofit/>
          </a:bodyPr>
          <a:lstStyle>
            <a:lvl1pPr>
              <a:defRPr sz="5800">
                <a:solidFill>
                  <a:schemeClr val="bg1"/>
                </a:solidFill>
              </a:defRPr>
            </a:lvl1pPr>
          </a:lstStyle>
          <a:p>
            <a:r>
              <a:rPr lang="en-US" dirty="0"/>
              <a:t>CLICK TO ADD TITLE</a:t>
            </a:r>
          </a:p>
        </p:txBody>
      </p:sp>
      <p:sp>
        <p:nvSpPr>
          <p:cNvPr id="3" name="Text Placeholder 2">
            <a:extLst>
              <a:ext uri="{FF2B5EF4-FFF2-40B4-BE49-F238E27FC236}">
                <a16:creationId xmlns:a16="http://schemas.microsoft.com/office/drawing/2014/main" id="{8F6D3696-967F-B191-F66F-B13F827CCB6A}"/>
              </a:ext>
            </a:extLst>
          </p:cNvPr>
          <p:cNvSpPr>
            <a:spLocks noGrp="1"/>
          </p:cNvSpPr>
          <p:nvPr>
            <p:ph type="body" idx="1"/>
          </p:nvPr>
        </p:nvSpPr>
        <p:spPr>
          <a:xfrm>
            <a:off x="831850" y="4589463"/>
            <a:ext cx="10515600" cy="1500187"/>
          </a:xfrm>
        </p:spPr>
        <p:txBody>
          <a:bodyPr>
            <a:normAutofit/>
          </a:bodyPr>
          <a:lstStyle>
            <a:lvl1pPr marL="0" indent="0">
              <a:lnSpc>
                <a:spcPct val="100000"/>
              </a:lnSpc>
              <a:spcBef>
                <a:spcPts val="0"/>
              </a:spcBef>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6">
            <a:extLst>
              <a:ext uri="{FF2B5EF4-FFF2-40B4-BE49-F238E27FC236}">
                <a16:creationId xmlns:a16="http://schemas.microsoft.com/office/drawing/2014/main" id="{114449B1-0A4A-A2A6-9752-C13F979ABCC8}"/>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887270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 Commer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D118E-D107-F82C-112C-7D0DFDDF84DE}"/>
              </a:ext>
            </a:extLst>
          </p:cNvPr>
          <p:cNvSpPr>
            <a:spLocks noGrp="1"/>
          </p:cNvSpPr>
          <p:nvPr>
            <p:ph type="title" hasCustomPrompt="1"/>
          </p:nvPr>
        </p:nvSpPr>
        <p:spPr>
          <a:xfrm>
            <a:off x="831850" y="1709738"/>
            <a:ext cx="10515600" cy="2852737"/>
          </a:xfrm>
        </p:spPr>
        <p:txBody>
          <a:bodyPr anchor="b">
            <a:normAutofit/>
          </a:bodyPr>
          <a:lstStyle>
            <a:lvl1pPr>
              <a:defRPr sz="5800">
                <a:solidFill>
                  <a:schemeClr val="bg1"/>
                </a:solidFill>
              </a:defRPr>
            </a:lvl1pPr>
          </a:lstStyle>
          <a:p>
            <a:r>
              <a:rPr lang="en-US" dirty="0"/>
              <a:t>CLICK TO ADD TITLE</a:t>
            </a:r>
          </a:p>
        </p:txBody>
      </p:sp>
      <p:sp>
        <p:nvSpPr>
          <p:cNvPr id="3" name="Text Placeholder 2">
            <a:extLst>
              <a:ext uri="{FF2B5EF4-FFF2-40B4-BE49-F238E27FC236}">
                <a16:creationId xmlns:a16="http://schemas.microsoft.com/office/drawing/2014/main" id="{8F6D3696-967F-B191-F66F-B13F827CCB6A}"/>
              </a:ext>
            </a:extLst>
          </p:cNvPr>
          <p:cNvSpPr>
            <a:spLocks noGrp="1"/>
          </p:cNvSpPr>
          <p:nvPr>
            <p:ph type="body" idx="1"/>
          </p:nvPr>
        </p:nvSpPr>
        <p:spPr>
          <a:xfrm>
            <a:off x="831850" y="4589463"/>
            <a:ext cx="10515600" cy="1500187"/>
          </a:xfrm>
        </p:spPr>
        <p:txBody>
          <a:bodyPr>
            <a:normAutofit/>
          </a:bodyPr>
          <a:lstStyle>
            <a:lvl1pPr marL="0" indent="0">
              <a:lnSpc>
                <a:spcPct val="100000"/>
              </a:lnSpc>
              <a:spcBef>
                <a:spcPts val="0"/>
              </a:spcBef>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6">
            <a:extLst>
              <a:ext uri="{FF2B5EF4-FFF2-40B4-BE49-F238E27FC236}">
                <a16:creationId xmlns:a16="http://schemas.microsoft.com/office/drawing/2014/main" id="{114449B1-0A4A-A2A6-9752-C13F979ABCC8}"/>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977134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4.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2.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C14072-A2CE-D707-D242-4E51DFD093EA}"/>
              </a:ext>
            </a:extLst>
          </p:cNvPr>
          <p:cNvSpPr>
            <a:spLocks noGrp="1"/>
          </p:cNvSpPr>
          <p:nvPr>
            <p:ph type="title"/>
          </p:nvPr>
        </p:nvSpPr>
        <p:spPr>
          <a:xfrm>
            <a:off x="838200" y="22224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AB335DF-EBDA-0E56-C62D-8272FE57161B}"/>
              </a:ext>
            </a:extLst>
          </p:cNvPr>
          <p:cNvSpPr>
            <a:spLocks noGrp="1"/>
          </p:cNvSpPr>
          <p:nvPr>
            <p:ph type="body" idx="1"/>
          </p:nvPr>
        </p:nvSpPr>
        <p:spPr>
          <a:xfrm>
            <a:off x="838200" y="168274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EF6A89EF-B88E-C2CD-5AD6-65789F080F57}"/>
              </a:ext>
            </a:extLst>
          </p:cNvPr>
          <p:cNvSpPr>
            <a:spLocks noGrp="1"/>
          </p:cNvSpPr>
          <p:nvPr>
            <p:ph type="ftr" sz="quarter" idx="3"/>
          </p:nvPr>
        </p:nvSpPr>
        <p:spPr>
          <a:xfrm>
            <a:off x="886009" y="6356350"/>
            <a:ext cx="4114800" cy="365125"/>
          </a:xfrm>
          <a:prstGeom prst="rect">
            <a:avLst/>
          </a:prstGeom>
        </p:spPr>
        <p:txBody>
          <a:bodyPr vert="horz" lIns="91440" tIns="45720" rIns="91440" bIns="45720" rtlCol="0" anchor="ctr"/>
          <a:lstStyle>
            <a:lvl1pPr algn="l">
              <a:defRPr sz="1200" b="0" i="1">
                <a:solidFill>
                  <a:schemeClr val="tx1">
                    <a:tint val="75000"/>
                  </a:schemeClr>
                </a:solidFill>
                <a:latin typeface="Oswald" pitchFamily="2" charset="77"/>
              </a:defRPr>
            </a:lvl1pPr>
          </a:lstStyle>
          <a:p>
            <a:endParaRPr lang="en-US" dirty="0"/>
          </a:p>
        </p:txBody>
      </p:sp>
      <p:pic>
        <p:nvPicPr>
          <p:cNvPr id="12" name="Graphic 11">
            <a:extLst>
              <a:ext uri="{FF2B5EF4-FFF2-40B4-BE49-F238E27FC236}">
                <a16:creationId xmlns:a16="http://schemas.microsoft.com/office/drawing/2014/main" id="{5E3278B2-C391-D04A-A92F-357543BEC266}"/>
              </a:ext>
            </a:extLst>
          </p:cNvPr>
          <p:cNvPicPr>
            <a:picLocks noChangeAspect="1"/>
          </p:cNvPicPr>
          <p:nvPr userDrawn="1"/>
        </p:nvPicPr>
        <p:blipFill>
          <a:blip r:embed="rId29">
            <a:extLst>
              <a:ext uri="{96DAC541-7B7A-43D3-8B79-37D633B846F1}">
                <asvg:svgBlip xmlns:asvg="http://schemas.microsoft.com/office/drawing/2016/SVG/main" r:embed="rId30"/>
              </a:ext>
            </a:extLst>
          </a:blip>
          <a:srcRect/>
          <a:stretch/>
        </p:blipFill>
        <p:spPr>
          <a:xfrm>
            <a:off x="11078791" y="6076077"/>
            <a:ext cx="1124931" cy="560546"/>
          </a:xfrm>
          <a:prstGeom prst="rect">
            <a:avLst/>
          </a:prstGeom>
        </p:spPr>
      </p:pic>
      <p:grpSp>
        <p:nvGrpSpPr>
          <p:cNvPr id="4" name="Group 3">
            <a:extLst>
              <a:ext uri="{FF2B5EF4-FFF2-40B4-BE49-F238E27FC236}">
                <a16:creationId xmlns:a16="http://schemas.microsoft.com/office/drawing/2014/main" id="{A9B3B7B4-F81F-2FF9-13E2-644D53D63382}"/>
              </a:ext>
            </a:extLst>
          </p:cNvPr>
          <p:cNvGrpSpPr/>
          <p:nvPr userDrawn="1"/>
        </p:nvGrpSpPr>
        <p:grpSpPr>
          <a:xfrm>
            <a:off x="9925050" y="6075003"/>
            <a:ext cx="1153741" cy="560546"/>
            <a:chOff x="9925050" y="6075003"/>
            <a:chExt cx="1153741" cy="560546"/>
          </a:xfrm>
        </p:grpSpPr>
        <p:sp>
          <p:nvSpPr>
            <p:cNvPr id="7" name="Rectangle 6">
              <a:extLst>
                <a:ext uri="{FF2B5EF4-FFF2-40B4-BE49-F238E27FC236}">
                  <a16:creationId xmlns:a16="http://schemas.microsoft.com/office/drawing/2014/main" id="{F864261A-03DC-5503-BEAE-B88E646661E3}"/>
                </a:ext>
              </a:extLst>
            </p:cNvPr>
            <p:cNvSpPr/>
            <p:nvPr userDrawn="1"/>
          </p:nvSpPr>
          <p:spPr>
            <a:xfrm>
              <a:off x="9925050" y="6075003"/>
              <a:ext cx="1153741" cy="5605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A0806781-6782-2ADD-7CEC-938A64232687}"/>
                </a:ext>
              </a:extLst>
            </p:cNvPr>
            <p:cNvPicPr>
              <a:picLocks noChangeAspect="1"/>
            </p:cNvPicPr>
            <p:nvPr userDrawn="1"/>
          </p:nvPicPr>
          <p:blipFill>
            <a:blip r:embed="rId31">
              <a:extLst>
                <a:ext uri="{96DAC541-7B7A-43D3-8B79-37D633B846F1}">
                  <asvg:svgBlip xmlns:asvg="http://schemas.microsoft.com/office/drawing/2016/SVG/main" r:embed="rId32"/>
                </a:ext>
              </a:extLst>
            </a:blip>
            <a:srcRect t="15670" b="19059"/>
            <a:stretch>
              <a:fillRect/>
            </a:stretch>
          </p:blipFill>
          <p:spPr>
            <a:xfrm>
              <a:off x="9930451" y="6075003"/>
              <a:ext cx="1133615" cy="560546"/>
            </a:xfrm>
            <a:prstGeom prst="rect">
              <a:avLst/>
            </a:prstGeom>
          </p:spPr>
        </p:pic>
      </p:grpSp>
    </p:spTree>
    <p:extLst>
      <p:ext uri="{BB962C8B-B14F-4D97-AF65-F5344CB8AC3E}">
        <p14:creationId xmlns:p14="http://schemas.microsoft.com/office/powerpoint/2010/main" val="23250845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Lst>
  <p:txStyles>
    <p:titleStyle>
      <a:lvl1pPr algn="l" defTabSz="914400" rtl="0" eaLnBrk="1" latinLnBrk="0" hangingPunct="1">
        <a:lnSpc>
          <a:spcPct val="90000"/>
        </a:lnSpc>
        <a:spcBef>
          <a:spcPct val="0"/>
        </a:spcBef>
        <a:buNone/>
        <a:defRPr sz="4200" b="1" i="0" kern="1200">
          <a:solidFill>
            <a:schemeClr val="tx1"/>
          </a:solidFill>
          <a:latin typeface="Oswald SemiBold" pitchFamily="2" charset="77"/>
          <a:ea typeface="+mj-ea"/>
          <a:cs typeface="+mj-cs"/>
        </a:defRPr>
      </a:lvl1pPr>
    </p:titleStyle>
    <p:bodyStyle>
      <a:lvl1pPr marL="228600" indent="-228600" algn="l" defTabSz="914400" rtl="0" eaLnBrk="1" latinLnBrk="0" hangingPunct="1">
        <a:lnSpc>
          <a:spcPct val="100000"/>
        </a:lnSpc>
        <a:spcBef>
          <a:spcPts val="1000"/>
        </a:spcBef>
        <a:spcAft>
          <a:spcPts val="600"/>
        </a:spcAft>
        <a:buClr>
          <a:schemeClr val="accent1"/>
        </a:buClr>
        <a:buFont typeface="Wingdings" pitchFamily="2" charset="2"/>
        <a:buChar char="§"/>
        <a:defRPr sz="3000" b="0" i="0" kern="1200">
          <a:solidFill>
            <a:schemeClr val="tx1"/>
          </a:solidFill>
          <a:latin typeface="Oswald" pitchFamily="2" charset="77"/>
          <a:ea typeface="+mn-ea"/>
          <a:cs typeface="+mn-cs"/>
        </a:defRPr>
      </a:lvl1pPr>
      <a:lvl2pPr marL="685800" indent="-228600" algn="l" defTabSz="914400" rtl="0" eaLnBrk="1" latinLnBrk="0" hangingPunct="1">
        <a:lnSpc>
          <a:spcPct val="100000"/>
        </a:lnSpc>
        <a:spcBef>
          <a:spcPts val="500"/>
        </a:spcBef>
        <a:spcAft>
          <a:spcPts val="600"/>
        </a:spcAft>
        <a:buClr>
          <a:schemeClr val="accent1"/>
        </a:buClr>
        <a:buFont typeface="Wingdings" pitchFamily="2" charset="2"/>
        <a:buChar char="§"/>
        <a:defRPr sz="2600" b="0" i="0" kern="1200">
          <a:solidFill>
            <a:schemeClr val="tx1"/>
          </a:solidFill>
          <a:latin typeface="Oswald" pitchFamily="2" charset="77"/>
          <a:ea typeface="+mn-ea"/>
          <a:cs typeface="+mn-cs"/>
        </a:defRPr>
      </a:lvl2pPr>
      <a:lvl3pPr marL="1143000" indent="-228600" algn="l" defTabSz="914400" rtl="0" eaLnBrk="1" latinLnBrk="0" hangingPunct="1">
        <a:lnSpc>
          <a:spcPct val="100000"/>
        </a:lnSpc>
        <a:spcBef>
          <a:spcPts val="500"/>
        </a:spcBef>
        <a:spcAft>
          <a:spcPts val="600"/>
        </a:spcAft>
        <a:buClr>
          <a:schemeClr val="accent1"/>
        </a:buClr>
        <a:buFont typeface="Wingdings" pitchFamily="2" charset="2"/>
        <a:buChar char="§"/>
        <a:defRPr sz="2400" b="0" i="0" kern="1200">
          <a:solidFill>
            <a:schemeClr val="tx1"/>
          </a:solidFill>
          <a:latin typeface="Oswald" pitchFamily="2" charset="77"/>
          <a:ea typeface="+mn-ea"/>
          <a:cs typeface="+mn-cs"/>
        </a:defRPr>
      </a:lvl3pPr>
      <a:lvl4pPr marL="1600200" indent="-228600" algn="l" defTabSz="914400" rtl="0" eaLnBrk="1" latinLnBrk="0" hangingPunct="1">
        <a:lnSpc>
          <a:spcPct val="100000"/>
        </a:lnSpc>
        <a:spcBef>
          <a:spcPts val="500"/>
        </a:spcBef>
        <a:spcAft>
          <a:spcPts val="600"/>
        </a:spcAft>
        <a:buClr>
          <a:schemeClr val="accent1"/>
        </a:buClr>
        <a:buFont typeface="Wingdings" pitchFamily="2" charset="2"/>
        <a:buChar char="§"/>
        <a:defRPr sz="2000" b="0" i="0" kern="1200">
          <a:solidFill>
            <a:schemeClr val="tx1"/>
          </a:solidFill>
          <a:latin typeface="Oswald" pitchFamily="2" charset="77"/>
          <a:ea typeface="+mn-ea"/>
          <a:cs typeface="+mn-cs"/>
        </a:defRPr>
      </a:lvl4pPr>
      <a:lvl5pPr marL="2057400" indent="-228600" algn="l" defTabSz="914400" rtl="0" eaLnBrk="1" latinLnBrk="0" hangingPunct="1">
        <a:lnSpc>
          <a:spcPct val="100000"/>
        </a:lnSpc>
        <a:spcBef>
          <a:spcPts val="500"/>
        </a:spcBef>
        <a:spcAft>
          <a:spcPts val="600"/>
        </a:spcAft>
        <a:buClr>
          <a:schemeClr val="accent1"/>
        </a:buClr>
        <a:buFont typeface="Wingdings" pitchFamily="2" charset="2"/>
        <a:buChar char="§"/>
        <a:defRPr sz="1800" b="0" i="0" kern="1200">
          <a:solidFill>
            <a:schemeClr val="tx1"/>
          </a:solidFill>
          <a:latin typeface="Oswal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67229" y="260350"/>
            <a:ext cx="10563013" cy="1361911"/>
          </a:xfrm>
          <a:prstGeom prst="rect">
            <a:avLst/>
          </a:prstGeom>
        </p:spPr>
        <p:txBody>
          <a:bodyPr wrap="square" lIns="0" tIns="0" rIns="0" bIns="0">
            <a:spAutoFit/>
          </a:bodyPr>
          <a:lstStyle>
            <a:lvl1pPr>
              <a:defRPr sz="8850" b="0" i="0">
                <a:solidFill>
                  <a:srgbClr val="2E3D45"/>
                </a:solidFill>
                <a:latin typeface="Lucida Sans Unicode"/>
                <a:cs typeface="Lucida Sans Unicode"/>
              </a:defRPr>
            </a:lvl1pPr>
          </a:lstStyle>
          <a:p>
            <a:endParaRPr/>
          </a:p>
        </p:txBody>
      </p:sp>
      <p:sp>
        <p:nvSpPr>
          <p:cNvPr id="3" name="Holder 3"/>
          <p:cNvSpPr>
            <a:spLocks noGrp="1"/>
          </p:cNvSpPr>
          <p:nvPr>
            <p:ph type="body" idx="1"/>
          </p:nvPr>
        </p:nvSpPr>
        <p:spPr>
          <a:xfrm>
            <a:off x="908802" y="2096295"/>
            <a:ext cx="10574443" cy="338554"/>
          </a:xfrm>
          <a:prstGeom prst="rect">
            <a:avLst/>
          </a:prstGeom>
        </p:spPr>
        <p:txBody>
          <a:bodyPr wrap="square" lIns="0" tIns="0" rIns="0" bIns="0">
            <a:spAutoFit/>
          </a:bodyPr>
          <a:lstStyle>
            <a:lvl1pPr>
              <a:defRPr sz="2200" b="0" i="0">
                <a:solidFill>
                  <a:srgbClr val="120D0C"/>
                </a:solidFill>
                <a:latin typeface="Times New Roman"/>
                <a:cs typeface="Times New Roman"/>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1/6/2026</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9063951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87684221"/>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55D5F41-03C0-41CB-9549-1D6F108329BB}" type="datetimeFigureOut">
              <a:rPr lang="en-US" smtClean="0"/>
              <a:t>1/6/2026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C757857-F4A4-4C6F-90D0-D304C67C1610}" type="slidenum">
              <a:rPr lang="en-US" smtClean="0"/>
              <a:t>‹#›</a:t>
            </a:fld>
            <a:endParaRPr lang="en-US"/>
          </a:p>
        </p:txBody>
      </p:sp>
    </p:spTree>
    <p:extLst>
      <p:ext uri="{BB962C8B-B14F-4D97-AF65-F5344CB8AC3E}">
        <p14:creationId xmlns:p14="http://schemas.microsoft.com/office/powerpoint/2010/main" val="427691531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g"/><Relationship Id="rId7" Type="http://schemas.openxmlformats.org/officeDocument/2006/relationships/image" Target="../media/image60.png"/><Relationship Id="rId2" Type="http://schemas.openxmlformats.org/officeDocument/2006/relationships/notesSlide" Target="../notesSlides/notesSlide2.xml"/><Relationship Id="rId1" Type="http://schemas.openxmlformats.org/officeDocument/2006/relationships/slideLayout" Target="../slideLayouts/slideLayout33.xml"/><Relationship Id="rId6" Type="http://schemas.openxmlformats.org/officeDocument/2006/relationships/image" Target="../media/image59.png"/><Relationship Id="rId11" Type="http://schemas.openxmlformats.org/officeDocument/2006/relationships/image" Target="../media/image64.jp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1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image" Target="../media/image65.png"/><Relationship Id="rId1" Type="http://schemas.openxmlformats.org/officeDocument/2006/relationships/slideLayout" Target="../slideLayouts/slideLayout50.xml"/><Relationship Id="rId6" Type="http://schemas.openxmlformats.org/officeDocument/2006/relationships/hyperlink" Target="mailto:info@ozarkretailaccelerator.com" TargetMode="External"/><Relationship Id="rId5" Type="http://schemas.openxmlformats.org/officeDocument/2006/relationships/hyperlink" Target="mailto:phils@uark.edu" TargetMode="External"/><Relationship Id="rId4" Type="http://schemas.openxmlformats.org/officeDocument/2006/relationships/image" Target="../media/image67.png"/><Relationship Id="rId9" Type="http://schemas.openxmlformats.org/officeDocument/2006/relationships/image" Target="../media/image7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0.xml"/><Relationship Id="rId7" Type="http://schemas.openxmlformats.org/officeDocument/2006/relationships/image" Target="../media/image7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g"/><Relationship Id="rId1" Type="http://schemas.openxmlformats.org/officeDocument/2006/relationships/slideLayout" Target="../slideLayouts/slideLayout32.xml"/><Relationship Id="rId4" Type="http://schemas.openxmlformats.org/officeDocument/2006/relationships/image" Target="../media/image74.png"/></Relationships>
</file>

<file path=ppt/slides/_rels/slide1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hyperlink" Target="http://www.upkept.io/" TargetMode="Externa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hyperlink" Target="mailto:robin@upkeptrepair.com" TargetMode="External"/><Relationship Id="rId2" Type="http://schemas.openxmlformats.org/officeDocument/2006/relationships/image" Target="../media/image87.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hyperlink" Target="https://earth.org/statistics-about-fast-fashion-waste/" TargetMode="External"/><Relationship Id="rId7" Type="http://schemas.openxmlformats.org/officeDocument/2006/relationships/hyperlink" Target="https://doi.org/10.3390/su11195306" TargetMode="External"/><Relationship Id="rId2" Type="http://schemas.openxmlformats.org/officeDocument/2006/relationships/hyperlink" Target="https://www.convenience.org/Media/Daily/2024/April/24/4-US-Consumers-Pay-Sustainable_Products_Research" TargetMode="External"/><Relationship Id="rId1" Type="http://schemas.openxmlformats.org/officeDocument/2006/relationships/slideLayout" Target="../slideLayouts/slideLayout29.xml"/><Relationship Id="rId6" Type="http://schemas.openxmlformats.org/officeDocument/2006/relationships/hyperlink" Target="https://www.theguardian.com/us-news/2024/sep/24/clothes-recycling-california-responsible-textile-recovery-act" TargetMode="External"/><Relationship Id="rId5" Type="http://schemas.openxmlformats.org/officeDocument/2006/relationships/hyperlink" Target="https://www.publichealth.columbia.edu/research/others/age-smart-employer/news/spotlight/bridge-tailors" TargetMode="External"/><Relationship Id="rId4" Type="http://schemas.openxmlformats.org/officeDocument/2006/relationships/hyperlink" Target="https://www.theguardian.com/fashion/2023/oct/18/the-missing-link-is-textile-recycling-the-answer-to-fashions-waste-crisis"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g"/><Relationship Id="rId7" Type="http://schemas.openxmlformats.org/officeDocument/2006/relationships/image" Target="../media/image42.sv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40.sv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svg"/></Relationships>
</file>

<file path=ppt/slides/_rels/slide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25.xml"/><Relationship Id="rId5" Type="http://schemas.openxmlformats.org/officeDocument/2006/relationships/image" Target="../media/image50.pn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1.png"/><Relationship Id="rId1" Type="http://schemas.openxmlformats.org/officeDocument/2006/relationships/slideLayout" Target="../slideLayouts/slideLayout5.xml"/><Relationship Id="rId4" Type="http://schemas.openxmlformats.org/officeDocument/2006/relationships/image" Target="../media/image4.svg"/></Relationships>
</file>

<file path=ppt/slides/_rels/slide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BB9F4A6-427F-85B1-CFFC-94D436CBE67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B44A21A-F716-1655-4DE6-265E9CF20E1B}"/>
              </a:ext>
            </a:extLst>
          </p:cNvPr>
          <p:cNvSpPr>
            <a:spLocks noGrp="1"/>
          </p:cNvSpPr>
          <p:nvPr>
            <p:ph type="title"/>
          </p:nvPr>
        </p:nvSpPr>
        <p:spPr>
          <a:effectLst>
            <a:outerShdw blurRad="92461" sx="108409" sy="108409" algn="tl" rotWithShape="0">
              <a:prstClr val="black">
                <a:alpha val="63467"/>
              </a:prstClr>
            </a:outerShdw>
          </a:effectLst>
        </p:spPr>
        <p:txBody>
          <a:bodyPr/>
          <a:lstStyle/>
          <a:p>
            <a:r>
              <a:rPr lang="en-US" sz="7200" dirty="0">
                <a:solidFill>
                  <a:schemeClr val="bg1"/>
                </a:solidFill>
              </a:rPr>
              <a:t>Welcome to the ESO Call!</a:t>
            </a:r>
          </a:p>
        </p:txBody>
      </p:sp>
      <p:sp>
        <p:nvSpPr>
          <p:cNvPr id="5" name="Text Placeholder 4">
            <a:extLst>
              <a:ext uri="{FF2B5EF4-FFF2-40B4-BE49-F238E27FC236}">
                <a16:creationId xmlns:a16="http://schemas.microsoft.com/office/drawing/2014/main" id="{97C007F4-AF98-3637-1844-7C5C1E6B7033}"/>
              </a:ext>
            </a:extLst>
          </p:cNvPr>
          <p:cNvSpPr>
            <a:spLocks noGrp="1"/>
          </p:cNvSpPr>
          <p:nvPr>
            <p:ph type="body" sz="half" idx="2"/>
          </p:nvPr>
        </p:nvSpPr>
        <p:spPr>
          <a:xfrm>
            <a:off x="1430216" y="3251716"/>
            <a:ext cx="10034954" cy="2430952"/>
          </a:xfrm>
          <a:effectLst>
            <a:outerShdw blurRad="245995" sx="160784" sy="160784" algn="ctr" rotWithShape="0">
              <a:prstClr val="black">
                <a:alpha val="79291"/>
              </a:prstClr>
            </a:outerShdw>
          </a:effectLst>
        </p:spPr>
        <p:txBody>
          <a:bodyPr numCol="1">
            <a:noAutofit/>
          </a:bodyPr>
          <a:lstStyle/>
          <a:p>
            <a:pPr marL="0" indent="0">
              <a:buNone/>
            </a:pPr>
            <a:r>
              <a:rPr lang="en-US" sz="2800" dirty="0">
                <a:solidFill>
                  <a:schemeClr val="bg1"/>
                </a:solidFill>
                <a:latin typeface="+mj-lt"/>
              </a:rPr>
              <a:t>10am -11am CT</a:t>
            </a:r>
          </a:p>
          <a:p>
            <a:pPr marL="0" indent="0">
              <a:buNone/>
            </a:pPr>
            <a:r>
              <a:rPr lang="en-US" sz="2800" dirty="0">
                <a:solidFill>
                  <a:schemeClr val="bg1"/>
                </a:solidFill>
                <a:latin typeface="+mj-lt"/>
              </a:rPr>
              <a:t>First Wednesday of Each Month</a:t>
            </a:r>
          </a:p>
        </p:txBody>
      </p:sp>
      <p:sp>
        <p:nvSpPr>
          <p:cNvPr id="2" name="Footer Placeholder 1">
            <a:extLst>
              <a:ext uri="{FF2B5EF4-FFF2-40B4-BE49-F238E27FC236}">
                <a16:creationId xmlns:a16="http://schemas.microsoft.com/office/drawing/2014/main" id="{54DBECB4-77B6-4C38-9694-57D28BF56B04}"/>
              </a:ext>
            </a:extLst>
          </p:cNvPr>
          <p:cNvSpPr>
            <a:spLocks noGrp="1"/>
          </p:cNvSpPr>
          <p:nvPr>
            <p:ph type="ftr" sz="quarter" idx="10"/>
          </p:nvPr>
        </p:nvSpPr>
        <p:spPr>
          <a:xfrm>
            <a:off x="999023" y="6356350"/>
            <a:ext cx="545314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swald" pitchFamily="2" charset="77"/>
                <a:ea typeface="+mn-ea"/>
                <a:cs typeface="+mn-cs"/>
              </a:rPr>
              <a:t>Got questions? Email </a:t>
            </a:r>
            <a:r>
              <a:rPr kumimoji="0" lang="en-US" sz="1600" b="0" i="0" u="none" strike="noStrike" kern="1200" cap="none" spc="0" normalizeH="0" baseline="0" noProof="0" dirty="0">
                <a:ln>
                  <a:noFill/>
                </a:ln>
                <a:solidFill>
                  <a:srgbClr val="FFFFFF"/>
                </a:solidFill>
                <a:effectLst/>
                <a:uLnTx/>
                <a:uFillTx/>
                <a:latin typeface="Oswald SemiBold"/>
                <a:ea typeface="+mn-ea"/>
                <a:cs typeface="+mn-cs"/>
              </a:rPr>
              <a:t>Mallory.Race@ArkansasEDC.com</a:t>
            </a:r>
          </a:p>
        </p:txBody>
      </p:sp>
    </p:spTree>
    <p:extLst>
      <p:ext uri="{BB962C8B-B14F-4D97-AF65-F5344CB8AC3E}">
        <p14:creationId xmlns:p14="http://schemas.microsoft.com/office/powerpoint/2010/main" val="3451799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254000" y="2070100"/>
            <a:ext cx="5740400" cy="2718000"/>
          </a:xfrm>
          <a:prstGeom prst="rect">
            <a:avLst/>
          </a:prstGeom>
          <a:solidFill>
            <a:srgbClr val="F68663"/>
          </a:solidFill>
          <a:ln w="9525" cap="flat" cmpd="sng">
            <a:solidFill>
              <a:srgbClr val="F68663"/>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pic>
        <p:nvPicPr>
          <p:cNvPr id="55" name="Google Shape;55;p13" title="Health Catalyst Logo jpg color.jpg"/>
          <p:cNvPicPr preferRelativeResize="0"/>
          <p:nvPr/>
        </p:nvPicPr>
        <p:blipFill>
          <a:blip r:embed="rId3">
            <a:alphaModFix/>
          </a:blip>
          <a:stretch>
            <a:fillRect/>
          </a:stretch>
        </p:blipFill>
        <p:spPr>
          <a:xfrm>
            <a:off x="419100" y="152401"/>
            <a:ext cx="3683000" cy="1841500"/>
          </a:xfrm>
          <a:prstGeom prst="rect">
            <a:avLst/>
          </a:prstGeom>
          <a:noFill/>
          <a:ln>
            <a:noFill/>
          </a:ln>
        </p:spPr>
      </p:pic>
      <p:sp>
        <p:nvSpPr>
          <p:cNvPr id="56" name="Google Shape;56;p13"/>
          <p:cNvSpPr txBox="1"/>
          <p:nvPr/>
        </p:nvSpPr>
        <p:spPr>
          <a:xfrm>
            <a:off x="4102100" y="292100"/>
            <a:ext cx="7670800" cy="1308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667" b="1" kern="0">
                <a:solidFill>
                  <a:srgbClr val="595959"/>
                </a:solidFill>
                <a:latin typeface="Arial"/>
                <a:cs typeface="Arial"/>
                <a:sym typeface="Arial"/>
              </a:rPr>
              <a:t>Connecting startups with community partners in Northwest Arkansas for funded pilot projects addressing real-world challenges.</a:t>
            </a:r>
            <a:endParaRPr sz="2667" b="1" kern="0">
              <a:solidFill>
                <a:srgbClr val="595959"/>
              </a:solidFill>
              <a:latin typeface="Arial"/>
              <a:cs typeface="Arial"/>
              <a:sym typeface="Arial"/>
            </a:endParaRPr>
          </a:p>
        </p:txBody>
      </p:sp>
      <p:sp>
        <p:nvSpPr>
          <p:cNvPr id="57" name="Google Shape;57;p13"/>
          <p:cNvSpPr txBox="1"/>
          <p:nvPr/>
        </p:nvSpPr>
        <p:spPr>
          <a:xfrm>
            <a:off x="400000" y="2289200"/>
            <a:ext cx="5448400" cy="2127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b="1" kern="0">
                <a:solidFill>
                  <a:srgbClr val="FFFFFF"/>
                </a:solidFill>
                <a:latin typeface="Arial"/>
                <a:cs typeface="Arial"/>
                <a:sym typeface="Arial"/>
              </a:rPr>
              <a:t>FOCUS AREAS</a:t>
            </a:r>
            <a:endParaRPr sz="2400" b="1" kern="0">
              <a:solidFill>
                <a:srgbClr val="FFFFFF"/>
              </a:solidFill>
              <a:latin typeface="Arial"/>
              <a:cs typeface="Arial"/>
              <a:sym typeface="Arial"/>
            </a:endParaRPr>
          </a:p>
          <a:p>
            <a:pPr marL="609585" indent="-457189" defTabSz="1219170">
              <a:spcBef>
                <a:spcPts val="1333"/>
              </a:spcBef>
              <a:buClr>
                <a:srgbClr val="FFFFFF"/>
              </a:buClr>
              <a:buSzPts val="1800"/>
              <a:buFont typeface="Arial"/>
              <a:buChar char="●"/>
            </a:pPr>
            <a:r>
              <a:rPr lang="en" sz="2400" kern="0">
                <a:solidFill>
                  <a:srgbClr val="FFFFFF"/>
                </a:solidFill>
                <a:latin typeface="Arial"/>
                <a:cs typeface="Arial"/>
                <a:sym typeface="Arial"/>
              </a:rPr>
              <a:t>Population Health &amp; Health Equity</a:t>
            </a:r>
            <a:endParaRPr sz="2400" kern="0">
              <a:solidFill>
                <a:srgbClr val="FFFFFF"/>
              </a:solidFill>
              <a:latin typeface="Arial"/>
              <a:cs typeface="Arial"/>
              <a:sym typeface="Arial"/>
            </a:endParaRPr>
          </a:p>
          <a:p>
            <a:pPr marL="609585" indent="-457189" defTabSz="1219170">
              <a:buClr>
                <a:srgbClr val="FFFFFF"/>
              </a:buClr>
              <a:buSzPts val="1800"/>
              <a:buFont typeface="Arial"/>
              <a:buChar char="●"/>
            </a:pPr>
            <a:r>
              <a:rPr lang="en" sz="2400" kern="0">
                <a:solidFill>
                  <a:srgbClr val="FFFFFF"/>
                </a:solidFill>
                <a:latin typeface="Arial"/>
                <a:cs typeface="Arial"/>
                <a:sym typeface="Arial"/>
              </a:rPr>
              <a:t>Mental &amp; Behavioral Health</a:t>
            </a:r>
            <a:endParaRPr sz="2400" kern="0">
              <a:solidFill>
                <a:srgbClr val="FFFFFF"/>
              </a:solidFill>
              <a:latin typeface="Arial"/>
              <a:cs typeface="Arial"/>
              <a:sym typeface="Arial"/>
            </a:endParaRPr>
          </a:p>
          <a:p>
            <a:pPr marL="609585" indent="-457189" defTabSz="1219170">
              <a:buClr>
                <a:srgbClr val="FFFFFF"/>
              </a:buClr>
              <a:buSzPts val="1800"/>
              <a:buFont typeface="Arial"/>
              <a:buChar char="●"/>
            </a:pPr>
            <a:r>
              <a:rPr lang="en" sz="2400" kern="0">
                <a:solidFill>
                  <a:srgbClr val="FFFFFF"/>
                </a:solidFill>
                <a:latin typeface="Arial"/>
                <a:cs typeface="Arial"/>
                <a:sym typeface="Arial"/>
              </a:rPr>
              <a:t>Environmental Sustainability</a:t>
            </a:r>
            <a:endParaRPr sz="2400" kern="0">
              <a:solidFill>
                <a:srgbClr val="FFFFFF"/>
              </a:solidFill>
              <a:latin typeface="Arial"/>
              <a:cs typeface="Arial"/>
              <a:sym typeface="Arial"/>
            </a:endParaRPr>
          </a:p>
          <a:p>
            <a:pPr marL="609585" indent="-457189" defTabSz="1219170">
              <a:buClr>
                <a:srgbClr val="FFFFFF"/>
              </a:buClr>
              <a:buSzPts val="1800"/>
              <a:buFont typeface="Arial"/>
              <a:buChar char="●"/>
            </a:pPr>
            <a:r>
              <a:rPr lang="en" sz="2400" kern="0">
                <a:solidFill>
                  <a:srgbClr val="FFFFFF"/>
                </a:solidFill>
                <a:latin typeface="Arial"/>
                <a:cs typeface="Arial"/>
                <a:sym typeface="Arial"/>
              </a:rPr>
              <a:t>Economic Vitality</a:t>
            </a:r>
            <a:endParaRPr sz="2400" kern="0">
              <a:solidFill>
                <a:srgbClr val="FFFFFF"/>
              </a:solidFill>
              <a:latin typeface="Arial"/>
              <a:cs typeface="Arial"/>
              <a:sym typeface="Arial"/>
            </a:endParaRPr>
          </a:p>
        </p:txBody>
      </p:sp>
      <p:cxnSp>
        <p:nvCxnSpPr>
          <p:cNvPr id="58" name="Google Shape;58;p13"/>
          <p:cNvCxnSpPr/>
          <p:nvPr/>
        </p:nvCxnSpPr>
        <p:spPr>
          <a:xfrm>
            <a:off x="393700" y="2870200"/>
            <a:ext cx="5384800" cy="0"/>
          </a:xfrm>
          <a:prstGeom prst="straightConnector1">
            <a:avLst/>
          </a:prstGeom>
          <a:noFill/>
          <a:ln w="19050" cap="flat" cmpd="sng">
            <a:solidFill>
              <a:schemeClr val="lt1"/>
            </a:solidFill>
            <a:prstDash val="solid"/>
            <a:round/>
            <a:headEnd type="none" w="med" len="med"/>
            <a:tailEnd type="none" w="med" len="med"/>
          </a:ln>
        </p:spPr>
      </p:cxnSp>
      <p:sp>
        <p:nvSpPr>
          <p:cNvPr id="59" name="Google Shape;59;p13"/>
          <p:cNvSpPr txBox="1"/>
          <p:nvPr/>
        </p:nvSpPr>
        <p:spPr>
          <a:xfrm>
            <a:off x="6324500" y="2159000"/>
            <a:ext cx="5448400" cy="711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b="1" kern="0">
                <a:solidFill>
                  <a:srgbClr val="595959"/>
                </a:solidFill>
                <a:latin typeface="Arial"/>
                <a:cs typeface="Arial"/>
                <a:sym typeface="Arial"/>
              </a:rPr>
              <a:t>HOW YOU CAN HELP</a:t>
            </a:r>
            <a:endParaRPr sz="2400" b="1" kern="0">
              <a:solidFill>
                <a:srgbClr val="595959"/>
              </a:solidFill>
              <a:latin typeface="Arial"/>
              <a:cs typeface="Arial"/>
              <a:sym typeface="Arial"/>
            </a:endParaRPr>
          </a:p>
        </p:txBody>
      </p:sp>
      <p:sp>
        <p:nvSpPr>
          <p:cNvPr id="60" name="Google Shape;60;p13"/>
          <p:cNvSpPr/>
          <p:nvPr/>
        </p:nvSpPr>
        <p:spPr>
          <a:xfrm>
            <a:off x="6438900" y="2730500"/>
            <a:ext cx="546000" cy="584400"/>
          </a:xfrm>
          <a:prstGeom prst="rect">
            <a:avLst/>
          </a:prstGeom>
          <a:solidFill>
            <a:srgbClr val="F68663"/>
          </a:solidFill>
          <a:ln w="9525" cap="flat" cmpd="sng">
            <a:solidFill>
              <a:srgbClr val="F68663"/>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61" name="Google Shape;61;p13"/>
          <p:cNvSpPr/>
          <p:nvPr/>
        </p:nvSpPr>
        <p:spPr>
          <a:xfrm>
            <a:off x="6438900" y="3832000"/>
            <a:ext cx="546000" cy="584400"/>
          </a:xfrm>
          <a:prstGeom prst="rect">
            <a:avLst/>
          </a:prstGeom>
          <a:solidFill>
            <a:srgbClr val="F68663"/>
          </a:solidFill>
          <a:ln w="9525" cap="flat" cmpd="sng">
            <a:solidFill>
              <a:srgbClr val="F68663"/>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62" name="Google Shape;62;p13"/>
          <p:cNvSpPr txBox="1"/>
          <p:nvPr/>
        </p:nvSpPr>
        <p:spPr>
          <a:xfrm>
            <a:off x="6438900" y="2730500"/>
            <a:ext cx="546000" cy="5844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2400" b="1" kern="0">
                <a:solidFill>
                  <a:srgbClr val="FFFFFF"/>
                </a:solidFill>
                <a:latin typeface="Arial"/>
                <a:cs typeface="Arial"/>
                <a:sym typeface="Arial"/>
              </a:rPr>
              <a:t>1</a:t>
            </a:r>
            <a:endParaRPr sz="2400" b="1" kern="0">
              <a:solidFill>
                <a:srgbClr val="FFFFFF"/>
              </a:solidFill>
              <a:latin typeface="Arial"/>
              <a:cs typeface="Arial"/>
              <a:sym typeface="Arial"/>
            </a:endParaRPr>
          </a:p>
        </p:txBody>
      </p:sp>
      <p:sp>
        <p:nvSpPr>
          <p:cNvPr id="63" name="Google Shape;63;p13"/>
          <p:cNvSpPr txBox="1"/>
          <p:nvPr/>
        </p:nvSpPr>
        <p:spPr>
          <a:xfrm>
            <a:off x="6438900" y="3832000"/>
            <a:ext cx="546000" cy="5844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2400" b="1" kern="0">
                <a:solidFill>
                  <a:srgbClr val="FFFFFF"/>
                </a:solidFill>
                <a:latin typeface="Arial"/>
                <a:cs typeface="Arial"/>
                <a:sym typeface="Arial"/>
              </a:rPr>
              <a:t>2</a:t>
            </a:r>
            <a:endParaRPr sz="2400" b="1" kern="0">
              <a:solidFill>
                <a:srgbClr val="FFFFFF"/>
              </a:solidFill>
              <a:latin typeface="Arial"/>
              <a:cs typeface="Arial"/>
              <a:sym typeface="Arial"/>
            </a:endParaRPr>
          </a:p>
        </p:txBody>
      </p:sp>
      <p:sp>
        <p:nvSpPr>
          <p:cNvPr id="64" name="Google Shape;64;p13"/>
          <p:cNvSpPr txBox="1"/>
          <p:nvPr/>
        </p:nvSpPr>
        <p:spPr>
          <a:xfrm>
            <a:off x="7086600" y="2590800"/>
            <a:ext cx="4724400" cy="1028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b="1" kern="0">
                <a:solidFill>
                  <a:srgbClr val="595959"/>
                </a:solidFill>
                <a:latin typeface="Arial"/>
                <a:cs typeface="Arial"/>
                <a:sym typeface="Arial"/>
              </a:rPr>
              <a:t>Startup Referrals: </a:t>
            </a:r>
            <a:r>
              <a:rPr lang="en" sz="1867" kern="0">
                <a:solidFill>
                  <a:srgbClr val="595959"/>
                </a:solidFill>
                <a:latin typeface="Arial"/>
                <a:cs typeface="Arial"/>
                <a:sym typeface="Arial"/>
              </a:rPr>
              <a:t>Know companies with solutions in the focus areas? Send them our way!</a:t>
            </a:r>
            <a:endParaRPr sz="1867" kern="0">
              <a:solidFill>
                <a:srgbClr val="595959"/>
              </a:solidFill>
              <a:latin typeface="Arial"/>
              <a:cs typeface="Arial"/>
              <a:sym typeface="Arial"/>
            </a:endParaRPr>
          </a:p>
        </p:txBody>
      </p:sp>
      <p:sp>
        <p:nvSpPr>
          <p:cNvPr id="65" name="Google Shape;65;p13"/>
          <p:cNvSpPr txBox="1"/>
          <p:nvPr/>
        </p:nvSpPr>
        <p:spPr>
          <a:xfrm>
            <a:off x="7086600" y="3641500"/>
            <a:ext cx="4724400" cy="1028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b="1" kern="0">
                <a:solidFill>
                  <a:srgbClr val="595959"/>
                </a:solidFill>
                <a:latin typeface="Arial"/>
                <a:cs typeface="Arial"/>
                <a:sym typeface="Arial"/>
              </a:rPr>
              <a:t>Community Partners: </a:t>
            </a:r>
            <a:r>
              <a:rPr lang="en" sz="1867" kern="0">
                <a:solidFill>
                  <a:srgbClr val="595959"/>
                </a:solidFill>
                <a:latin typeface="Arial"/>
                <a:cs typeface="Arial"/>
                <a:sym typeface="Arial"/>
              </a:rPr>
              <a:t>Know NWA organizations interested in partnering on pilots? Introduce us!</a:t>
            </a:r>
            <a:endParaRPr sz="1867" kern="0">
              <a:solidFill>
                <a:srgbClr val="595959"/>
              </a:solidFill>
              <a:latin typeface="Arial"/>
              <a:cs typeface="Arial"/>
              <a:sym typeface="Arial"/>
            </a:endParaRPr>
          </a:p>
        </p:txBody>
      </p:sp>
      <p:sp>
        <p:nvSpPr>
          <p:cNvPr id="66" name="Google Shape;66;p13"/>
          <p:cNvSpPr txBox="1"/>
          <p:nvPr/>
        </p:nvSpPr>
        <p:spPr>
          <a:xfrm>
            <a:off x="139700" y="4927600"/>
            <a:ext cx="5448400" cy="711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b="1" kern="0">
                <a:solidFill>
                  <a:srgbClr val="595959"/>
                </a:solidFill>
                <a:latin typeface="Arial"/>
                <a:cs typeface="Arial"/>
                <a:sym typeface="Arial"/>
              </a:rPr>
              <a:t>CURRENT COMMUNITY PARTNERS</a:t>
            </a:r>
            <a:endParaRPr sz="2400" b="1" kern="0">
              <a:solidFill>
                <a:srgbClr val="595959"/>
              </a:solidFill>
              <a:latin typeface="Arial"/>
              <a:cs typeface="Arial"/>
              <a:sym typeface="Arial"/>
            </a:endParaRPr>
          </a:p>
        </p:txBody>
      </p:sp>
      <p:cxnSp>
        <p:nvCxnSpPr>
          <p:cNvPr id="67" name="Google Shape;67;p13"/>
          <p:cNvCxnSpPr/>
          <p:nvPr/>
        </p:nvCxnSpPr>
        <p:spPr>
          <a:xfrm>
            <a:off x="5588100" y="5232400"/>
            <a:ext cx="6121200" cy="0"/>
          </a:xfrm>
          <a:prstGeom prst="straightConnector1">
            <a:avLst/>
          </a:prstGeom>
          <a:noFill/>
          <a:ln w="19050" cap="flat" cmpd="sng">
            <a:solidFill>
              <a:srgbClr val="F68663"/>
            </a:solidFill>
            <a:prstDash val="solid"/>
            <a:round/>
            <a:headEnd type="none" w="med" len="med"/>
            <a:tailEnd type="none" w="med" len="med"/>
          </a:ln>
        </p:spPr>
      </p:cxnSp>
      <p:pic>
        <p:nvPicPr>
          <p:cNvPr id="68" name="Google Shape;68;p13" title="AR DEPT HEALTH_COLOR_RGB_.png"/>
          <p:cNvPicPr preferRelativeResize="0"/>
          <p:nvPr/>
        </p:nvPicPr>
        <p:blipFill>
          <a:blip r:embed="rId4">
            <a:alphaModFix/>
          </a:blip>
          <a:stretch>
            <a:fillRect/>
          </a:stretch>
        </p:blipFill>
        <p:spPr>
          <a:xfrm>
            <a:off x="1" y="5437501"/>
            <a:ext cx="1187399" cy="1186492"/>
          </a:xfrm>
          <a:prstGeom prst="rect">
            <a:avLst/>
          </a:prstGeom>
          <a:noFill/>
          <a:ln>
            <a:noFill/>
          </a:ln>
        </p:spPr>
      </p:pic>
      <p:pic>
        <p:nvPicPr>
          <p:cNvPr id="69" name="Google Shape;69;p13" title="ARISA LOGO COLOR.png"/>
          <p:cNvPicPr preferRelativeResize="0"/>
          <p:nvPr/>
        </p:nvPicPr>
        <p:blipFill>
          <a:blip r:embed="rId5">
            <a:alphaModFix/>
          </a:blip>
          <a:stretch>
            <a:fillRect/>
          </a:stretch>
        </p:blipFill>
        <p:spPr>
          <a:xfrm>
            <a:off x="1123901" y="5641500"/>
            <a:ext cx="1368180" cy="778501"/>
          </a:xfrm>
          <a:prstGeom prst="rect">
            <a:avLst/>
          </a:prstGeom>
          <a:noFill/>
          <a:ln>
            <a:noFill/>
          </a:ln>
        </p:spPr>
      </p:pic>
      <p:pic>
        <p:nvPicPr>
          <p:cNvPr id="70" name="Google Shape;70;p13" title="UAMS_Qualifier_RGB.png"/>
          <p:cNvPicPr preferRelativeResize="0"/>
          <p:nvPr/>
        </p:nvPicPr>
        <p:blipFill>
          <a:blip r:embed="rId6">
            <a:alphaModFix/>
          </a:blip>
          <a:stretch>
            <a:fillRect/>
          </a:stretch>
        </p:blipFill>
        <p:spPr>
          <a:xfrm>
            <a:off x="2615667" y="5853685"/>
            <a:ext cx="1368168" cy="487111"/>
          </a:xfrm>
          <a:prstGeom prst="rect">
            <a:avLst/>
          </a:prstGeom>
          <a:noFill/>
          <a:ln>
            <a:noFill/>
          </a:ln>
        </p:spPr>
      </p:pic>
      <p:pic>
        <p:nvPicPr>
          <p:cNvPr id="71" name="Google Shape;71;p13" title="SC_Primary_Logo_DarkGreen.png"/>
          <p:cNvPicPr preferRelativeResize="0"/>
          <p:nvPr/>
        </p:nvPicPr>
        <p:blipFill>
          <a:blip r:embed="rId7">
            <a:alphaModFix/>
          </a:blip>
          <a:stretch>
            <a:fillRect/>
          </a:stretch>
        </p:blipFill>
        <p:spPr>
          <a:xfrm>
            <a:off x="4183633" y="5570100"/>
            <a:ext cx="961201" cy="958933"/>
          </a:xfrm>
          <a:prstGeom prst="rect">
            <a:avLst/>
          </a:prstGeom>
          <a:noFill/>
          <a:ln>
            <a:noFill/>
          </a:ln>
        </p:spPr>
      </p:pic>
      <p:pic>
        <p:nvPicPr>
          <p:cNvPr id="72" name="Google Shape;72;p13" title="wr_logo_stacked_rgb.png"/>
          <p:cNvPicPr preferRelativeResize="0"/>
          <p:nvPr/>
        </p:nvPicPr>
        <p:blipFill>
          <a:blip r:embed="rId8">
            <a:alphaModFix/>
          </a:blip>
          <a:stretch>
            <a:fillRect/>
          </a:stretch>
        </p:blipFill>
        <p:spPr>
          <a:xfrm>
            <a:off x="5299501" y="5778300"/>
            <a:ext cx="1593001" cy="584400"/>
          </a:xfrm>
          <a:prstGeom prst="rect">
            <a:avLst/>
          </a:prstGeom>
          <a:noFill/>
          <a:ln>
            <a:noFill/>
          </a:ln>
        </p:spPr>
      </p:pic>
      <p:pic>
        <p:nvPicPr>
          <p:cNvPr id="73" name="Google Shape;73;p13" title="Our Blood Institute - Logo - Color - Rectangle.png"/>
          <p:cNvPicPr preferRelativeResize="0"/>
          <p:nvPr/>
        </p:nvPicPr>
        <p:blipFill>
          <a:blip r:embed="rId9">
            <a:alphaModFix/>
          </a:blip>
          <a:stretch>
            <a:fillRect/>
          </a:stretch>
        </p:blipFill>
        <p:spPr>
          <a:xfrm>
            <a:off x="10452933" y="5586265"/>
            <a:ext cx="1778000" cy="888953"/>
          </a:xfrm>
          <a:prstGeom prst="rect">
            <a:avLst/>
          </a:prstGeom>
          <a:noFill/>
          <a:ln>
            <a:noFill/>
          </a:ln>
        </p:spPr>
      </p:pic>
      <p:pic>
        <p:nvPicPr>
          <p:cNvPr id="74" name="Google Shape;74;p13" title="Community Clinic copy.png"/>
          <p:cNvPicPr preferRelativeResize="0"/>
          <p:nvPr/>
        </p:nvPicPr>
        <p:blipFill>
          <a:blip r:embed="rId10">
            <a:alphaModFix/>
          </a:blip>
          <a:stretch>
            <a:fillRect/>
          </a:stretch>
        </p:blipFill>
        <p:spPr>
          <a:xfrm>
            <a:off x="7046433" y="5898720"/>
            <a:ext cx="1778000" cy="397081"/>
          </a:xfrm>
          <a:prstGeom prst="rect">
            <a:avLst/>
          </a:prstGeom>
          <a:noFill/>
          <a:ln>
            <a:noFill/>
          </a:ln>
        </p:spPr>
      </p:pic>
      <p:pic>
        <p:nvPicPr>
          <p:cNvPr id="75" name="Google Shape;75;p13" title="Mercy Logo 2012.jpg"/>
          <p:cNvPicPr preferRelativeResize="0"/>
          <p:nvPr/>
        </p:nvPicPr>
        <p:blipFill>
          <a:blip r:embed="rId11">
            <a:alphaModFix/>
          </a:blip>
          <a:stretch>
            <a:fillRect/>
          </a:stretch>
        </p:blipFill>
        <p:spPr>
          <a:xfrm>
            <a:off x="8940267" y="5727998"/>
            <a:ext cx="1523836" cy="60546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2000"/>
            <a:biLevel thresh="25000"/>
            <a:lum/>
          </a:blip>
          <a:srcRect/>
          <a:stretch>
            <a:fillRect l="-14000" r="-68000"/>
          </a:stretch>
        </a:blipFill>
        <a:effectLst/>
      </p:bgPr>
    </p:bg>
    <p:spTree>
      <p:nvGrpSpPr>
        <p:cNvPr id="1" name=""/>
        <p:cNvGrpSpPr/>
        <p:nvPr/>
      </p:nvGrpSpPr>
      <p:grpSpPr>
        <a:xfrm>
          <a:off x="0" y="0"/>
          <a:ext cx="0" cy="0"/>
          <a:chOff x="0" y="0"/>
          <a:chExt cx="0" cy="0"/>
        </a:xfrm>
      </p:grpSpPr>
      <p:pic>
        <p:nvPicPr>
          <p:cNvPr id="5" name="Picture 4" descr="A black background with grey text&#10;&#10;Description automatically generated">
            <a:extLst>
              <a:ext uri="{FF2B5EF4-FFF2-40B4-BE49-F238E27FC236}">
                <a16:creationId xmlns:a16="http://schemas.microsoft.com/office/drawing/2014/main" id="{FCA2A3D6-CBDD-6673-F1DA-95ED7CDBD8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96" y="6159236"/>
            <a:ext cx="3443943" cy="516079"/>
          </a:xfrm>
          <a:prstGeom prst="rect">
            <a:avLst/>
          </a:prstGeom>
        </p:spPr>
      </p:pic>
      <p:pic>
        <p:nvPicPr>
          <p:cNvPr id="7" name="Picture 6" descr="A red text on a black background&#10;&#10;Description automatically generated">
            <a:extLst>
              <a:ext uri="{FF2B5EF4-FFF2-40B4-BE49-F238E27FC236}">
                <a16:creationId xmlns:a16="http://schemas.microsoft.com/office/drawing/2014/main" id="{DC9C0CE2-E1B8-FE9A-0B90-CA7329CF68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0104" y="6336482"/>
            <a:ext cx="2362200" cy="415432"/>
          </a:xfrm>
          <a:prstGeom prst="rect">
            <a:avLst/>
          </a:prstGeom>
        </p:spPr>
      </p:pic>
      <p:sp>
        <p:nvSpPr>
          <p:cNvPr id="8" name="TextBox 7">
            <a:extLst>
              <a:ext uri="{FF2B5EF4-FFF2-40B4-BE49-F238E27FC236}">
                <a16:creationId xmlns:a16="http://schemas.microsoft.com/office/drawing/2014/main" id="{24BF081D-D61D-C91B-C3E3-276EE3CF3D57}"/>
              </a:ext>
            </a:extLst>
          </p:cNvPr>
          <p:cNvSpPr txBox="1"/>
          <p:nvPr/>
        </p:nvSpPr>
        <p:spPr>
          <a:xfrm>
            <a:off x="404447" y="1841718"/>
            <a:ext cx="7877908" cy="28315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Ozark Retail Accelerator </a:t>
            </a:r>
            <a:r>
              <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is designed to provide </a:t>
            </a:r>
            <a:r>
              <a:rPr kumimoji="0" lang="en-US" sz="20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Arkansas-based CPG companies</a:t>
            </a:r>
            <a:r>
              <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practical tools for large retail operational readiness.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Over 12 weeks, founders gain hands-on access to retail operators, former buyers, and category leaders who have built, scaled and launched suppliers inside some of the largest omnichannel retailers in the world.  The workshops will include buyer presentations, supply chain &amp; packaging, retailer systems, retail media marketing, omnichannel planning and so much more.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Ideal candidates are ready for scale with the following attributes: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Consumer Packaged Goods (CPG) product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Ready to scale to Large Regional/National Retailers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Arkansas-based or Arkansas-committed</a:t>
            </a:r>
          </a:p>
        </p:txBody>
      </p:sp>
      <p:sp>
        <p:nvSpPr>
          <p:cNvPr id="10" name="TextBox 9">
            <a:extLst>
              <a:ext uri="{FF2B5EF4-FFF2-40B4-BE49-F238E27FC236}">
                <a16:creationId xmlns:a16="http://schemas.microsoft.com/office/drawing/2014/main" id="{2F40FEA0-1F1E-223D-39E4-BB5ED3EB6D38}"/>
              </a:ext>
            </a:extLst>
          </p:cNvPr>
          <p:cNvSpPr txBox="1"/>
          <p:nvPr/>
        </p:nvSpPr>
        <p:spPr>
          <a:xfrm>
            <a:off x="48141" y="4848750"/>
            <a:ext cx="855167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D89C9"/>
                </a:solidFill>
                <a:effectLst/>
                <a:uLnTx/>
                <a:uFillTx/>
                <a:latin typeface="Segoe UI" panose="020B0502040204020203" pitchFamily="34" charset="0"/>
                <a:ea typeface="+mn-ea"/>
                <a:cs typeface="Segoe UI" panose="020B0502040204020203" pitchFamily="34" charset="0"/>
              </a:rPr>
              <a:t>Apply by February 15:  ozarkretailaccelerator.com</a:t>
            </a:r>
          </a:p>
        </p:txBody>
      </p:sp>
      <p:sp>
        <p:nvSpPr>
          <p:cNvPr id="11" name="TextBox 10">
            <a:extLst>
              <a:ext uri="{FF2B5EF4-FFF2-40B4-BE49-F238E27FC236}">
                <a16:creationId xmlns:a16="http://schemas.microsoft.com/office/drawing/2014/main" id="{D9F0DBB0-BEE7-A163-7B6E-5D87533B1D95}"/>
              </a:ext>
            </a:extLst>
          </p:cNvPr>
          <p:cNvSpPr txBox="1"/>
          <p:nvPr/>
        </p:nvSpPr>
        <p:spPr>
          <a:xfrm>
            <a:off x="0" y="5418692"/>
            <a:ext cx="8599818"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D89C9"/>
                </a:solidFill>
                <a:effectLst/>
                <a:uLnTx/>
                <a:uFillTx/>
                <a:latin typeface="Segoe UI" panose="020B0502040204020203" pitchFamily="34" charset="0"/>
                <a:ea typeface="+mn-ea"/>
                <a:cs typeface="Segoe UI" panose="020B0502040204020203" pitchFamily="34" charset="0"/>
              </a:rPr>
              <a:t>Questions:  </a:t>
            </a:r>
            <a:r>
              <a:rPr kumimoji="0" lang="en-US" sz="2000" b="0" i="0" u="none" strike="noStrike" kern="1200" cap="none" spc="0" normalizeH="0" baseline="0" noProof="0" dirty="0">
                <a:ln>
                  <a:noFill/>
                </a:ln>
                <a:solidFill>
                  <a:srgbClr val="2D89C9"/>
                </a:solidFill>
                <a:effectLst/>
                <a:uLnTx/>
                <a:uFillTx/>
                <a:latin typeface="Segoe UI" panose="020B0502040204020203" pitchFamily="34" charset="0"/>
                <a:ea typeface="+mn-ea"/>
                <a:cs typeface="Segoe UI" panose="020B0502040204020203" pitchFamily="34" charset="0"/>
                <a:hlinkClick r:id="rId5"/>
              </a:rPr>
              <a:t>phils@uark.edu</a:t>
            </a:r>
            <a:r>
              <a:rPr kumimoji="0" lang="en-US" sz="2000" b="0" i="0" u="none" strike="noStrike" kern="1200" cap="none" spc="0" normalizeH="0" baseline="0" noProof="0" dirty="0">
                <a:ln>
                  <a:noFill/>
                </a:ln>
                <a:solidFill>
                  <a:srgbClr val="2D89C9"/>
                </a:solidFill>
                <a:effectLst/>
                <a:uLnTx/>
                <a:uFillTx/>
                <a:latin typeface="Segoe UI" panose="020B0502040204020203" pitchFamily="34" charset="0"/>
                <a:ea typeface="+mn-ea"/>
                <a:cs typeface="Segoe UI" panose="020B0502040204020203" pitchFamily="34" charset="0"/>
              </a:rPr>
              <a:t> or </a:t>
            </a:r>
            <a:r>
              <a:rPr kumimoji="0" lang="en-US" sz="2000" b="0" i="0" u="none" strike="noStrike" kern="1200" cap="none" spc="0" normalizeH="0" baseline="0" noProof="0" dirty="0">
                <a:ln>
                  <a:noFill/>
                </a:ln>
                <a:solidFill>
                  <a:srgbClr val="2D89C9"/>
                </a:solidFill>
                <a:effectLst/>
                <a:uLnTx/>
                <a:uFillTx/>
                <a:latin typeface="Segoe UI" panose="020B0502040204020203" pitchFamily="34" charset="0"/>
                <a:ea typeface="+mn-ea"/>
                <a:cs typeface="Segoe UI" panose="020B0502040204020203" pitchFamily="34" charset="0"/>
                <a:hlinkClick r:id="rId6"/>
              </a:rPr>
              <a:t>info@ozarkretailaccelerator.com</a:t>
            </a:r>
            <a:r>
              <a:rPr kumimoji="0" lang="en-US" sz="2000" b="0" i="0" u="none" strike="noStrike" kern="1200" cap="none" spc="0" normalizeH="0" baseline="0" noProof="0" dirty="0">
                <a:ln>
                  <a:noFill/>
                </a:ln>
                <a:solidFill>
                  <a:srgbClr val="2D89C9"/>
                </a:solidFill>
                <a:effectLst/>
                <a:uLnTx/>
                <a:uFillTx/>
                <a:latin typeface="Segoe UI" panose="020B0502040204020203" pitchFamily="34" charset="0"/>
                <a:ea typeface="+mn-ea"/>
                <a:cs typeface="Segoe UI" panose="020B0502040204020203" pitchFamily="34" charset="0"/>
              </a:rPr>
              <a:t> </a:t>
            </a:r>
          </a:p>
        </p:txBody>
      </p:sp>
      <p:grpSp>
        <p:nvGrpSpPr>
          <p:cNvPr id="18" name="Group 17">
            <a:extLst>
              <a:ext uri="{FF2B5EF4-FFF2-40B4-BE49-F238E27FC236}">
                <a16:creationId xmlns:a16="http://schemas.microsoft.com/office/drawing/2014/main" id="{E4A0501F-21D4-1917-3B2D-4F5368207233}"/>
              </a:ext>
            </a:extLst>
          </p:cNvPr>
          <p:cNvGrpSpPr/>
          <p:nvPr/>
        </p:nvGrpSpPr>
        <p:grpSpPr>
          <a:xfrm>
            <a:off x="803678" y="279504"/>
            <a:ext cx="6487430" cy="1373503"/>
            <a:chOff x="3224478" y="375331"/>
            <a:chExt cx="6487430" cy="1373503"/>
          </a:xfrm>
        </p:grpSpPr>
        <p:pic>
          <p:nvPicPr>
            <p:cNvPr id="15" name="Picture 14">
              <a:extLst>
                <a:ext uri="{FF2B5EF4-FFF2-40B4-BE49-F238E27FC236}">
                  <a16:creationId xmlns:a16="http://schemas.microsoft.com/office/drawing/2014/main" id="{366711E9-9D07-EAB9-8877-A0525B543174}"/>
                </a:ext>
              </a:extLst>
            </p:cNvPr>
            <p:cNvPicPr>
              <a:picLocks noChangeAspect="1"/>
            </p:cNvPicPr>
            <p:nvPr/>
          </p:nvPicPr>
          <p:blipFill>
            <a:blip r:embed="rId7"/>
            <a:stretch>
              <a:fillRect/>
            </a:stretch>
          </p:blipFill>
          <p:spPr>
            <a:xfrm>
              <a:off x="5825166" y="375331"/>
              <a:ext cx="3886742" cy="1305107"/>
            </a:xfrm>
            <a:prstGeom prst="rect">
              <a:avLst/>
            </a:prstGeom>
          </p:spPr>
        </p:pic>
        <p:pic>
          <p:nvPicPr>
            <p:cNvPr id="17" name="Picture 16">
              <a:extLst>
                <a:ext uri="{FF2B5EF4-FFF2-40B4-BE49-F238E27FC236}">
                  <a16:creationId xmlns:a16="http://schemas.microsoft.com/office/drawing/2014/main" id="{881F10C5-A9B7-CA14-5857-F239EBFD06FA}"/>
                </a:ext>
              </a:extLst>
            </p:cNvPr>
            <p:cNvPicPr>
              <a:picLocks noChangeAspect="1"/>
            </p:cNvPicPr>
            <p:nvPr/>
          </p:nvPicPr>
          <p:blipFill>
            <a:blip r:embed="rId8"/>
            <a:stretch>
              <a:fillRect/>
            </a:stretch>
          </p:blipFill>
          <p:spPr>
            <a:xfrm>
              <a:off x="3224478" y="434201"/>
              <a:ext cx="2600688" cy="1314633"/>
            </a:xfrm>
            <a:prstGeom prst="rect">
              <a:avLst/>
            </a:prstGeom>
          </p:spPr>
        </p:pic>
      </p:grpSp>
      <p:pic>
        <p:nvPicPr>
          <p:cNvPr id="20" name="Picture 19">
            <a:extLst>
              <a:ext uri="{FF2B5EF4-FFF2-40B4-BE49-F238E27FC236}">
                <a16:creationId xmlns:a16="http://schemas.microsoft.com/office/drawing/2014/main" id="{DE49B8AC-D62E-B7E5-840B-7C4F94DB1D62}"/>
              </a:ext>
            </a:extLst>
          </p:cNvPr>
          <p:cNvPicPr>
            <a:picLocks noChangeAspect="1"/>
          </p:cNvPicPr>
          <p:nvPr/>
        </p:nvPicPr>
        <p:blipFill>
          <a:blip r:embed="rId9">
            <a:extLst>
              <a:ext uri="{28A0092B-C50C-407E-A947-70E740481C1C}">
                <a14:useLocalDpi xmlns:a14="http://schemas.microsoft.com/office/drawing/2010/main" val="0"/>
              </a:ext>
            </a:extLst>
          </a:blip>
          <a:srcRect l="19062" r="17465"/>
          <a:stretch>
            <a:fillRect/>
          </a:stretch>
        </p:blipFill>
        <p:spPr>
          <a:xfrm>
            <a:off x="8696100" y="642498"/>
            <a:ext cx="3326202" cy="5240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TextBox 20">
            <a:extLst>
              <a:ext uri="{FF2B5EF4-FFF2-40B4-BE49-F238E27FC236}">
                <a16:creationId xmlns:a16="http://schemas.microsoft.com/office/drawing/2014/main" id="{9D460C26-BA41-E997-5A34-2C222667C0F0}"/>
              </a:ext>
            </a:extLst>
          </p:cNvPr>
          <p:cNvSpPr txBox="1"/>
          <p:nvPr/>
        </p:nvSpPr>
        <p:spPr>
          <a:xfrm>
            <a:off x="4809390" y="3908222"/>
            <a:ext cx="3667329" cy="738664"/>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Real product in market with sales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Willing to invest the time into learning and growing</a:t>
            </a:r>
          </a:p>
        </p:txBody>
      </p:sp>
    </p:spTree>
    <p:extLst>
      <p:ext uri="{BB962C8B-B14F-4D97-AF65-F5344CB8AC3E}">
        <p14:creationId xmlns:p14="http://schemas.microsoft.com/office/powerpoint/2010/main" val="1815427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12000"/>
            <a:biLevel thresh="25000"/>
            <a:lum/>
          </a:blip>
          <a:srcRect/>
          <a:stretch>
            <a:fillRect l="-14000" r="-68000"/>
          </a:stretch>
        </a:blipFill>
        <a:effectLst/>
      </p:bgPr>
    </p:bg>
    <p:spTree>
      <p:nvGrpSpPr>
        <p:cNvPr id="1" name=""/>
        <p:cNvGrpSpPr/>
        <p:nvPr/>
      </p:nvGrpSpPr>
      <p:grpSpPr>
        <a:xfrm>
          <a:off x="0" y="0"/>
          <a:ext cx="0" cy="0"/>
          <a:chOff x="0" y="0"/>
          <a:chExt cx="0" cy="0"/>
        </a:xfrm>
      </p:grpSpPr>
      <p:pic>
        <p:nvPicPr>
          <p:cNvPr id="5" name="Picture 4" descr="A black background with grey text&#10;&#10;Description automatically generated">
            <a:extLst>
              <a:ext uri="{FF2B5EF4-FFF2-40B4-BE49-F238E27FC236}">
                <a16:creationId xmlns:a16="http://schemas.microsoft.com/office/drawing/2014/main" id="{FCA2A3D6-CBDD-6673-F1DA-95ED7CDBD8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696" y="6159236"/>
            <a:ext cx="3443943" cy="516079"/>
          </a:xfrm>
          <a:prstGeom prst="rect">
            <a:avLst/>
          </a:prstGeom>
        </p:spPr>
      </p:pic>
      <p:pic>
        <p:nvPicPr>
          <p:cNvPr id="7" name="Picture 6" descr="A red text on a black background&#10;&#10;Description automatically generated">
            <a:extLst>
              <a:ext uri="{FF2B5EF4-FFF2-40B4-BE49-F238E27FC236}">
                <a16:creationId xmlns:a16="http://schemas.microsoft.com/office/drawing/2014/main" id="{DC9C0CE2-E1B8-FE9A-0B90-CA7329CF68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60104" y="6336482"/>
            <a:ext cx="2362200" cy="415432"/>
          </a:xfrm>
          <a:prstGeom prst="rect">
            <a:avLst/>
          </a:prstGeom>
        </p:spPr>
      </p:pic>
      <p:pic>
        <p:nvPicPr>
          <p:cNvPr id="4" name="GORP Tease Post OEI (1)">
            <a:hlinkClick r:id="" action="ppaction://media"/>
            <a:extLst>
              <a:ext uri="{FF2B5EF4-FFF2-40B4-BE49-F238E27FC236}">
                <a16:creationId xmlns:a16="http://schemas.microsoft.com/office/drawing/2014/main" id="{DC7D9572-ADF5-73F3-7E1D-503389B50DB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410592" y="535456"/>
            <a:ext cx="4499024" cy="5623780"/>
          </a:xfrm>
          <a:prstGeom prst="rect">
            <a:avLst/>
          </a:prstGeom>
        </p:spPr>
      </p:pic>
      <p:sp>
        <p:nvSpPr>
          <p:cNvPr id="6" name="TextBox 5">
            <a:extLst>
              <a:ext uri="{FF2B5EF4-FFF2-40B4-BE49-F238E27FC236}">
                <a16:creationId xmlns:a16="http://schemas.microsoft.com/office/drawing/2014/main" id="{BC908831-ABA1-898B-9354-6F45A99E3757}"/>
              </a:ext>
            </a:extLst>
          </p:cNvPr>
          <p:cNvSpPr txBox="1"/>
          <p:nvPr/>
        </p:nvSpPr>
        <p:spPr>
          <a:xfrm>
            <a:off x="1927921" y="343237"/>
            <a:ext cx="3371436"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4EA72E">
                    <a:lumMod val="50000"/>
                  </a:srgbClr>
                </a:solidFill>
                <a:effectLst/>
                <a:uLnTx/>
                <a:uFillTx/>
                <a:latin typeface="Oswald ExtraLight"/>
                <a:ea typeface="+mn-ea"/>
                <a:cs typeface="+mn-cs"/>
              </a:rPr>
              <a:t>GORP is back….</a:t>
            </a:r>
          </a:p>
        </p:txBody>
      </p:sp>
      <p:sp>
        <p:nvSpPr>
          <p:cNvPr id="8" name="TextBox 7">
            <a:extLst>
              <a:ext uri="{FF2B5EF4-FFF2-40B4-BE49-F238E27FC236}">
                <a16:creationId xmlns:a16="http://schemas.microsoft.com/office/drawing/2014/main" id="{24BF081D-D61D-C91B-C3E3-276EE3CF3D57}"/>
              </a:ext>
            </a:extLst>
          </p:cNvPr>
          <p:cNvSpPr txBox="1"/>
          <p:nvPr/>
        </p:nvSpPr>
        <p:spPr>
          <a:xfrm>
            <a:off x="282384" y="1177881"/>
            <a:ext cx="6945924"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Oswald ExtraLight"/>
                <a:ea typeface="+mn-ea"/>
                <a:cs typeface="+mn-cs"/>
              </a:rPr>
              <a:t>The Greenhouse Outdoor Recreation Program (GORP) is an incubator for early-stage outdoor recreation startups.  Through in-person weekly evening workshops, GORP provides the tools to confirm your business model and move quicker to launch with a better chance of success.</a:t>
            </a:r>
          </a:p>
        </p:txBody>
      </p:sp>
      <p:sp>
        <p:nvSpPr>
          <p:cNvPr id="9" name="TextBox 8">
            <a:extLst>
              <a:ext uri="{FF2B5EF4-FFF2-40B4-BE49-F238E27FC236}">
                <a16:creationId xmlns:a16="http://schemas.microsoft.com/office/drawing/2014/main" id="{F64F214E-CBE3-C6E0-1555-7AF262DE2339}"/>
              </a:ext>
            </a:extLst>
          </p:cNvPr>
          <p:cNvSpPr txBox="1"/>
          <p:nvPr/>
        </p:nvSpPr>
        <p:spPr>
          <a:xfrm>
            <a:off x="721999" y="3108601"/>
            <a:ext cx="5502954" cy="221599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swald ExtraLight"/>
                <a:ea typeface="+mn-ea"/>
                <a:cs typeface="+mn-cs"/>
              </a:rPr>
              <a:t>Companies receive: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swald ExtraLight"/>
                <a:ea typeface="+mn-ea"/>
                <a:cs typeface="+mn-cs"/>
              </a:rPr>
              <a:t>Weekly cohort training sessions – Tuesdays (March 3-May 19)</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swald ExtraLight"/>
                <a:ea typeface="+mn-ea"/>
                <a:cs typeface="+mn-cs"/>
              </a:rPr>
              <a:t>Dedicated Mentors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swald ExtraLight"/>
                <a:ea typeface="+mn-ea"/>
                <a:cs typeface="+mn-cs"/>
              </a:rPr>
              <a:t>Access to GORP Alumni &amp; Community Network</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swald ExtraLight"/>
                <a:ea typeface="+mn-ea"/>
                <a:cs typeface="+mn-cs"/>
              </a:rPr>
              <a:t>Dedicated UA Internship Support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swald ExtraLight"/>
                <a:ea typeface="+mn-ea"/>
                <a:cs typeface="+mn-cs"/>
              </a:rPr>
              <a:t>Product/Service Development Support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swald ExtraLight"/>
                <a:ea typeface="+mn-ea"/>
                <a:cs typeface="+mn-cs"/>
              </a:rPr>
              <a:t>Up to $15,000 of non-dilutive funding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30000" noProof="0" dirty="0">
              <a:ln>
                <a:noFill/>
              </a:ln>
              <a:solidFill>
                <a:prstClr val="black"/>
              </a:solidFill>
              <a:effectLst/>
              <a:uLnTx/>
              <a:uFillTx/>
              <a:latin typeface="Oswald ExtraLight"/>
              <a:ea typeface="+mn-ea"/>
              <a:cs typeface="+mn-cs"/>
            </a:endParaRPr>
          </a:p>
        </p:txBody>
      </p:sp>
      <p:sp>
        <p:nvSpPr>
          <p:cNvPr id="10" name="TextBox 9">
            <a:extLst>
              <a:ext uri="{FF2B5EF4-FFF2-40B4-BE49-F238E27FC236}">
                <a16:creationId xmlns:a16="http://schemas.microsoft.com/office/drawing/2014/main" id="{2F40FEA0-1F1E-223D-39E4-BB5ED3EB6D38}"/>
              </a:ext>
            </a:extLst>
          </p:cNvPr>
          <p:cNvSpPr txBox="1"/>
          <p:nvPr/>
        </p:nvSpPr>
        <p:spPr>
          <a:xfrm>
            <a:off x="917411" y="5218454"/>
            <a:ext cx="567587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EA72E">
                    <a:lumMod val="50000"/>
                  </a:srgbClr>
                </a:solidFill>
                <a:effectLst/>
                <a:uLnTx/>
                <a:uFillTx/>
                <a:latin typeface="Oswald ExtraLight"/>
                <a:ea typeface="+mn-ea"/>
                <a:cs typeface="+mn-cs"/>
              </a:rPr>
              <a:t>Apply by February 9:  GORP.uark.edu (opens Jan 9)</a:t>
            </a:r>
          </a:p>
        </p:txBody>
      </p:sp>
      <p:sp>
        <p:nvSpPr>
          <p:cNvPr id="11" name="TextBox 10">
            <a:extLst>
              <a:ext uri="{FF2B5EF4-FFF2-40B4-BE49-F238E27FC236}">
                <a16:creationId xmlns:a16="http://schemas.microsoft.com/office/drawing/2014/main" id="{D9F0DBB0-BEE7-A163-7B6E-5D87533B1D95}"/>
              </a:ext>
            </a:extLst>
          </p:cNvPr>
          <p:cNvSpPr txBox="1"/>
          <p:nvPr/>
        </p:nvSpPr>
        <p:spPr>
          <a:xfrm>
            <a:off x="917411" y="5652004"/>
            <a:ext cx="5675870"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EA72E">
                    <a:lumMod val="50000"/>
                  </a:srgbClr>
                </a:solidFill>
                <a:effectLst/>
                <a:uLnTx/>
                <a:uFillTx/>
                <a:latin typeface="Oswald ExtraLight"/>
                <a:ea typeface="+mn-ea"/>
                <a:cs typeface="+mn-cs"/>
              </a:rPr>
              <a:t>Questions:  Ask Windy - windye@uark.edu</a:t>
            </a:r>
          </a:p>
        </p:txBody>
      </p:sp>
    </p:spTree>
    <p:extLst>
      <p:ext uri="{BB962C8B-B14F-4D97-AF65-F5344CB8AC3E}">
        <p14:creationId xmlns:p14="http://schemas.microsoft.com/office/powerpoint/2010/main" val="45817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 y="1"/>
            <a:ext cx="12191999" cy="6857999"/>
          </a:xfrm>
          <a:prstGeom prst="rect">
            <a:avLst/>
          </a:prstGeom>
          <a:blipFill>
            <a:blip r:embed="rId2" cstate="print"/>
            <a:stretch>
              <a:fillRect/>
            </a:stretch>
          </a:blipFill>
        </p:spPr>
        <p:txBody>
          <a:bodyPr wrap="square" lIns="0" tIns="0" rIns="0" bIns="0" rtlCol="0"/>
          <a:lstStyle/>
          <a:p>
            <a:pPr defTabSz="609630"/>
            <a:endParaRPr sz="1200">
              <a:solidFill>
                <a:prstClr val="black"/>
              </a:solidFill>
              <a:latin typeface="Calibri"/>
            </a:endParaRPr>
          </a:p>
        </p:txBody>
      </p:sp>
      <p:sp>
        <p:nvSpPr>
          <p:cNvPr id="3" name="object 3"/>
          <p:cNvSpPr/>
          <p:nvPr/>
        </p:nvSpPr>
        <p:spPr>
          <a:xfrm>
            <a:off x="0" y="0"/>
            <a:ext cx="12192000" cy="6858000"/>
          </a:xfrm>
          <a:custGeom>
            <a:avLst/>
            <a:gdLst/>
            <a:ahLst/>
            <a:cxnLst/>
            <a:rect l="l" t="t" r="r" b="b"/>
            <a:pathLst>
              <a:path w="18288000" h="10287000">
                <a:moveTo>
                  <a:pt x="0" y="10286999"/>
                </a:moveTo>
                <a:lnTo>
                  <a:pt x="18288000" y="10286999"/>
                </a:lnTo>
                <a:lnTo>
                  <a:pt x="18288000" y="0"/>
                </a:lnTo>
                <a:lnTo>
                  <a:pt x="0" y="0"/>
                </a:lnTo>
                <a:lnTo>
                  <a:pt x="0" y="10286999"/>
                </a:lnTo>
                <a:close/>
              </a:path>
            </a:pathLst>
          </a:custGeom>
          <a:solidFill>
            <a:srgbClr val="2E3D45"/>
          </a:solidFill>
        </p:spPr>
        <p:txBody>
          <a:bodyPr wrap="square" lIns="0" tIns="0" rIns="0" bIns="0" rtlCol="0"/>
          <a:lstStyle/>
          <a:p>
            <a:pPr defTabSz="609630"/>
            <a:endParaRPr sz="1200">
              <a:solidFill>
                <a:prstClr val="black"/>
              </a:solidFill>
              <a:latin typeface="Calibri"/>
            </a:endParaRPr>
          </a:p>
        </p:txBody>
      </p:sp>
      <p:sp>
        <p:nvSpPr>
          <p:cNvPr id="4" name="object 4"/>
          <p:cNvSpPr/>
          <p:nvPr/>
        </p:nvSpPr>
        <p:spPr>
          <a:xfrm>
            <a:off x="1979232" y="2019998"/>
            <a:ext cx="8235949" cy="2819399"/>
          </a:xfrm>
          <a:prstGeom prst="rect">
            <a:avLst/>
          </a:prstGeom>
          <a:blipFill>
            <a:blip r:embed="rId3" cstate="print"/>
            <a:stretch>
              <a:fillRect/>
            </a:stretch>
          </a:blipFill>
        </p:spPr>
        <p:txBody>
          <a:bodyPr wrap="square" lIns="0" tIns="0" rIns="0" bIns="0" rtlCol="0"/>
          <a:lstStyle/>
          <a:p>
            <a:pPr defTabSz="609630"/>
            <a:endParaRPr sz="1200">
              <a:solidFill>
                <a:prstClr val="black"/>
              </a:solidFill>
              <a:latin typeface="Calibri"/>
            </a:endParaRPr>
          </a:p>
        </p:txBody>
      </p:sp>
      <p:sp>
        <p:nvSpPr>
          <p:cNvPr id="5" name="object 5"/>
          <p:cNvSpPr txBox="1"/>
          <p:nvPr/>
        </p:nvSpPr>
        <p:spPr>
          <a:xfrm>
            <a:off x="4205290" y="4721834"/>
            <a:ext cx="1615017" cy="307777"/>
          </a:xfrm>
          <a:prstGeom prst="rect">
            <a:avLst/>
          </a:prstGeom>
        </p:spPr>
        <p:txBody>
          <a:bodyPr vert="horz" wrap="square" lIns="0" tIns="0" rIns="0" bIns="0" rtlCol="0">
            <a:spAutoFit/>
          </a:bodyPr>
          <a:lstStyle/>
          <a:p>
            <a:pPr marL="8467" defTabSz="609630"/>
            <a:r>
              <a:rPr sz="2000" spc="-7" dirty="0">
                <a:solidFill>
                  <a:srgbClr val="F9F6F1"/>
                </a:solidFill>
                <a:latin typeface="Arial"/>
                <a:cs typeface="Arial"/>
              </a:rPr>
              <a:t>A </a:t>
            </a:r>
            <a:r>
              <a:rPr sz="2000" spc="-80" dirty="0">
                <a:solidFill>
                  <a:srgbClr val="F9F6F1"/>
                </a:solidFill>
                <a:latin typeface="Arial"/>
                <a:cs typeface="Arial"/>
              </a:rPr>
              <a:t>P P </a:t>
            </a:r>
            <a:r>
              <a:rPr sz="2000" spc="-7" dirty="0">
                <a:solidFill>
                  <a:srgbClr val="F9F6F1"/>
                </a:solidFill>
                <a:latin typeface="Arial"/>
                <a:cs typeface="Arial"/>
              </a:rPr>
              <a:t>A </a:t>
            </a:r>
            <a:r>
              <a:rPr sz="2000" spc="-103" dirty="0">
                <a:solidFill>
                  <a:srgbClr val="F9F6F1"/>
                </a:solidFill>
                <a:latin typeface="Arial"/>
                <a:cs typeface="Arial"/>
              </a:rPr>
              <a:t>R </a:t>
            </a:r>
            <a:r>
              <a:rPr sz="2000" spc="-63" dirty="0">
                <a:solidFill>
                  <a:srgbClr val="F9F6F1"/>
                </a:solidFill>
                <a:latin typeface="Arial"/>
                <a:cs typeface="Arial"/>
              </a:rPr>
              <a:t>E </a:t>
            </a:r>
            <a:r>
              <a:rPr sz="2000" spc="-13" dirty="0">
                <a:solidFill>
                  <a:srgbClr val="F9F6F1"/>
                </a:solidFill>
                <a:latin typeface="Arial"/>
                <a:cs typeface="Arial"/>
              </a:rPr>
              <a:t> </a:t>
            </a:r>
            <a:r>
              <a:rPr sz="2000" spc="83" dirty="0">
                <a:solidFill>
                  <a:srgbClr val="F9F6F1"/>
                </a:solidFill>
                <a:latin typeface="Arial"/>
                <a:cs typeface="Arial"/>
              </a:rPr>
              <a:t>L</a:t>
            </a:r>
            <a:endParaRPr sz="2000">
              <a:solidFill>
                <a:prstClr val="black"/>
              </a:solidFill>
              <a:latin typeface="Arial"/>
              <a:cs typeface="Arial"/>
            </a:endParaRPr>
          </a:p>
        </p:txBody>
      </p:sp>
      <p:sp>
        <p:nvSpPr>
          <p:cNvPr id="6" name="object 6"/>
          <p:cNvSpPr txBox="1"/>
          <p:nvPr/>
        </p:nvSpPr>
        <p:spPr>
          <a:xfrm>
            <a:off x="6038155" y="4721834"/>
            <a:ext cx="1948603" cy="307777"/>
          </a:xfrm>
          <a:prstGeom prst="rect">
            <a:avLst/>
          </a:prstGeom>
        </p:spPr>
        <p:txBody>
          <a:bodyPr vert="horz" wrap="square" lIns="0" tIns="0" rIns="0" bIns="0" rtlCol="0">
            <a:spAutoFit/>
          </a:bodyPr>
          <a:lstStyle/>
          <a:p>
            <a:pPr marL="8467" defTabSz="609630"/>
            <a:r>
              <a:rPr sz="2000" spc="-103" dirty="0">
                <a:solidFill>
                  <a:srgbClr val="F9F6F1"/>
                </a:solidFill>
                <a:latin typeface="Arial"/>
                <a:cs typeface="Arial"/>
              </a:rPr>
              <a:t>R </a:t>
            </a:r>
            <a:r>
              <a:rPr sz="2000" spc="-63" dirty="0">
                <a:solidFill>
                  <a:srgbClr val="F9F6F1"/>
                </a:solidFill>
                <a:latin typeface="Arial"/>
                <a:cs typeface="Arial"/>
              </a:rPr>
              <a:t>E </a:t>
            </a:r>
            <a:r>
              <a:rPr sz="2000" spc="-80" dirty="0">
                <a:solidFill>
                  <a:srgbClr val="F9F6F1"/>
                </a:solidFill>
                <a:latin typeface="Arial"/>
                <a:cs typeface="Arial"/>
              </a:rPr>
              <a:t>P </a:t>
            </a:r>
            <a:r>
              <a:rPr sz="2000" spc="-7" dirty="0">
                <a:solidFill>
                  <a:srgbClr val="F9F6F1"/>
                </a:solidFill>
                <a:latin typeface="Arial"/>
                <a:cs typeface="Arial"/>
              </a:rPr>
              <a:t>A </a:t>
            </a:r>
            <a:r>
              <a:rPr sz="2000" spc="50" dirty="0">
                <a:solidFill>
                  <a:srgbClr val="F9F6F1"/>
                </a:solidFill>
                <a:latin typeface="Arial"/>
                <a:cs typeface="Arial"/>
              </a:rPr>
              <a:t>I </a:t>
            </a:r>
            <a:r>
              <a:rPr sz="2000" spc="-103" dirty="0">
                <a:solidFill>
                  <a:srgbClr val="F9F6F1"/>
                </a:solidFill>
                <a:latin typeface="Arial"/>
                <a:cs typeface="Arial"/>
              </a:rPr>
              <a:t>R </a:t>
            </a:r>
            <a:r>
              <a:rPr sz="2000" spc="-63" dirty="0">
                <a:solidFill>
                  <a:srgbClr val="F9F6F1"/>
                </a:solidFill>
                <a:latin typeface="Arial"/>
                <a:cs typeface="Arial"/>
              </a:rPr>
              <a:t>E </a:t>
            </a:r>
            <a:r>
              <a:rPr sz="2000" spc="-7" dirty="0">
                <a:solidFill>
                  <a:srgbClr val="F9F6F1"/>
                </a:solidFill>
                <a:latin typeface="Arial"/>
                <a:cs typeface="Arial"/>
              </a:rPr>
              <a:t>D </a:t>
            </a:r>
            <a:r>
              <a:rPr sz="2000" spc="113" dirty="0">
                <a:solidFill>
                  <a:srgbClr val="F9F6F1"/>
                </a:solidFill>
                <a:latin typeface="Arial"/>
                <a:cs typeface="Arial"/>
              </a:rPr>
              <a:t> </a:t>
            </a:r>
            <a:r>
              <a:rPr sz="2000" spc="-10" dirty="0">
                <a:solidFill>
                  <a:srgbClr val="F9F6F1"/>
                </a:solidFill>
                <a:latin typeface="Arial"/>
                <a:cs typeface="Arial"/>
              </a:rPr>
              <a:t>.</a:t>
            </a:r>
            <a:endParaRPr sz="2000">
              <a:solidFill>
                <a:prstClr val="black"/>
              </a:solidFill>
              <a:latin typeface="Arial"/>
              <a:cs typeface="Arial"/>
            </a:endParaRPr>
          </a:p>
        </p:txBody>
      </p:sp>
      <p:sp>
        <p:nvSpPr>
          <p:cNvPr id="7" name="object 7"/>
          <p:cNvSpPr txBox="1"/>
          <p:nvPr/>
        </p:nvSpPr>
        <p:spPr>
          <a:xfrm>
            <a:off x="4622306" y="4975834"/>
            <a:ext cx="2947670" cy="307777"/>
          </a:xfrm>
          <a:prstGeom prst="rect">
            <a:avLst/>
          </a:prstGeom>
        </p:spPr>
        <p:txBody>
          <a:bodyPr vert="horz" wrap="square" lIns="0" tIns="0" rIns="0" bIns="0" rtlCol="0">
            <a:spAutoFit/>
          </a:bodyPr>
          <a:lstStyle/>
          <a:p>
            <a:pPr marL="8467" defTabSz="609630">
              <a:tabLst>
                <a:tab pos="928840" algn="l"/>
              </a:tabLst>
            </a:pPr>
            <a:r>
              <a:rPr sz="2000" spc="27" dirty="0">
                <a:solidFill>
                  <a:srgbClr val="F9F6F1"/>
                </a:solidFill>
                <a:latin typeface="Arial"/>
                <a:cs typeface="Arial"/>
              </a:rPr>
              <a:t>N</a:t>
            </a:r>
            <a:r>
              <a:rPr sz="2000" spc="43" dirty="0">
                <a:solidFill>
                  <a:srgbClr val="F9F6F1"/>
                </a:solidFill>
                <a:latin typeface="Arial"/>
                <a:cs typeface="Arial"/>
              </a:rPr>
              <a:t> </a:t>
            </a:r>
            <a:r>
              <a:rPr sz="2000" spc="-67" dirty="0">
                <a:solidFill>
                  <a:srgbClr val="F9F6F1"/>
                </a:solidFill>
                <a:latin typeface="Arial"/>
                <a:cs typeface="Arial"/>
              </a:rPr>
              <a:t>O</a:t>
            </a:r>
            <a:r>
              <a:rPr sz="2000" spc="43" dirty="0">
                <a:solidFill>
                  <a:srgbClr val="F9F6F1"/>
                </a:solidFill>
                <a:latin typeface="Arial"/>
                <a:cs typeface="Arial"/>
              </a:rPr>
              <a:t> </a:t>
            </a:r>
            <a:r>
              <a:rPr sz="2000" spc="13" dirty="0">
                <a:solidFill>
                  <a:srgbClr val="F9F6F1"/>
                </a:solidFill>
                <a:latin typeface="Arial"/>
                <a:cs typeface="Arial"/>
              </a:rPr>
              <a:t>T	</a:t>
            </a:r>
            <a:r>
              <a:rPr sz="2000" spc="-103" dirty="0">
                <a:solidFill>
                  <a:srgbClr val="F9F6F1"/>
                </a:solidFill>
                <a:latin typeface="Arial"/>
                <a:cs typeface="Arial"/>
              </a:rPr>
              <a:t>R </a:t>
            </a:r>
            <a:r>
              <a:rPr sz="2000" spc="-63" dirty="0">
                <a:solidFill>
                  <a:srgbClr val="F9F6F1"/>
                </a:solidFill>
                <a:latin typeface="Arial"/>
                <a:cs typeface="Arial"/>
              </a:rPr>
              <a:t>E </a:t>
            </a:r>
            <a:r>
              <a:rPr sz="2000" spc="-80" dirty="0">
                <a:solidFill>
                  <a:srgbClr val="F9F6F1"/>
                </a:solidFill>
                <a:latin typeface="Arial"/>
                <a:cs typeface="Arial"/>
              </a:rPr>
              <a:t>P </a:t>
            </a:r>
            <a:r>
              <a:rPr sz="2000" spc="83" dirty="0">
                <a:solidFill>
                  <a:srgbClr val="F9F6F1"/>
                </a:solidFill>
                <a:latin typeface="Arial"/>
                <a:cs typeface="Arial"/>
              </a:rPr>
              <a:t>L </a:t>
            </a:r>
            <a:r>
              <a:rPr sz="2000" spc="-7" dirty="0">
                <a:solidFill>
                  <a:srgbClr val="F9F6F1"/>
                </a:solidFill>
                <a:latin typeface="Arial"/>
                <a:cs typeface="Arial"/>
              </a:rPr>
              <a:t>A </a:t>
            </a:r>
            <a:r>
              <a:rPr sz="2000" spc="-76" dirty="0">
                <a:solidFill>
                  <a:srgbClr val="F9F6F1"/>
                </a:solidFill>
                <a:latin typeface="Arial"/>
                <a:cs typeface="Arial"/>
              </a:rPr>
              <a:t>C </a:t>
            </a:r>
            <a:r>
              <a:rPr sz="2000" spc="-63" dirty="0">
                <a:solidFill>
                  <a:srgbClr val="F9F6F1"/>
                </a:solidFill>
                <a:latin typeface="Arial"/>
                <a:cs typeface="Arial"/>
              </a:rPr>
              <a:t>E </a:t>
            </a:r>
            <a:r>
              <a:rPr sz="2000" spc="-7" dirty="0">
                <a:solidFill>
                  <a:srgbClr val="F9F6F1"/>
                </a:solidFill>
                <a:latin typeface="Arial"/>
                <a:cs typeface="Arial"/>
              </a:rPr>
              <a:t>D </a:t>
            </a:r>
            <a:r>
              <a:rPr sz="2000" spc="53" dirty="0">
                <a:solidFill>
                  <a:srgbClr val="F9F6F1"/>
                </a:solidFill>
                <a:latin typeface="Arial"/>
                <a:cs typeface="Arial"/>
              </a:rPr>
              <a:t> </a:t>
            </a:r>
            <a:r>
              <a:rPr sz="2000" spc="-10" dirty="0">
                <a:solidFill>
                  <a:srgbClr val="F9F6F1"/>
                </a:solidFill>
                <a:latin typeface="Arial"/>
                <a:cs typeface="Arial"/>
              </a:rPr>
              <a:t>.</a:t>
            </a:r>
            <a:endParaRPr sz="2000">
              <a:solidFill>
                <a:prstClr val="black"/>
              </a:solidFill>
              <a:latin typeface="Arial"/>
              <a:cs typeface="Arial"/>
            </a:endParaRPr>
          </a:p>
        </p:txBody>
      </p:sp>
      <p:pic>
        <p:nvPicPr>
          <p:cNvPr id="9" name="Picture 8">
            <a:extLst>
              <a:ext uri="{FF2B5EF4-FFF2-40B4-BE49-F238E27FC236}">
                <a16:creationId xmlns:a16="http://schemas.microsoft.com/office/drawing/2014/main" id="{66B08F04-465E-30FA-44AD-9445455E8C86}"/>
              </a:ext>
            </a:extLst>
          </p:cNvPr>
          <p:cNvPicPr>
            <a:picLocks noChangeAspect="1"/>
          </p:cNvPicPr>
          <p:nvPr/>
        </p:nvPicPr>
        <p:blipFill>
          <a:blip r:embed="rId4"/>
          <a:stretch>
            <a:fillRect/>
          </a:stretch>
        </p:blipFill>
        <p:spPr>
          <a:xfrm>
            <a:off x="-1" y="12166"/>
            <a:ext cx="12235409" cy="685799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95628" y="391416"/>
            <a:ext cx="10603653" cy="6130713"/>
          </a:xfrm>
          <a:custGeom>
            <a:avLst/>
            <a:gdLst/>
            <a:ahLst/>
            <a:cxnLst/>
            <a:rect l="l" t="t" r="r" b="b"/>
            <a:pathLst>
              <a:path w="15905480" h="9196070">
                <a:moveTo>
                  <a:pt x="0" y="0"/>
                </a:moveTo>
                <a:lnTo>
                  <a:pt x="15905434" y="0"/>
                </a:lnTo>
                <a:lnTo>
                  <a:pt x="15905434" y="9195861"/>
                </a:lnTo>
                <a:lnTo>
                  <a:pt x="0" y="9195861"/>
                </a:lnTo>
                <a:lnTo>
                  <a:pt x="0" y="0"/>
                </a:lnTo>
                <a:close/>
              </a:path>
            </a:pathLst>
          </a:custGeom>
          <a:solidFill>
            <a:srgbClr val="D5CFC7"/>
          </a:solidFill>
        </p:spPr>
        <p:txBody>
          <a:bodyPr wrap="square" lIns="0" tIns="0" rIns="0" bIns="0" rtlCol="0"/>
          <a:lstStyle/>
          <a:p>
            <a:pPr defTabSz="609630"/>
            <a:endParaRPr sz="1200">
              <a:solidFill>
                <a:prstClr val="black"/>
              </a:solidFill>
              <a:latin typeface="Calibri"/>
            </a:endParaRPr>
          </a:p>
        </p:txBody>
      </p:sp>
      <p:sp>
        <p:nvSpPr>
          <p:cNvPr id="3" name="object 3"/>
          <p:cNvSpPr/>
          <p:nvPr/>
        </p:nvSpPr>
        <p:spPr>
          <a:xfrm>
            <a:off x="609928" y="391416"/>
            <a:ext cx="3536949" cy="1212849"/>
          </a:xfrm>
          <a:prstGeom prst="rect">
            <a:avLst/>
          </a:prstGeom>
          <a:blipFill>
            <a:blip r:embed="rId2" cstate="print"/>
            <a:stretch>
              <a:fillRect/>
            </a:stretch>
          </a:blipFill>
        </p:spPr>
        <p:txBody>
          <a:bodyPr wrap="square" lIns="0" tIns="0" rIns="0" bIns="0" rtlCol="0"/>
          <a:lstStyle/>
          <a:p>
            <a:pPr defTabSz="609630"/>
            <a:endParaRPr sz="1200">
              <a:solidFill>
                <a:prstClr val="black"/>
              </a:solidFill>
              <a:latin typeface="Calibri"/>
            </a:endParaRPr>
          </a:p>
        </p:txBody>
      </p:sp>
      <p:sp>
        <p:nvSpPr>
          <p:cNvPr id="4" name="object 4"/>
          <p:cNvSpPr/>
          <p:nvPr/>
        </p:nvSpPr>
        <p:spPr>
          <a:xfrm>
            <a:off x="6589700" y="180010"/>
            <a:ext cx="5276849" cy="6546849"/>
          </a:xfrm>
          <a:prstGeom prst="rect">
            <a:avLst/>
          </a:prstGeom>
          <a:blipFill>
            <a:blip r:embed="rId3" cstate="print"/>
            <a:stretch>
              <a:fillRect/>
            </a:stretch>
          </a:blipFill>
        </p:spPr>
        <p:txBody>
          <a:bodyPr wrap="square" lIns="0" tIns="0" rIns="0" bIns="0" rtlCol="0"/>
          <a:lstStyle/>
          <a:p>
            <a:pPr defTabSz="609630"/>
            <a:endParaRPr sz="1200">
              <a:solidFill>
                <a:prstClr val="black"/>
              </a:solidFill>
              <a:latin typeface="Calibri"/>
            </a:endParaRPr>
          </a:p>
        </p:txBody>
      </p:sp>
      <p:sp>
        <p:nvSpPr>
          <p:cNvPr id="5" name="object 5"/>
          <p:cNvSpPr txBox="1"/>
          <p:nvPr/>
        </p:nvSpPr>
        <p:spPr>
          <a:xfrm>
            <a:off x="677333" y="2880359"/>
            <a:ext cx="5385223" cy="948978"/>
          </a:xfrm>
          <a:prstGeom prst="rect">
            <a:avLst/>
          </a:prstGeom>
        </p:spPr>
        <p:txBody>
          <a:bodyPr vert="horz" wrap="square" lIns="0" tIns="0" rIns="0" bIns="0" rtlCol="0">
            <a:spAutoFit/>
          </a:bodyPr>
          <a:lstStyle/>
          <a:p>
            <a:pPr marL="8467" marR="3387" defTabSz="609630">
              <a:lnSpc>
                <a:spcPts val="3700"/>
              </a:lnSpc>
            </a:pPr>
            <a:r>
              <a:rPr sz="2767" spc="720" dirty="0">
                <a:solidFill>
                  <a:srgbClr val="120D0C"/>
                </a:solidFill>
                <a:latin typeface="Arial"/>
                <a:cs typeface="Arial"/>
              </a:rPr>
              <a:t>WE</a:t>
            </a:r>
            <a:r>
              <a:rPr sz="2767" spc="53" dirty="0">
                <a:solidFill>
                  <a:srgbClr val="120D0C"/>
                </a:solidFill>
                <a:latin typeface="Arial"/>
                <a:cs typeface="Arial"/>
              </a:rPr>
              <a:t> </a:t>
            </a:r>
            <a:r>
              <a:rPr sz="2767" spc="470" dirty="0">
                <a:solidFill>
                  <a:srgbClr val="120D0C"/>
                </a:solidFill>
                <a:latin typeface="Arial"/>
                <a:cs typeface="Arial"/>
              </a:rPr>
              <a:t>KEEP</a:t>
            </a:r>
            <a:r>
              <a:rPr sz="2767" spc="53" dirty="0">
                <a:solidFill>
                  <a:srgbClr val="120D0C"/>
                </a:solidFill>
                <a:latin typeface="Arial"/>
                <a:cs typeface="Arial"/>
              </a:rPr>
              <a:t> </a:t>
            </a:r>
            <a:r>
              <a:rPr sz="2767" spc="610" dirty="0">
                <a:solidFill>
                  <a:srgbClr val="120D0C"/>
                </a:solidFill>
                <a:latin typeface="Arial"/>
                <a:cs typeface="Arial"/>
              </a:rPr>
              <a:t>THE</a:t>
            </a:r>
            <a:r>
              <a:rPr sz="2767" spc="53" dirty="0">
                <a:solidFill>
                  <a:srgbClr val="120D0C"/>
                </a:solidFill>
                <a:latin typeface="Arial"/>
                <a:cs typeface="Arial"/>
              </a:rPr>
              <a:t> </a:t>
            </a:r>
            <a:r>
              <a:rPr sz="2767" spc="587" dirty="0">
                <a:solidFill>
                  <a:srgbClr val="120D0C"/>
                </a:solidFill>
                <a:latin typeface="Arial"/>
                <a:cs typeface="Arial"/>
              </a:rPr>
              <a:t>CLOTHES  </a:t>
            </a:r>
            <a:r>
              <a:rPr sz="2767" spc="673" dirty="0">
                <a:solidFill>
                  <a:srgbClr val="120D0C"/>
                </a:solidFill>
                <a:latin typeface="Arial"/>
                <a:cs typeface="Arial"/>
              </a:rPr>
              <a:t>YOU </a:t>
            </a:r>
            <a:r>
              <a:rPr sz="2767" spc="620" dirty="0">
                <a:solidFill>
                  <a:srgbClr val="120D0C"/>
                </a:solidFill>
                <a:latin typeface="Arial"/>
                <a:cs typeface="Arial"/>
              </a:rPr>
              <a:t>LOVE</a:t>
            </a:r>
            <a:r>
              <a:rPr sz="2767" spc="-423" dirty="0">
                <a:solidFill>
                  <a:srgbClr val="120D0C"/>
                </a:solidFill>
                <a:latin typeface="Arial"/>
                <a:cs typeface="Arial"/>
              </a:rPr>
              <a:t> </a:t>
            </a:r>
            <a:r>
              <a:rPr sz="3267" spc="-673" dirty="0">
                <a:solidFill>
                  <a:srgbClr val="120D0C"/>
                </a:solidFill>
                <a:latin typeface="Gill Sans MT"/>
                <a:cs typeface="Gill Sans MT"/>
              </a:rPr>
              <a:t>—   </a:t>
            </a:r>
            <a:r>
              <a:rPr sz="2767" spc="420" dirty="0">
                <a:solidFill>
                  <a:srgbClr val="120D0C"/>
                </a:solidFill>
                <a:latin typeface="Arial"/>
                <a:cs typeface="Arial"/>
              </a:rPr>
              <a:t>REPAIRED</a:t>
            </a:r>
            <a:r>
              <a:rPr sz="3267" spc="420" dirty="0">
                <a:solidFill>
                  <a:srgbClr val="120D0C"/>
                </a:solidFill>
                <a:latin typeface="Gill Sans MT"/>
                <a:cs typeface="Gill Sans MT"/>
              </a:rPr>
              <a:t>,</a:t>
            </a:r>
            <a:endParaRPr sz="3267">
              <a:solidFill>
                <a:prstClr val="black"/>
              </a:solidFill>
              <a:latin typeface="Gill Sans MT"/>
              <a:cs typeface="Gill Sans MT"/>
            </a:endParaRPr>
          </a:p>
        </p:txBody>
      </p:sp>
      <p:sp>
        <p:nvSpPr>
          <p:cNvPr id="6" name="object 6"/>
          <p:cNvSpPr txBox="1"/>
          <p:nvPr/>
        </p:nvSpPr>
        <p:spPr>
          <a:xfrm>
            <a:off x="677333" y="3781212"/>
            <a:ext cx="3665220" cy="502766"/>
          </a:xfrm>
          <a:prstGeom prst="rect">
            <a:avLst/>
          </a:prstGeom>
        </p:spPr>
        <p:txBody>
          <a:bodyPr vert="horz" wrap="square" lIns="0" tIns="0" rIns="0" bIns="0" rtlCol="0">
            <a:spAutoFit/>
          </a:bodyPr>
          <a:lstStyle/>
          <a:p>
            <a:pPr marL="8467" defTabSz="609630"/>
            <a:r>
              <a:rPr sz="2767" spc="700" dirty="0">
                <a:solidFill>
                  <a:srgbClr val="120D0C"/>
                </a:solidFill>
                <a:latin typeface="Arial"/>
                <a:cs typeface="Arial"/>
              </a:rPr>
              <a:t>NOT</a:t>
            </a:r>
            <a:r>
              <a:rPr sz="2767" spc="27" dirty="0">
                <a:solidFill>
                  <a:srgbClr val="120D0C"/>
                </a:solidFill>
                <a:latin typeface="Arial"/>
                <a:cs typeface="Arial"/>
              </a:rPr>
              <a:t> </a:t>
            </a:r>
            <a:r>
              <a:rPr sz="2767" spc="473" dirty="0">
                <a:solidFill>
                  <a:srgbClr val="120D0C"/>
                </a:solidFill>
                <a:latin typeface="Arial"/>
                <a:cs typeface="Arial"/>
              </a:rPr>
              <a:t>REPLACED</a:t>
            </a:r>
            <a:r>
              <a:rPr sz="3267" spc="473" dirty="0">
                <a:solidFill>
                  <a:srgbClr val="120D0C"/>
                </a:solidFill>
                <a:latin typeface="Gill Sans MT"/>
                <a:cs typeface="Gill Sans MT"/>
              </a:rPr>
              <a:t>.</a:t>
            </a:r>
            <a:endParaRPr sz="3267">
              <a:solidFill>
                <a:prstClr val="black"/>
              </a:solidFill>
              <a:latin typeface="Gill Sans MT"/>
              <a:cs typeface="Gill Sans MT"/>
            </a:endParaRPr>
          </a:p>
        </p:txBody>
      </p:sp>
      <p:sp>
        <p:nvSpPr>
          <p:cNvPr id="7" name="object 7"/>
          <p:cNvSpPr txBox="1"/>
          <p:nvPr/>
        </p:nvSpPr>
        <p:spPr>
          <a:xfrm>
            <a:off x="677334" y="4345725"/>
            <a:ext cx="4811183" cy="1365951"/>
          </a:xfrm>
          <a:prstGeom prst="rect">
            <a:avLst/>
          </a:prstGeom>
        </p:spPr>
        <p:txBody>
          <a:bodyPr vert="horz" wrap="square" lIns="0" tIns="0" rIns="0" bIns="0" rtlCol="0">
            <a:spAutoFit/>
          </a:bodyPr>
          <a:lstStyle/>
          <a:p>
            <a:pPr marL="8467" marR="3387" defTabSz="609630">
              <a:lnSpc>
                <a:spcPct val="143200"/>
              </a:lnSpc>
            </a:pPr>
            <a:r>
              <a:rPr sz="1600" spc="47" dirty="0">
                <a:solidFill>
                  <a:srgbClr val="120D0C"/>
                </a:solidFill>
                <a:latin typeface="Lucida Sans"/>
                <a:cs typeface="Lucida Sans"/>
              </a:rPr>
              <a:t>Upkept makes </a:t>
            </a:r>
            <a:r>
              <a:rPr sz="1600" spc="33" dirty="0">
                <a:solidFill>
                  <a:srgbClr val="120D0C"/>
                </a:solidFill>
                <a:latin typeface="Lucida Sans"/>
                <a:cs typeface="Lucida Sans"/>
              </a:rPr>
              <a:t>garment repair </a:t>
            </a:r>
            <a:r>
              <a:rPr sz="1600" spc="53" dirty="0">
                <a:solidFill>
                  <a:srgbClr val="120D0C"/>
                </a:solidFill>
                <a:latin typeface="Lucida Sans"/>
                <a:cs typeface="Lucida Sans"/>
              </a:rPr>
              <a:t>effortless,  </a:t>
            </a:r>
            <a:r>
              <a:rPr sz="1600" spc="40" dirty="0">
                <a:solidFill>
                  <a:srgbClr val="120D0C"/>
                </a:solidFill>
                <a:latin typeface="Lucida Sans"/>
                <a:cs typeface="Lucida Sans"/>
              </a:rPr>
              <a:t>affordable, </a:t>
            </a:r>
            <a:r>
              <a:rPr sz="1600" spc="30" dirty="0">
                <a:solidFill>
                  <a:srgbClr val="120D0C"/>
                </a:solidFill>
                <a:latin typeface="Lucida Sans"/>
                <a:cs typeface="Lucida Sans"/>
              </a:rPr>
              <a:t>and </a:t>
            </a:r>
            <a:r>
              <a:rPr sz="1600" spc="40" dirty="0">
                <a:solidFill>
                  <a:srgbClr val="120D0C"/>
                </a:solidFill>
                <a:latin typeface="Lucida Sans"/>
                <a:cs typeface="Lucida Sans"/>
              </a:rPr>
              <a:t>nationwide. </a:t>
            </a:r>
            <a:r>
              <a:rPr sz="1600" spc="-50" dirty="0">
                <a:solidFill>
                  <a:srgbClr val="120D0C"/>
                </a:solidFill>
                <a:latin typeface="Lucida Sans"/>
                <a:cs typeface="Lucida Sans"/>
              </a:rPr>
              <a:t>A </a:t>
            </a:r>
            <a:r>
              <a:rPr sz="1600" spc="37" dirty="0">
                <a:solidFill>
                  <a:srgbClr val="120D0C"/>
                </a:solidFill>
                <a:latin typeface="Lucida Sans"/>
                <a:cs typeface="Lucida Sans"/>
              </a:rPr>
              <a:t>modern </a:t>
            </a:r>
            <a:r>
              <a:rPr sz="1600" spc="33" dirty="0">
                <a:solidFill>
                  <a:srgbClr val="120D0C"/>
                </a:solidFill>
                <a:latin typeface="Lucida Sans"/>
                <a:cs typeface="Lucida Sans"/>
              </a:rPr>
              <a:t>repair  </a:t>
            </a:r>
            <a:r>
              <a:rPr sz="1600" spc="57" dirty="0">
                <a:solidFill>
                  <a:srgbClr val="120D0C"/>
                </a:solidFill>
                <a:latin typeface="Lucida Sans"/>
                <a:cs typeface="Lucida Sans"/>
              </a:rPr>
              <a:t>movement </a:t>
            </a:r>
            <a:r>
              <a:rPr sz="1600" spc="40" dirty="0">
                <a:solidFill>
                  <a:srgbClr val="120D0C"/>
                </a:solidFill>
                <a:latin typeface="Lucida Sans"/>
                <a:cs typeface="Lucida Sans"/>
              </a:rPr>
              <a:t>built </a:t>
            </a:r>
            <a:r>
              <a:rPr sz="1600" spc="30" dirty="0">
                <a:solidFill>
                  <a:srgbClr val="120D0C"/>
                </a:solidFill>
                <a:latin typeface="Lucida Sans"/>
                <a:cs typeface="Lucida Sans"/>
              </a:rPr>
              <a:t>for </a:t>
            </a:r>
            <a:r>
              <a:rPr sz="1600" spc="43" dirty="0">
                <a:solidFill>
                  <a:srgbClr val="120D0C"/>
                </a:solidFill>
                <a:latin typeface="Lucida Sans"/>
                <a:cs typeface="Lucida Sans"/>
              </a:rPr>
              <a:t>people </a:t>
            </a:r>
            <a:r>
              <a:rPr sz="1600" spc="50" dirty="0">
                <a:solidFill>
                  <a:srgbClr val="120D0C"/>
                </a:solidFill>
                <a:latin typeface="Lucida Sans"/>
                <a:cs typeface="Lucida Sans"/>
              </a:rPr>
              <a:t>who </a:t>
            </a:r>
            <a:r>
              <a:rPr sz="1600" spc="76" dirty="0">
                <a:solidFill>
                  <a:srgbClr val="120D0C"/>
                </a:solidFill>
                <a:latin typeface="Lucida Sans"/>
                <a:cs typeface="Lucida Sans"/>
              </a:rPr>
              <a:t>want </a:t>
            </a:r>
            <a:r>
              <a:rPr sz="1600" spc="60" dirty="0">
                <a:solidFill>
                  <a:srgbClr val="120D0C"/>
                </a:solidFill>
                <a:latin typeface="Lucida Sans"/>
                <a:cs typeface="Lucida Sans"/>
              </a:rPr>
              <a:t>smarter  </a:t>
            </a:r>
            <a:r>
              <a:rPr sz="1600" spc="23" dirty="0">
                <a:solidFill>
                  <a:srgbClr val="120D0C"/>
                </a:solidFill>
                <a:latin typeface="Lucida Sans"/>
                <a:cs typeface="Lucida Sans"/>
              </a:rPr>
              <a:t>options, </a:t>
            </a:r>
            <a:r>
              <a:rPr sz="1600" spc="40" dirty="0">
                <a:solidFill>
                  <a:srgbClr val="120D0C"/>
                </a:solidFill>
                <a:latin typeface="Lucida Sans"/>
                <a:cs typeface="Lucida Sans"/>
              </a:rPr>
              <a:t>not </a:t>
            </a:r>
            <a:r>
              <a:rPr sz="1600" spc="37" dirty="0">
                <a:solidFill>
                  <a:srgbClr val="120D0C"/>
                </a:solidFill>
                <a:latin typeface="Lucida Sans"/>
                <a:cs typeface="Lucida Sans"/>
              </a:rPr>
              <a:t>more</a:t>
            </a:r>
            <a:r>
              <a:rPr sz="1600" spc="273" dirty="0">
                <a:solidFill>
                  <a:srgbClr val="120D0C"/>
                </a:solidFill>
                <a:latin typeface="Lucida Sans"/>
                <a:cs typeface="Lucida Sans"/>
              </a:rPr>
              <a:t> </a:t>
            </a:r>
            <a:r>
              <a:rPr sz="1600" spc="47" dirty="0">
                <a:solidFill>
                  <a:srgbClr val="120D0C"/>
                </a:solidFill>
                <a:latin typeface="Lucida Sans"/>
                <a:cs typeface="Lucida Sans"/>
              </a:rPr>
              <a:t>stuff.</a:t>
            </a:r>
            <a:endParaRPr sz="1600">
              <a:solidFill>
                <a:prstClr val="black"/>
              </a:solidFill>
              <a:latin typeface="Lucida Sans"/>
              <a:cs typeface="Lucida Sans"/>
            </a:endParaRPr>
          </a:p>
        </p:txBody>
      </p:sp>
      <p:sp>
        <p:nvSpPr>
          <p:cNvPr id="8" name="object 8"/>
          <p:cNvSpPr txBox="1">
            <a:spLocks noGrp="1"/>
          </p:cNvSpPr>
          <p:nvPr>
            <p:ph type="title"/>
          </p:nvPr>
        </p:nvSpPr>
        <p:spPr>
          <a:xfrm>
            <a:off x="614161" y="1786456"/>
            <a:ext cx="4644813" cy="907941"/>
          </a:xfrm>
          <a:prstGeom prst="rect">
            <a:avLst/>
          </a:prstGeom>
        </p:spPr>
        <p:txBody>
          <a:bodyPr vert="horz" wrap="square" lIns="0" tIns="0" rIns="0" bIns="0" rtlCol="0">
            <a:spAutoFit/>
          </a:bodyPr>
          <a:lstStyle/>
          <a:p>
            <a:pPr marL="8467"/>
            <a:r>
              <a:rPr spc="903" dirty="0">
                <a:solidFill>
                  <a:srgbClr val="120D0C"/>
                </a:solidFill>
                <a:latin typeface="Arial"/>
                <a:cs typeface="Arial"/>
              </a:rPr>
              <a:t>P</a:t>
            </a:r>
            <a:r>
              <a:rPr spc="1490" dirty="0">
                <a:solidFill>
                  <a:srgbClr val="120D0C"/>
                </a:solidFill>
                <a:latin typeface="Arial"/>
                <a:cs typeface="Arial"/>
              </a:rPr>
              <a:t>U</a:t>
            </a:r>
            <a:r>
              <a:rPr spc="920" dirty="0">
                <a:solidFill>
                  <a:srgbClr val="120D0C"/>
                </a:solidFill>
                <a:latin typeface="Arial"/>
                <a:cs typeface="Arial"/>
              </a:rPr>
              <a:t>R</a:t>
            </a:r>
            <a:r>
              <a:rPr spc="903" dirty="0">
                <a:solidFill>
                  <a:srgbClr val="120D0C"/>
                </a:solidFill>
                <a:latin typeface="Arial"/>
                <a:cs typeface="Arial"/>
              </a:rPr>
              <a:t>P</a:t>
            </a:r>
            <a:r>
              <a:rPr spc="1587" dirty="0">
                <a:solidFill>
                  <a:srgbClr val="120D0C"/>
                </a:solidFill>
                <a:latin typeface="Arial"/>
                <a:cs typeface="Arial"/>
              </a:rPr>
              <a:t>O</a:t>
            </a:r>
            <a:r>
              <a:rPr spc="910" dirty="0">
                <a:solidFill>
                  <a:srgbClr val="120D0C"/>
                </a:solidFill>
                <a:latin typeface="Arial"/>
                <a:cs typeface="Arial"/>
              </a:rPr>
              <a:t>S</a:t>
            </a:r>
            <a:r>
              <a:rPr spc="863" dirty="0">
                <a:solidFill>
                  <a:srgbClr val="120D0C"/>
                </a:solidFill>
                <a:latin typeface="Arial"/>
                <a:cs typeface="Arial"/>
              </a:rPr>
              <a:t>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 y="4510278"/>
            <a:ext cx="12191999" cy="2347721"/>
          </a:xfrm>
          <a:prstGeom prst="rect">
            <a:avLst/>
          </a:prstGeom>
          <a:blipFill>
            <a:blip r:embed="rId2" cstate="print"/>
            <a:stretch>
              <a:fillRect/>
            </a:stretch>
          </a:blipFill>
        </p:spPr>
        <p:txBody>
          <a:bodyPr wrap="square" lIns="0" tIns="0" rIns="0" bIns="0" rtlCol="0"/>
          <a:lstStyle/>
          <a:p>
            <a:pPr defTabSz="609630"/>
            <a:endParaRPr sz="1200">
              <a:solidFill>
                <a:prstClr val="black"/>
              </a:solidFill>
              <a:latin typeface="Calibri"/>
            </a:endParaRPr>
          </a:p>
        </p:txBody>
      </p:sp>
      <p:sp>
        <p:nvSpPr>
          <p:cNvPr id="3" name="object 3"/>
          <p:cNvSpPr/>
          <p:nvPr/>
        </p:nvSpPr>
        <p:spPr>
          <a:xfrm>
            <a:off x="0" y="1"/>
            <a:ext cx="3926525" cy="6857999"/>
          </a:xfrm>
          <a:prstGeom prst="rect">
            <a:avLst/>
          </a:prstGeom>
          <a:blipFill>
            <a:blip r:embed="rId3" cstate="print"/>
            <a:stretch>
              <a:fillRect/>
            </a:stretch>
          </a:blipFill>
        </p:spPr>
        <p:txBody>
          <a:bodyPr wrap="square" lIns="0" tIns="0" rIns="0" bIns="0" rtlCol="0"/>
          <a:lstStyle/>
          <a:p>
            <a:pPr defTabSz="609630"/>
            <a:endParaRPr sz="1200">
              <a:solidFill>
                <a:prstClr val="black"/>
              </a:solidFill>
              <a:latin typeface="Calibri"/>
            </a:endParaRPr>
          </a:p>
        </p:txBody>
      </p:sp>
      <p:sp>
        <p:nvSpPr>
          <p:cNvPr id="4" name="object 4"/>
          <p:cNvSpPr txBox="1">
            <a:spLocks noGrp="1"/>
          </p:cNvSpPr>
          <p:nvPr>
            <p:ph type="title"/>
          </p:nvPr>
        </p:nvSpPr>
        <p:spPr>
          <a:xfrm>
            <a:off x="4096246" y="184150"/>
            <a:ext cx="4848013" cy="907941"/>
          </a:xfrm>
          <a:prstGeom prst="rect">
            <a:avLst/>
          </a:prstGeom>
        </p:spPr>
        <p:txBody>
          <a:bodyPr vert="horz" wrap="square" lIns="0" tIns="0" rIns="0" bIns="0" rtlCol="0">
            <a:spAutoFit/>
          </a:bodyPr>
          <a:lstStyle/>
          <a:p>
            <a:pPr marL="8467"/>
            <a:r>
              <a:rPr spc="903" dirty="0">
                <a:latin typeface="Arial"/>
                <a:cs typeface="Arial"/>
              </a:rPr>
              <a:t>P</a:t>
            </a:r>
            <a:r>
              <a:rPr spc="920" dirty="0">
                <a:latin typeface="Arial"/>
                <a:cs typeface="Arial"/>
              </a:rPr>
              <a:t>R</a:t>
            </a:r>
            <a:r>
              <a:rPr spc="1587" dirty="0">
                <a:latin typeface="Arial"/>
                <a:cs typeface="Arial"/>
              </a:rPr>
              <a:t>O</a:t>
            </a:r>
            <a:r>
              <a:rPr spc="1343" dirty="0">
                <a:latin typeface="Arial"/>
                <a:cs typeface="Arial"/>
              </a:rPr>
              <a:t>B</a:t>
            </a:r>
            <a:r>
              <a:rPr spc="1317" dirty="0">
                <a:latin typeface="Arial"/>
                <a:cs typeface="Arial"/>
              </a:rPr>
              <a:t>L</a:t>
            </a:r>
            <a:r>
              <a:rPr spc="863" dirty="0">
                <a:latin typeface="Arial"/>
                <a:cs typeface="Arial"/>
              </a:rPr>
              <a:t>E</a:t>
            </a:r>
            <a:r>
              <a:rPr spc="2243" dirty="0">
                <a:latin typeface="Arial"/>
                <a:cs typeface="Arial"/>
              </a:rPr>
              <a:t>M</a:t>
            </a:r>
          </a:p>
        </p:txBody>
      </p:sp>
      <p:sp>
        <p:nvSpPr>
          <p:cNvPr id="5" name="object 5"/>
          <p:cNvSpPr/>
          <p:nvPr/>
        </p:nvSpPr>
        <p:spPr>
          <a:xfrm>
            <a:off x="4276162" y="2426445"/>
            <a:ext cx="63500" cy="63500"/>
          </a:xfrm>
          <a:custGeom>
            <a:avLst/>
            <a:gdLst/>
            <a:ahLst/>
            <a:cxnLst/>
            <a:rect l="l" t="t" r="r" b="b"/>
            <a:pathLst>
              <a:path w="95250" h="95250">
                <a:moveTo>
                  <a:pt x="53940" y="95249"/>
                </a:moveTo>
                <a:lnTo>
                  <a:pt x="41309" y="95249"/>
                </a:lnTo>
                <a:lnTo>
                  <a:pt x="35234" y="94041"/>
                </a:lnTo>
                <a:lnTo>
                  <a:pt x="1208" y="60015"/>
                </a:lnTo>
                <a:lnTo>
                  <a:pt x="0" y="53940"/>
                </a:lnTo>
                <a:lnTo>
                  <a:pt x="0" y="41309"/>
                </a:lnTo>
                <a:lnTo>
                  <a:pt x="23564" y="6042"/>
                </a:lnTo>
                <a:lnTo>
                  <a:pt x="41309" y="0"/>
                </a:lnTo>
                <a:lnTo>
                  <a:pt x="53940" y="0"/>
                </a:lnTo>
                <a:lnTo>
                  <a:pt x="89207" y="23564"/>
                </a:lnTo>
                <a:lnTo>
                  <a:pt x="95249" y="41309"/>
                </a:lnTo>
                <a:lnTo>
                  <a:pt x="95249" y="53940"/>
                </a:lnTo>
                <a:lnTo>
                  <a:pt x="71684" y="89207"/>
                </a:lnTo>
                <a:lnTo>
                  <a:pt x="53940" y="95249"/>
                </a:lnTo>
                <a:close/>
              </a:path>
            </a:pathLst>
          </a:custGeom>
          <a:solidFill>
            <a:srgbClr val="2E3D45"/>
          </a:solidFill>
        </p:spPr>
        <p:txBody>
          <a:bodyPr wrap="square" lIns="0" tIns="0" rIns="0" bIns="0" rtlCol="0"/>
          <a:lstStyle/>
          <a:p>
            <a:pPr defTabSz="609630"/>
            <a:endParaRPr sz="1200">
              <a:solidFill>
                <a:prstClr val="black"/>
              </a:solidFill>
              <a:latin typeface="Calibri"/>
            </a:endParaRPr>
          </a:p>
        </p:txBody>
      </p:sp>
      <p:sp>
        <p:nvSpPr>
          <p:cNvPr id="6" name="object 6"/>
          <p:cNvSpPr/>
          <p:nvPr/>
        </p:nvSpPr>
        <p:spPr>
          <a:xfrm>
            <a:off x="4276162" y="2743945"/>
            <a:ext cx="63500" cy="63500"/>
          </a:xfrm>
          <a:custGeom>
            <a:avLst/>
            <a:gdLst/>
            <a:ahLst/>
            <a:cxnLst/>
            <a:rect l="l" t="t" r="r" b="b"/>
            <a:pathLst>
              <a:path w="95250" h="95250">
                <a:moveTo>
                  <a:pt x="53940" y="95249"/>
                </a:moveTo>
                <a:lnTo>
                  <a:pt x="41309" y="95249"/>
                </a:lnTo>
                <a:lnTo>
                  <a:pt x="35234" y="94041"/>
                </a:lnTo>
                <a:lnTo>
                  <a:pt x="1208" y="60015"/>
                </a:lnTo>
                <a:lnTo>
                  <a:pt x="0" y="53940"/>
                </a:lnTo>
                <a:lnTo>
                  <a:pt x="0" y="41309"/>
                </a:lnTo>
                <a:lnTo>
                  <a:pt x="23564" y="6042"/>
                </a:lnTo>
                <a:lnTo>
                  <a:pt x="41309" y="0"/>
                </a:lnTo>
                <a:lnTo>
                  <a:pt x="53940" y="0"/>
                </a:lnTo>
                <a:lnTo>
                  <a:pt x="89207" y="23564"/>
                </a:lnTo>
                <a:lnTo>
                  <a:pt x="95249" y="41309"/>
                </a:lnTo>
                <a:lnTo>
                  <a:pt x="95249" y="53940"/>
                </a:lnTo>
                <a:lnTo>
                  <a:pt x="71684" y="89207"/>
                </a:lnTo>
                <a:lnTo>
                  <a:pt x="53940" y="95249"/>
                </a:lnTo>
                <a:close/>
              </a:path>
            </a:pathLst>
          </a:custGeom>
          <a:solidFill>
            <a:srgbClr val="2E3D45"/>
          </a:solidFill>
        </p:spPr>
        <p:txBody>
          <a:bodyPr wrap="square" lIns="0" tIns="0" rIns="0" bIns="0" rtlCol="0"/>
          <a:lstStyle/>
          <a:p>
            <a:pPr defTabSz="609630"/>
            <a:endParaRPr sz="1200">
              <a:solidFill>
                <a:prstClr val="black"/>
              </a:solidFill>
              <a:latin typeface="Calibri"/>
            </a:endParaRPr>
          </a:p>
        </p:txBody>
      </p:sp>
      <p:sp>
        <p:nvSpPr>
          <p:cNvPr id="7" name="object 7"/>
          <p:cNvSpPr/>
          <p:nvPr/>
        </p:nvSpPr>
        <p:spPr>
          <a:xfrm>
            <a:off x="4276162" y="3061445"/>
            <a:ext cx="63500" cy="63500"/>
          </a:xfrm>
          <a:custGeom>
            <a:avLst/>
            <a:gdLst/>
            <a:ahLst/>
            <a:cxnLst/>
            <a:rect l="l" t="t" r="r" b="b"/>
            <a:pathLst>
              <a:path w="95250" h="95250">
                <a:moveTo>
                  <a:pt x="53940" y="95249"/>
                </a:moveTo>
                <a:lnTo>
                  <a:pt x="41309" y="95249"/>
                </a:lnTo>
                <a:lnTo>
                  <a:pt x="35234" y="94041"/>
                </a:lnTo>
                <a:lnTo>
                  <a:pt x="1208" y="60015"/>
                </a:lnTo>
                <a:lnTo>
                  <a:pt x="0" y="53940"/>
                </a:lnTo>
                <a:lnTo>
                  <a:pt x="0" y="41309"/>
                </a:lnTo>
                <a:lnTo>
                  <a:pt x="23564" y="6042"/>
                </a:lnTo>
                <a:lnTo>
                  <a:pt x="41309" y="0"/>
                </a:lnTo>
                <a:lnTo>
                  <a:pt x="53940" y="0"/>
                </a:lnTo>
                <a:lnTo>
                  <a:pt x="89207" y="23564"/>
                </a:lnTo>
                <a:lnTo>
                  <a:pt x="95249" y="41309"/>
                </a:lnTo>
                <a:lnTo>
                  <a:pt x="95249" y="53940"/>
                </a:lnTo>
                <a:lnTo>
                  <a:pt x="71684" y="89207"/>
                </a:lnTo>
                <a:lnTo>
                  <a:pt x="53940" y="95249"/>
                </a:lnTo>
                <a:close/>
              </a:path>
            </a:pathLst>
          </a:custGeom>
          <a:solidFill>
            <a:srgbClr val="2E3D45"/>
          </a:solidFill>
        </p:spPr>
        <p:txBody>
          <a:bodyPr wrap="square" lIns="0" tIns="0" rIns="0" bIns="0" rtlCol="0"/>
          <a:lstStyle/>
          <a:p>
            <a:pPr defTabSz="609630"/>
            <a:endParaRPr sz="1200">
              <a:solidFill>
                <a:prstClr val="black"/>
              </a:solidFill>
              <a:latin typeface="Calibri"/>
            </a:endParaRPr>
          </a:p>
        </p:txBody>
      </p:sp>
      <p:sp>
        <p:nvSpPr>
          <p:cNvPr id="8" name="object 8"/>
          <p:cNvSpPr/>
          <p:nvPr/>
        </p:nvSpPr>
        <p:spPr>
          <a:xfrm>
            <a:off x="4276162" y="3378945"/>
            <a:ext cx="63500" cy="63500"/>
          </a:xfrm>
          <a:custGeom>
            <a:avLst/>
            <a:gdLst/>
            <a:ahLst/>
            <a:cxnLst/>
            <a:rect l="l" t="t" r="r" b="b"/>
            <a:pathLst>
              <a:path w="95250" h="95250">
                <a:moveTo>
                  <a:pt x="53940" y="95249"/>
                </a:moveTo>
                <a:lnTo>
                  <a:pt x="41309" y="95249"/>
                </a:lnTo>
                <a:lnTo>
                  <a:pt x="35234" y="94041"/>
                </a:lnTo>
                <a:lnTo>
                  <a:pt x="1208" y="60015"/>
                </a:lnTo>
                <a:lnTo>
                  <a:pt x="0" y="53940"/>
                </a:lnTo>
                <a:lnTo>
                  <a:pt x="0" y="41309"/>
                </a:lnTo>
                <a:lnTo>
                  <a:pt x="23564" y="6041"/>
                </a:lnTo>
                <a:lnTo>
                  <a:pt x="41309" y="0"/>
                </a:lnTo>
                <a:lnTo>
                  <a:pt x="53940" y="0"/>
                </a:lnTo>
                <a:lnTo>
                  <a:pt x="89207" y="23564"/>
                </a:lnTo>
                <a:lnTo>
                  <a:pt x="95249" y="41309"/>
                </a:lnTo>
                <a:lnTo>
                  <a:pt x="95249" y="53940"/>
                </a:lnTo>
                <a:lnTo>
                  <a:pt x="71684" y="89207"/>
                </a:lnTo>
                <a:lnTo>
                  <a:pt x="53940" y="95249"/>
                </a:lnTo>
                <a:close/>
              </a:path>
            </a:pathLst>
          </a:custGeom>
          <a:solidFill>
            <a:srgbClr val="2E3D45"/>
          </a:solidFill>
        </p:spPr>
        <p:txBody>
          <a:bodyPr wrap="square" lIns="0" tIns="0" rIns="0" bIns="0" rtlCol="0"/>
          <a:lstStyle/>
          <a:p>
            <a:pPr defTabSz="609630"/>
            <a:endParaRPr sz="1200">
              <a:solidFill>
                <a:prstClr val="black"/>
              </a:solidFill>
              <a:latin typeface="Calibri"/>
            </a:endParaRPr>
          </a:p>
        </p:txBody>
      </p:sp>
      <p:sp>
        <p:nvSpPr>
          <p:cNvPr id="9" name="object 9"/>
          <p:cNvSpPr/>
          <p:nvPr/>
        </p:nvSpPr>
        <p:spPr>
          <a:xfrm>
            <a:off x="4276162" y="4013945"/>
            <a:ext cx="63500" cy="63500"/>
          </a:xfrm>
          <a:custGeom>
            <a:avLst/>
            <a:gdLst/>
            <a:ahLst/>
            <a:cxnLst/>
            <a:rect l="l" t="t" r="r" b="b"/>
            <a:pathLst>
              <a:path w="95250" h="95250">
                <a:moveTo>
                  <a:pt x="53940" y="95249"/>
                </a:moveTo>
                <a:lnTo>
                  <a:pt x="41309" y="95249"/>
                </a:lnTo>
                <a:lnTo>
                  <a:pt x="35234" y="94041"/>
                </a:lnTo>
                <a:lnTo>
                  <a:pt x="1208" y="60015"/>
                </a:lnTo>
                <a:lnTo>
                  <a:pt x="0" y="53940"/>
                </a:lnTo>
                <a:lnTo>
                  <a:pt x="0" y="41309"/>
                </a:lnTo>
                <a:lnTo>
                  <a:pt x="23564" y="6041"/>
                </a:lnTo>
                <a:lnTo>
                  <a:pt x="41309" y="0"/>
                </a:lnTo>
                <a:lnTo>
                  <a:pt x="53940" y="0"/>
                </a:lnTo>
                <a:lnTo>
                  <a:pt x="89207" y="23564"/>
                </a:lnTo>
                <a:lnTo>
                  <a:pt x="95249" y="41309"/>
                </a:lnTo>
                <a:lnTo>
                  <a:pt x="95249" y="53940"/>
                </a:lnTo>
                <a:lnTo>
                  <a:pt x="71684" y="89207"/>
                </a:lnTo>
                <a:lnTo>
                  <a:pt x="53940" y="95249"/>
                </a:lnTo>
                <a:close/>
              </a:path>
            </a:pathLst>
          </a:custGeom>
          <a:solidFill>
            <a:srgbClr val="2E3D45"/>
          </a:solidFill>
        </p:spPr>
        <p:txBody>
          <a:bodyPr wrap="square" lIns="0" tIns="0" rIns="0" bIns="0" rtlCol="0"/>
          <a:lstStyle/>
          <a:p>
            <a:pPr defTabSz="609630"/>
            <a:endParaRPr sz="1200">
              <a:solidFill>
                <a:prstClr val="black"/>
              </a:solidFill>
              <a:latin typeface="Calibri"/>
            </a:endParaRPr>
          </a:p>
        </p:txBody>
      </p:sp>
      <p:sp>
        <p:nvSpPr>
          <p:cNvPr id="10" name="object 10"/>
          <p:cNvSpPr txBox="1"/>
          <p:nvPr/>
        </p:nvSpPr>
        <p:spPr>
          <a:xfrm>
            <a:off x="4096246" y="1175608"/>
            <a:ext cx="7498503" cy="2997231"/>
          </a:xfrm>
          <a:prstGeom prst="rect">
            <a:avLst/>
          </a:prstGeom>
        </p:spPr>
        <p:txBody>
          <a:bodyPr vert="horz" wrap="square" lIns="0" tIns="0" rIns="0" bIns="0" rtlCol="0">
            <a:spAutoFit/>
          </a:bodyPr>
          <a:lstStyle/>
          <a:p>
            <a:pPr marL="8467" marR="3387" defTabSz="609630">
              <a:lnSpc>
                <a:spcPct val="111400"/>
              </a:lnSpc>
            </a:pPr>
            <a:r>
              <a:rPr sz="2767" spc="610" dirty="0">
                <a:solidFill>
                  <a:srgbClr val="2E3D45"/>
                </a:solidFill>
                <a:latin typeface="Arial"/>
                <a:cs typeface="Arial"/>
              </a:rPr>
              <a:t>THE</a:t>
            </a:r>
            <a:r>
              <a:rPr sz="2767" spc="60" dirty="0">
                <a:solidFill>
                  <a:srgbClr val="2E3D45"/>
                </a:solidFill>
                <a:latin typeface="Arial"/>
                <a:cs typeface="Arial"/>
              </a:rPr>
              <a:t> </a:t>
            </a:r>
            <a:r>
              <a:rPr sz="2767" spc="430" dirty="0">
                <a:solidFill>
                  <a:srgbClr val="2E3D45"/>
                </a:solidFill>
                <a:latin typeface="Arial"/>
                <a:cs typeface="Arial"/>
              </a:rPr>
              <a:t>REPAIR</a:t>
            </a:r>
            <a:r>
              <a:rPr sz="2767" spc="60" dirty="0">
                <a:solidFill>
                  <a:srgbClr val="2E3D45"/>
                </a:solidFill>
                <a:latin typeface="Arial"/>
                <a:cs typeface="Arial"/>
              </a:rPr>
              <a:t> </a:t>
            </a:r>
            <a:r>
              <a:rPr sz="2767" spc="573" dirty="0">
                <a:solidFill>
                  <a:srgbClr val="2E3D45"/>
                </a:solidFill>
                <a:latin typeface="Arial"/>
                <a:cs typeface="Arial"/>
              </a:rPr>
              <a:t>SYSTEM</a:t>
            </a:r>
            <a:r>
              <a:rPr sz="2767" spc="60" dirty="0">
                <a:solidFill>
                  <a:srgbClr val="2E3D45"/>
                </a:solidFill>
                <a:latin typeface="Arial"/>
                <a:cs typeface="Arial"/>
              </a:rPr>
              <a:t> </a:t>
            </a:r>
            <a:r>
              <a:rPr sz="2767" spc="546" dirty="0">
                <a:solidFill>
                  <a:srgbClr val="2E3D45"/>
                </a:solidFill>
                <a:latin typeface="Arial"/>
                <a:cs typeface="Arial"/>
              </a:rPr>
              <a:t>IN</a:t>
            </a:r>
            <a:r>
              <a:rPr sz="2767" spc="60" dirty="0">
                <a:solidFill>
                  <a:srgbClr val="2E3D45"/>
                </a:solidFill>
                <a:latin typeface="Arial"/>
                <a:cs typeface="Arial"/>
              </a:rPr>
              <a:t> </a:t>
            </a:r>
            <a:r>
              <a:rPr sz="2767" spc="563" dirty="0">
                <a:solidFill>
                  <a:srgbClr val="2E3D45"/>
                </a:solidFill>
                <a:latin typeface="Arial"/>
                <a:cs typeface="Arial"/>
              </a:rPr>
              <a:t>AMERICA  </a:t>
            </a:r>
            <a:r>
              <a:rPr sz="2767" spc="640" dirty="0">
                <a:solidFill>
                  <a:srgbClr val="2E3D45"/>
                </a:solidFill>
                <a:latin typeface="Arial"/>
                <a:cs typeface="Arial"/>
              </a:rPr>
              <a:t>HAS</a:t>
            </a:r>
            <a:r>
              <a:rPr sz="2767" spc="20" dirty="0">
                <a:solidFill>
                  <a:srgbClr val="2E3D45"/>
                </a:solidFill>
                <a:latin typeface="Arial"/>
                <a:cs typeface="Arial"/>
              </a:rPr>
              <a:t> </a:t>
            </a:r>
            <a:r>
              <a:rPr sz="2767" spc="530" dirty="0">
                <a:solidFill>
                  <a:srgbClr val="2E3D45"/>
                </a:solidFill>
                <a:latin typeface="Arial"/>
                <a:cs typeface="Arial"/>
              </a:rPr>
              <a:t>COLLAPSED</a:t>
            </a:r>
            <a:r>
              <a:rPr sz="2767" spc="530" dirty="0">
                <a:solidFill>
                  <a:srgbClr val="2E3D45"/>
                </a:solidFill>
                <a:latin typeface="Segoe UI Light"/>
                <a:cs typeface="Segoe UI Light"/>
              </a:rPr>
              <a:t>.</a:t>
            </a:r>
            <a:endParaRPr sz="2767">
              <a:solidFill>
                <a:prstClr val="black"/>
              </a:solidFill>
              <a:latin typeface="Segoe UI Light"/>
              <a:cs typeface="Segoe UI Light"/>
            </a:endParaRPr>
          </a:p>
          <a:p>
            <a:pPr marL="353501" marR="538084" defTabSz="609630">
              <a:lnSpc>
                <a:spcPct val="130200"/>
              </a:lnSpc>
              <a:spcBef>
                <a:spcPts val="1020"/>
              </a:spcBef>
            </a:pPr>
            <a:r>
              <a:rPr sz="1600" spc="13" dirty="0">
                <a:solidFill>
                  <a:srgbClr val="2E3D45"/>
                </a:solidFill>
                <a:latin typeface="Arial"/>
                <a:cs typeface="Arial"/>
              </a:rPr>
              <a:t>17M </a:t>
            </a:r>
            <a:r>
              <a:rPr sz="1600" spc="100" dirty="0">
                <a:solidFill>
                  <a:srgbClr val="2E3D45"/>
                </a:solidFill>
                <a:latin typeface="Arial"/>
                <a:cs typeface="Arial"/>
              </a:rPr>
              <a:t>tons </a:t>
            </a:r>
            <a:r>
              <a:rPr sz="1600" spc="117" dirty="0">
                <a:solidFill>
                  <a:srgbClr val="2E3D45"/>
                </a:solidFill>
                <a:latin typeface="Arial"/>
                <a:cs typeface="Arial"/>
              </a:rPr>
              <a:t>of </a:t>
            </a:r>
            <a:r>
              <a:rPr sz="1600" spc="97" dirty="0">
                <a:solidFill>
                  <a:srgbClr val="2E3D45"/>
                </a:solidFill>
                <a:latin typeface="Arial"/>
                <a:cs typeface="Arial"/>
              </a:rPr>
              <a:t>textiles </a:t>
            </a:r>
            <a:r>
              <a:rPr sz="1600" spc="70" dirty="0">
                <a:solidFill>
                  <a:srgbClr val="2E3D45"/>
                </a:solidFill>
                <a:latin typeface="Arial"/>
                <a:cs typeface="Arial"/>
              </a:rPr>
              <a:t>are </a:t>
            </a:r>
            <a:r>
              <a:rPr sz="1600" spc="100" dirty="0">
                <a:solidFill>
                  <a:srgbClr val="2E3D45"/>
                </a:solidFill>
                <a:latin typeface="Arial"/>
                <a:cs typeface="Arial"/>
              </a:rPr>
              <a:t>discarded </a:t>
            </a:r>
            <a:r>
              <a:rPr sz="1600" spc="70" dirty="0">
                <a:solidFill>
                  <a:srgbClr val="2E3D45"/>
                </a:solidFill>
                <a:latin typeface="Arial"/>
                <a:cs typeface="Arial"/>
              </a:rPr>
              <a:t>annually </a:t>
            </a:r>
            <a:r>
              <a:rPr sz="1600" dirty="0">
                <a:solidFill>
                  <a:srgbClr val="2E3D45"/>
                </a:solidFill>
                <a:latin typeface="Arial"/>
                <a:cs typeface="Arial"/>
              </a:rPr>
              <a:t>— </a:t>
            </a:r>
            <a:r>
              <a:rPr sz="1600" spc="70" dirty="0">
                <a:solidFill>
                  <a:srgbClr val="2E3D45"/>
                </a:solidFill>
                <a:latin typeface="Arial"/>
                <a:cs typeface="Arial"/>
              </a:rPr>
              <a:t>20–40% </a:t>
            </a:r>
            <a:r>
              <a:rPr sz="1600" spc="80" dirty="0">
                <a:solidFill>
                  <a:srgbClr val="2E3D45"/>
                </a:solidFill>
                <a:latin typeface="Arial"/>
                <a:cs typeface="Arial"/>
              </a:rPr>
              <a:t>repairable.  </a:t>
            </a:r>
            <a:r>
              <a:rPr sz="1600" spc="20" dirty="0">
                <a:solidFill>
                  <a:srgbClr val="2E3D45"/>
                </a:solidFill>
                <a:latin typeface="Arial"/>
                <a:cs typeface="Arial"/>
              </a:rPr>
              <a:t>75% </a:t>
            </a:r>
            <a:r>
              <a:rPr sz="1600" spc="117" dirty="0">
                <a:solidFill>
                  <a:srgbClr val="2E3D45"/>
                </a:solidFill>
                <a:latin typeface="Arial"/>
                <a:cs typeface="Arial"/>
              </a:rPr>
              <a:t>of </a:t>
            </a:r>
            <a:r>
              <a:rPr sz="1600" spc="97" dirty="0">
                <a:solidFill>
                  <a:srgbClr val="2E3D45"/>
                </a:solidFill>
                <a:latin typeface="Arial"/>
                <a:cs typeface="Arial"/>
              </a:rPr>
              <a:t>brands </a:t>
            </a:r>
            <a:r>
              <a:rPr sz="1600" spc="120" dirty="0">
                <a:solidFill>
                  <a:srgbClr val="2E3D45"/>
                </a:solidFill>
                <a:latin typeface="Arial"/>
                <a:cs typeface="Arial"/>
              </a:rPr>
              <a:t>offer </a:t>
            </a:r>
            <a:r>
              <a:rPr sz="1600" spc="93" dirty="0">
                <a:solidFill>
                  <a:srgbClr val="2E3D45"/>
                </a:solidFill>
                <a:latin typeface="Arial"/>
                <a:cs typeface="Arial"/>
              </a:rPr>
              <a:t>zero </a:t>
            </a:r>
            <a:r>
              <a:rPr sz="1600" spc="110" dirty="0">
                <a:solidFill>
                  <a:srgbClr val="2E3D45"/>
                </a:solidFill>
                <a:latin typeface="Arial"/>
                <a:cs typeface="Arial"/>
              </a:rPr>
              <a:t>post-purchase</a:t>
            </a:r>
            <a:r>
              <a:rPr sz="1600" spc="37" dirty="0">
                <a:solidFill>
                  <a:srgbClr val="2E3D45"/>
                </a:solidFill>
                <a:latin typeface="Arial"/>
                <a:cs typeface="Arial"/>
              </a:rPr>
              <a:t> </a:t>
            </a:r>
            <a:r>
              <a:rPr sz="1600" spc="100" dirty="0">
                <a:solidFill>
                  <a:srgbClr val="2E3D45"/>
                </a:solidFill>
                <a:latin typeface="Arial"/>
                <a:cs typeface="Arial"/>
              </a:rPr>
              <a:t>support.</a:t>
            </a:r>
            <a:endParaRPr sz="1600">
              <a:solidFill>
                <a:prstClr val="black"/>
              </a:solidFill>
              <a:latin typeface="Arial"/>
              <a:cs typeface="Arial"/>
            </a:endParaRPr>
          </a:p>
          <a:p>
            <a:pPr marL="353501" marR="45299" defTabSz="609630">
              <a:lnSpc>
                <a:spcPct val="130200"/>
              </a:lnSpc>
            </a:pPr>
            <a:r>
              <a:rPr sz="1600" spc="73" dirty="0">
                <a:solidFill>
                  <a:srgbClr val="2E3D45"/>
                </a:solidFill>
                <a:latin typeface="Arial"/>
                <a:cs typeface="Arial"/>
              </a:rPr>
              <a:t>The </a:t>
            </a:r>
            <a:r>
              <a:rPr sz="1600" spc="90" dirty="0">
                <a:solidFill>
                  <a:srgbClr val="2E3D45"/>
                </a:solidFill>
                <a:latin typeface="Arial"/>
                <a:cs typeface="Arial"/>
              </a:rPr>
              <a:t>tailoring </a:t>
            </a:r>
            <a:r>
              <a:rPr sz="1600" spc="120" dirty="0">
                <a:solidFill>
                  <a:srgbClr val="2E3D45"/>
                </a:solidFill>
                <a:latin typeface="Arial"/>
                <a:cs typeface="Arial"/>
              </a:rPr>
              <a:t>workforce </a:t>
            </a:r>
            <a:r>
              <a:rPr sz="1600" spc="50" dirty="0">
                <a:solidFill>
                  <a:srgbClr val="2E3D45"/>
                </a:solidFill>
                <a:latin typeface="Arial"/>
                <a:cs typeface="Arial"/>
              </a:rPr>
              <a:t>is </a:t>
            </a:r>
            <a:r>
              <a:rPr sz="1600" spc="87" dirty="0">
                <a:solidFill>
                  <a:srgbClr val="2E3D45"/>
                </a:solidFill>
                <a:latin typeface="Arial"/>
                <a:cs typeface="Arial"/>
              </a:rPr>
              <a:t>shrinking </a:t>
            </a:r>
            <a:r>
              <a:rPr sz="1600" dirty="0">
                <a:solidFill>
                  <a:srgbClr val="2E3D45"/>
                </a:solidFill>
                <a:latin typeface="Arial"/>
                <a:cs typeface="Arial"/>
              </a:rPr>
              <a:t>— </a:t>
            </a:r>
            <a:r>
              <a:rPr sz="1600" spc="-33" dirty="0">
                <a:solidFill>
                  <a:srgbClr val="2E3D45"/>
                </a:solidFill>
                <a:latin typeface="Arial"/>
                <a:cs typeface="Arial"/>
              </a:rPr>
              <a:t>13% </a:t>
            </a:r>
            <a:r>
              <a:rPr sz="1600" spc="93" dirty="0">
                <a:solidFill>
                  <a:srgbClr val="2E3D45"/>
                </a:solidFill>
                <a:latin typeface="Arial"/>
                <a:cs typeface="Arial"/>
              </a:rPr>
              <a:t>exiting </a:t>
            </a:r>
            <a:r>
              <a:rPr sz="1600" spc="83" dirty="0">
                <a:solidFill>
                  <a:srgbClr val="2E3D45"/>
                </a:solidFill>
                <a:latin typeface="Arial"/>
                <a:cs typeface="Arial"/>
              </a:rPr>
              <a:t>year </a:t>
            </a:r>
            <a:r>
              <a:rPr sz="1600" spc="97" dirty="0">
                <a:solidFill>
                  <a:srgbClr val="2E3D45"/>
                </a:solidFill>
                <a:latin typeface="Arial"/>
                <a:cs typeface="Arial"/>
              </a:rPr>
              <a:t>over </a:t>
            </a:r>
            <a:r>
              <a:rPr sz="1600" spc="73" dirty="0">
                <a:solidFill>
                  <a:srgbClr val="2E3D45"/>
                </a:solidFill>
                <a:latin typeface="Arial"/>
                <a:cs typeface="Arial"/>
              </a:rPr>
              <a:t>year.  </a:t>
            </a:r>
            <a:r>
              <a:rPr sz="1600" spc="80" dirty="0">
                <a:solidFill>
                  <a:srgbClr val="2E3D45"/>
                </a:solidFill>
                <a:latin typeface="Arial"/>
                <a:cs typeface="Arial"/>
              </a:rPr>
              <a:t>Consumers </a:t>
            </a:r>
            <a:r>
              <a:rPr sz="1600" spc="83" dirty="0">
                <a:solidFill>
                  <a:srgbClr val="2E3D45"/>
                </a:solidFill>
                <a:latin typeface="Arial"/>
                <a:cs typeface="Arial"/>
              </a:rPr>
              <a:t>already </a:t>
            </a:r>
            <a:r>
              <a:rPr sz="1600" spc="93" dirty="0">
                <a:solidFill>
                  <a:srgbClr val="2E3D45"/>
                </a:solidFill>
                <a:latin typeface="Arial"/>
                <a:cs typeface="Arial"/>
              </a:rPr>
              <a:t>spend </a:t>
            </a:r>
            <a:r>
              <a:rPr sz="1600" spc="83" dirty="0">
                <a:solidFill>
                  <a:srgbClr val="2E3D45"/>
                </a:solidFill>
                <a:latin typeface="Arial"/>
                <a:cs typeface="Arial"/>
              </a:rPr>
              <a:t>$4–6B </a:t>
            </a:r>
            <a:r>
              <a:rPr sz="1600" spc="73" dirty="0">
                <a:solidFill>
                  <a:srgbClr val="2E3D45"/>
                </a:solidFill>
                <a:latin typeface="Arial"/>
                <a:cs typeface="Arial"/>
              </a:rPr>
              <a:t>on </a:t>
            </a:r>
            <a:r>
              <a:rPr sz="1600" spc="80" dirty="0">
                <a:solidFill>
                  <a:srgbClr val="2E3D45"/>
                </a:solidFill>
                <a:latin typeface="Arial"/>
                <a:cs typeface="Arial"/>
              </a:rPr>
              <a:t>repairs, </a:t>
            </a:r>
            <a:r>
              <a:rPr sz="1600" spc="120" dirty="0">
                <a:solidFill>
                  <a:srgbClr val="2E3D45"/>
                </a:solidFill>
                <a:latin typeface="Arial"/>
                <a:cs typeface="Arial"/>
              </a:rPr>
              <a:t>but </a:t>
            </a:r>
            <a:r>
              <a:rPr sz="1600" spc="83" dirty="0">
                <a:solidFill>
                  <a:srgbClr val="2E3D45"/>
                </a:solidFill>
                <a:latin typeface="Arial"/>
                <a:cs typeface="Arial"/>
              </a:rPr>
              <a:t>access </a:t>
            </a:r>
            <a:r>
              <a:rPr sz="1600" spc="50" dirty="0">
                <a:solidFill>
                  <a:srgbClr val="2E3D45"/>
                </a:solidFill>
                <a:latin typeface="Arial"/>
                <a:cs typeface="Arial"/>
              </a:rPr>
              <a:t>is </a:t>
            </a:r>
            <a:r>
              <a:rPr sz="1600" spc="110" dirty="0">
                <a:solidFill>
                  <a:srgbClr val="2E3D45"/>
                </a:solidFill>
                <a:latin typeface="Arial"/>
                <a:cs typeface="Arial"/>
              </a:rPr>
              <a:t>fragmented  </a:t>
            </a:r>
            <a:r>
              <a:rPr sz="1600" spc="80" dirty="0">
                <a:solidFill>
                  <a:srgbClr val="2E3D45"/>
                </a:solidFill>
                <a:latin typeface="Arial"/>
                <a:cs typeface="Arial"/>
              </a:rPr>
              <a:t>and</a:t>
            </a:r>
            <a:r>
              <a:rPr sz="1600" spc="43" dirty="0">
                <a:solidFill>
                  <a:srgbClr val="2E3D45"/>
                </a:solidFill>
                <a:latin typeface="Arial"/>
                <a:cs typeface="Arial"/>
              </a:rPr>
              <a:t> </a:t>
            </a:r>
            <a:r>
              <a:rPr sz="1600" spc="103" dirty="0">
                <a:solidFill>
                  <a:srgbClr val="2E3D45"/>
                </a:solidFill>
                <a:latin typeface="Arial"/>
                <a:cs typeface="Arial"/>
              </a:rPr>
              <a:t>outdated.</a:t>
            </a:r>
            <a:endParaRPr sz="1600">
              <a:solidFill>
                <a:prstClr val="black"/>
              </a:solidFill>
              <a:latin typeface="Arial"/>
              <a:cs typeface="Arial"/>
            </a:endParaRPr>
          </a:p>
          <a:p>
            <a:pPr marL="353501" defTabSz="609630">
              <a:spcBef>
                <a:spcPts val="579"/>
              </a:spcBef>
            </a:pPr>
            <a:r>
              <a:rPr sz="1600" spc="80" dirty="0">
                <a:solidFill>
                  <a:srgbClr val="2E3D45"/>
                </a:solidFill>
                <a:latin typeface="Arial"/>
                <a:cs typeface="Arial"/>
              </a:rPr>
              <a:t>Consumers </a:t>
            </a:r>
            <a:r>
              <a:rPr sz="1600" spc="113" dirty="0">
                <a:solidFill>
                  <a:srgbClr val="2E3D45"/>
                </a:solidFill>
                <a:latin typeface="Arial"/>
                <a:cs typeface="Arial"/>
              </a:rPr>
              <a:t>want </a:t>
            </a:r>
            <a:r>
              <a:rPr sz="1600" spc="120" dirty="0">
                <a:solidFill>
                  <a:srgbClr val="2E3D45"/>
                </a:solidFill>
                <a:latin typeface="Arial"/>
                <a:cs typeface="Arial"/>
              </a:rPr>
              <a:t>to </a:t>
            </a:r>
            <a:r>
              <a:rPr sz="1600" spc="87" dirty="0">
                <a:solidFill>
                  <a:srgbClr val="2E3D45"/>
                </a:solidFill>
                <a:latin typeface="Arial"/>
                <a:cs typeface="Arial"/>
              </a:rPr>
              <a:t>repair </a:t>
            </a:r>
            <a:r>
              <a:rPr sz="1600" dirty="0">
                <a:solidFill>
                  <a:srgbClr val="2E3D45"/>
                </a:solidFill>
                <a:latin typeface="Arial"/>
                <a:cs typeface="Arial"/>
              </a:rPr>
              <a:t>— </a:t>
            </a:r>
            <a:r>
              <a:rPr sz="1600" spc="110" dirty="0">
                <a:solidFill>
                  <a:srgbClr val="2E3D45"/>
                </a:solidFill>
                <a:latin typeface="Arial"/>
                <a:cs typeface="Arial"/>
              </a:rPr>
              <a:t>they </a:t>
            </a:r>
            <a:r>
              <a:rPr sz="1600" spc="87" dirty="0">
                <a:solidFill>
                  <a:srgbClr val="2E3D45"/>
                </a:solidFill>
                <a:latin typeface="Arial"/>
                <a:cs typeface="Arial"/>
              </a:rPr>
              <a:t>just </a:t>
            </a:r>
            <a:r>
              <a:rPr sz="1600" spc="80" dirty="0">
                <a:solidFill>
                  <a:srgbClr val="2E3D45"/>
                </a:solidFill>
                <a:latin typeface="Arial"/>
                <a:cs typeface="Arial"/>
              </a:rPr>
              <a:t>have </a:t>
            </a:r>
            <a:r>
              <a:rPr sz="1600" spc="100" dirty="0">
                <a:solidFill>
                  <a:srgbClr val="2E3D45"/>
                </a:solidFill>
                <a:latin typeface="Arial"/>
                <a:cs typeface="Arial"/>
              </a:rPr>
              <a:t>nowhere </a:t>
            </a:r>
            <a:r>
              <a:rPr sz="1600" spc="120" dirty="0">
                <a:solidFill>
                  <a:srgbClr val="2E3D45"/>
                </a:solidFill>
                <a:latin typeface="Arial"/>
                <a:cs typeface="Arial"/>
              </a:rPr>
              <a:t>to</a:t>
            </a:r>
            <a:r>
              <a:rPr sz="1600" spc="60" dirty="0">
                <a:solidFill>
                  <a:srgbClr val="2E3D45"/>
                </a:solidFill>
                <a:latin typeface="Arial"/>
                <a:cs typeface="Arial"/>
              </a:rPr>
              <a:t> </a:t>
            </a:r>
            <a:r>
              <a:rPr sz="1600" spc="90" dirty="0">
                <a:solidFill>
                  <a:srgbClr val="2E3D45"/>
                </a:solidFill>
                <a:latin typeface="Arial"/>
                <a:cs typeface="Arial"/>
              </a:rPr>
              <a:t>turn.</a:t>
            </a:r>
            <a:endParaRPr sz="1600">
              <a:solidFill>
                <a:prstClr val="black"/>
              </a:solidFill>
              <a:latin typeface="Arial"/>
              <a:cs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8288000" h="10287000">
                <a:moveTo>
                  <a:pt x="0" y="0"/>
                </a:moveTo>
                <a:lnTo>
                  <a:pt x="18287998" y="0"/>
                </a:lnTo>
                <a:lnTo>
                  <a:pt x="18287998" y="10286999"/>
                </a:lnTo>
                <a:lnTo>
                  <a:pt x="0" y="10286999"/>
                </a:lnTo>
                <a:lnTo>
                  <a:pt x="0" y="0"/>
                </a:lnTo>
                <a:close/>
              </a:path>
            </a:pathLst>
          </a:custGeom>
          <a:solidFill>
            <a:srgbClr val="D5CFC7"/>
          </a:solidFill>
        </p:spPr>
        <p:txBody>
          <a:bodyPr wrap="square" lIns="0" tIns="0" rIns="0" bIns="0" rtlCol="0"/>
          <a:lstStyle/>
          <a:p>
            <a:pPr defTabSz="609630"/>
            <a:endParaRPr sz="1200">
              <a:solidFill>
                <a:prstClr val="black"/>
              </a:solidFill>
              <a:latin typeface="Calibri"/>
            </a:endParaRPr>
          </a:p>
        </p:txBody>
      </p:sp>
      <p:sp>
        <p:nvSpPr>
          <p:cNvPr id="3" name="object 3"/>
          <p:cNvSpPr/>
          <p:nvPr/>
        </p:nvSpPr>
        <p:spPr>
          <a:xfrm>
            <a:off x="7074409" y="0"/>
            <a:ext cx="5117591" cy="3686871"/>
          </a:xfrm>
          <a:prstGeom prst="rect">
            <a:avLst/>
          </a:prstGeom>
          <a:blipFill>
            <a:blip r:embed="rId2" cstate="print"/>
            <a:stretch>
              <a:fillRect/>
            </a:stretch>
          </a:blipFill>
        </p:spPr>
        <p:txBody>
          <a:bodyPr wrap="square" lIns="0" tIns="0" rIns="0" bIns="0" rtlCol="0"/>
          <a:lstStyle/>
          <a:p>
            <a:pPr defTabSz="609630"/>
            <a:endParaRPr sz="1200">
              <a:solidFill>
                <a:prstClr val="black"/>
              </a:solidFill>
              <a:latin typeface="Calibri"/>
            </a:endParaRPr>
          </a:p>
        </p:txBody>
      </p:sp>
      <p:sp>
        <p:nvSpPr>
          <p:cNvPr id="4" name="object 4"/>
          <p:cNvSpPr/>
          <p:nvPr/>
        </p:nvSpPr>
        <p:spPr>
          <a:xfrm>
            <a:off x="7792461" y="2873942"/>
            <a:ext cx="3092109" cy="2889249"/>
          </a:xfrm>
          <a:prstGeom prst="rect">
            <a:avLst/>
          </a:prstGeom>
          <a:blipFill>
            <a:blip r:embed="rId3" cstate="print"/>
            <a:stretch>
              <a:fillRect/>
            </a:stretch>
          </a:blipFill>
        </p:spPr>
        <p:txBody>
          <a:bodyPr wrap="square" lIns="0" tIns="0" rIns="0" bIns="0" rtlCol="0"/>
          <a:lstStyle/>
          <a:p>
            <a:pPr defTabSz="609630"/>
            <a:endParaRPr sz="1200">
              <a:solidFill>
                <a:prstClr val="black"/>
              </a:solidFill>
              <a:latin typeface="Calibri"/>
            </a:endParaRPr>
          </a:p>
        </p:txBody>
      </p:sp>
      <p:sp>
        <p:nvSpPr>
          <p:cNvPr id="5" name="object 5"/>
          <p:cNvSpPr/>
          <p:nvPr/>
        </p:nvSpPr>
        <p:spPr>
          <a:xfrm>
            <a:off x="378276" y="2797707"/>
            <a:ext cx="63500" cy="63500"/>
          </a:xfrm>
          <a:custGeom>
            <a:avLst/>
            <a:gdLst/>
            <a:ahLst/>
            <a:cxnLst/>
            <a:rect l="l" t="t" r="r" b="b"/>
            <a:pathLst>
              <a:path w="95250" h="95250">
                <a:moveTo>
                  <a:pt x="53940" y="95249"/>
                </a:moveTo>
                <a:lnTo>
                  <a:pt x="41309" y="95249"/>
                </a:lnTo>
                <a:lnTo>
                  <a:pt x="35234" y="94041"/>
                </a:lnTo>
                <a:lnTo>
                  <a:pt x="1208" y="60015"/>
                </a:lnTo>
                <a:lnTo>
                  <a:pt x="0" y="53940"/>
                </a:lnTo>
                <a:lnTo>
                  <a:pt x="0" y="41309"/>
                </a:lnTo>
                <a:lnTo>
                  <a:pt x="23564" y="6042"/>
                </a:lnTo>
                <a:lnTo>
                  <a:pt x="41309" y="0"/>
                </a:lnTo>
                <a:lnTo>
                  <a:pt x="53940" y="0"/>
                </a:lnTo>
                <a:lnTo>
                  <a:pt x="89207" y="23564"/>
                </a:lnTo>
                <a:lnTo>
                  <a:pt x="95249" y="41309"/>
                </a:lnTo>
                <a:lnTo>
                  <a:pt x="95249" y="53940"/>
                </a:lnTo>
                <a:lnTo>
                  <a:pt x="71684" y="89207"/>
                </a:lnTo>
                <a:lnTo>
                  <a:pt x="53940" y="95249"/>
                </a:lnTo>
                <a:close/>
              </a:path>
            </a:pathLst>
          </a:custGeom>
          <a:solidFill>
            <a:srgbClr val="2E3D45"/>
          </a:solidFill>
        </p:spPr>
        <p:txBody>
          <a:bodyPr wrap="square" lIns="0" tIns="0" rIns="0" bIns="0" rtlCol="0"/>
          <a:lstStyle/>
          <a:p>
            <a:pPr defTabSz="609630"/>
            <a:endParaRPr sz="1200">
              <a:solidFill>
                <a:prstClr val="black"/>
              </a:solidFill>
              <a:latin typeface="Calibri"/>
            </a:endParaRPr>
          </a:p>
        </p:txBody>
      </p:sp>
      <p:sp>
        <p:nvSpPr>
          <p:cNvPr id="6" name="object 6"/>
          <p:cNvSpPr/>
          <p:nvPr/>
        </p:nvSpPr>
        <p:spPr>
          <a:xfrm>
            <a:off x="378276" y="3102507"/>
            <a:ext cx="63500" cy="63500"/>
          </a:xfrm>
          <a:custGeom>
            <a:avLst/>
            <a:gdLst/>
            <a:ahLst/>
            <a:cxnLst/>
            <a:rect l="l" t="t" r="r" b="b"/>
            <a:pathLst>
              <a:path w="95250" h="95250">
                <a:moveTo>
                  <a:pt x="53940" y="95249"/>
                </a:moveTo>
                <a:lnTo>
                  <a:pt x="41309" y="95249"/>
                </a:lnTo>
                <a:lnTo>
                  <a:pt x="35234" y="94041"/>
                </a:lnTo>
                <a:lnTo>
                  <a:pt x="1208" y="60015"/>
                </a:lnTo>
                <a:lnTo>
                  <a:pt x="0" y="53940"/>
                </a:lnTo>
                <a:lnTo>
                  <a:pt x="0" y="41309"/>
                </a:lnTo>
                <a:lnTo>
                  <a:pt x="23565" y="6041"/>
                </a:lnTo>
                <a:lnTo>
                  <a:pt x="41309" y="0"/>
                </a:lnTo>
                <a:lnTo>
                  <a:pt x="53940" y="0"/>
                </a:lnTo>
                <a:lnTo>
                  <a:pt x="89207" y="23564"/>
                </a:lnTo>
                <a:lnTo>
                  <a:pt x="95249" y="41309"/>
                </a:lnTo>
                <a:lnTo>
                  <a:pt x="95249" y="53940"/>
                </a:lnTo>
                <a:lnTo>
                  <a:pt x="71684" y="89207"/>
                </a:lnTo>
                <a:lnTo>
                  <a:pt x="53940" y="95249"/>
                </a:lnTo>
                <a:close/>
              </a:path>
            </a:pathLst>
          </a:custGeom>
          <a:solidFill>
            <a:srgbClr val="2E3D45"/>
          </a:solidFill>
        </p:spPr>
        <p:txBody>
          <a:bodyPr wrap="square" lIns="0" tIns="0" rIns="0" bIns="0" rtlCol="0"/>
          <a:lstStyle/>
          <a:p>
            <a:pPr defTabSz="609630"/>
            <a:endParaRPr sz="1200">
              <a:solidFill>
                <a:prstClr val="black"/>
              </a:solidFill>
              <a:latin typeface="Calibri"/>
            </a:endParaRPr>
          </a:p>
        </p:txBody>
      </p:sp>
      <p:sp>
        <p:nvSpPr>
          <p:cNvPr id="7" name="object 7"/>
          <p:cNvSpPr/>
          <p:nvPr/>
        </p:nvSpPr>
        <p:spPr>
          <a:xfrm>
            <a:off x="378276" y="3712107"/>
            <a:ext cx="63500" cy="63500"/>
          </a:xfrm>
          <a:custGeom>
            <a:avLst/>
            <a:gdLst/>
            <a:ahLst/>
            <a:cxnLst/>
            <a:rect l="l" t="t" r="r" b="b"/>
            <a:pathLst>
              <a:path w="95250" h="95250">
                <a:moveTo>
                  <a:pt x="53940" y="95249"/>
                </a:moveTo>
                <a:lnTo>
                  <a:pt x="41309" y="95249"/>
                </a:lnTo>
                <a:lnTo>
                  <a:pt x="35234" y="94041"/>
                </a:lnTo>
                <a:lnTo>
                  <a:pt x="1208" y="60015"/>
                </a:lnTo>
                <a:lnTo>
                  <a:pt x="0" y="53940"/>
                </a:lnTo>
                <a:lnTo>
                  <a:pt x="0" y="41309"/>
                </a:lnTo>
                <a:lnTo>
                  <a:pt x="23564" y="6041"/>
                </a:lnTo>
                <a:lnTo>
                  <a:pt x="41309" y="0"/>
                </a:lnTo>
                <a:lnTo>
                  <a:pt x="53940" y="0"/>
                </a:lnTo>
                <a:lnTo>
                  <a:pt x="89207" y="23564"/>
                </a:lnTo>
                <a:lnTo>
                  <a:pt x="95249" y="41309"/>
                </a:lnTo>
                <a:lnTo>
                  <a:pt x="95249" y="53940"/>
                </a:lnTo>
                <a:lnTo>
                  <a:pt x="71684" y="89207"/>
                </a:lnTo>
                <a:lnTo>
                  <a:pt x="53940" y="95249"/>
                </a:lnTo>
                <a:close/>
              </a:path>
            </a:pathLst>
          </a:custGeom>
          <a:solidFill>
            <a:srgbClr val="2E3D45"/>
          </a:solidFill>
        </p:spPr>
        <p:txBody>
          <a:bodyPr wrap="square" lIns="0" tIns="0" rIns="0" bIns="0" rtlCol="0"/>
          <a:lstStyle/>
          <a:p>
            <a:pPr defTabSz="609630"/>
            <a:endParaRPr sz="1200">
              <a:solidFill>
                <a:prstClr val="black"/>
              </a:solidFill>
              <a:latin typeface="Calibri"/>
            </a:endParaRPr>
          </a:p>
        </p:txBody>
      </p:sp>
      <p:sp>
        <p:nvSpPr>
          <p:cNvPr id="8" name="object 8"/>
          <p:cNvSpPr/>
          <p:nvPr/>
        </p:nvSpPr>
        <p:spPr>
          <a:xfrm>
            <a:off x="378276" y="4016907"/>
            <a:ext cx="63500" cy="63500"/>
          </a:xfrm>
          <a:custGeom>
            <a:avLst/>
            <a:gdLst/>
            <a:ahLst/>
            <a:cxnLst/>
            <a:rect l="l" t="t" r="r" b="b"/>
            <a:pathLst>
              <a:path w="95250" h="95250">
                <a:moveTo>
                  <a:pt x="53940" y="95249"/>
                </a:moveTo>
                <a:lnTo>
                  <a:pt x="41309" y="95249"/>
                </a:lnTo>
                <a:lnTo>
                  <a:pt x="35234" y="94041"/>
                </a:lnTo>
                <a:lnTo>
                  <a:pt x="1208" y="60015"/>
                </a:lnTo>
                <a:lnTo>
                  <a:pt x="0" y="53940"/>
                </a:lnTo>
                <a:lnTo>
                  <a:pt x="0" y="41309"/>
                </a:lnTo>
                <a:lnTo>
                  <a:pt x="23564" y="6041"/>
                </a:lnTo>
                <a:lnTo>
                  <a:pt x="41309" y="0"/>
                </a:lnTo>
                <a:lnTo>
                  <a:pt x="53940" y="0"/>
                </a:lnTo>
                <a:lnTo>
                  <a:pt x="89207" y="23564"/>
                </a:lnTo>
                <a:lnTo>
                  <a:pt x="95249" y="41309"/>
                </a:lnTo>
                <a:lnTo>
                  <a:pt x="95249" y="53940"/>
                </a:lnTo>
                <a:lnTo>
                  <a:pt x="71684" y="89207"/>
                </a:lnTo>
                <a:lnTo>
                  <a:pt x="53940" y="95249"/>
                </a:lnTo>
                <a:close/>
              </a:path>
            </a:pathLst>
          </a:custGeom>
          <a:solidFill>
            <a:srgbClr val="2E3D45"/>
          </a:solidFill>
        </p:spPr>
        <p:txBody>
          <a:bodyPr wrap="square" lIns="0" tIns="0" rIns="0" bIns="0" rtlCol="0"/>
          <a:lstStyle/>
          <a:p>
            <a:pPr defTabSz="609630"/>
            <a:endParaRPr sz="1200">
              <a:solidFill>
                <a:prstClr val="black"/>
              </a:solidFill>
              <a:latin typeface="Calibri"/>
            </a:endParaRPr>
          </a:p>
        </p:txBody>
      </p:sp>
      <p:sp>
        <p:nvSpPr>
          <p:cNvPr id="9" name="object 9"/>
          <p:cNvSpPr/>
          <p:nvPr/>
        </p:nvSpPr>
        <p:spPr>
          <a:xfrm>
            <a:off x="378276" y="4321706"/>
            <a:ext cx="63500" cy="63500"/>
          </a:xfrm>
          <a:custGeom>
            <a:avLst/>
            <a:gdLst/>
            <a:ahLst/>
            <a:cxnLst/>
            <a:rect l="l" t="t" r="r" b="b"/>
            <a:pathLst>
              <a:path w="95250" h="95250">
                <a:moveTo>
                  <a:pt x="53940" y="95249"/>
                </a:moveTo>
                <a:lnTo>
                  <a:pt x="41309" y="95249"/>
                </a:lnTo>
                <a:lnTo>
                  <a:pt x="35234" y="94041"/>
                </a:lnTo>
                <a:lnTo>
                  <a:pt x="1208" y="60015"/>
                </a:lnTo>
                <a:lnTo>
                  <a:pt x="0" y="53940"/>
                </a:lnTo>
                <a:lnTo>
                  <a:pt x="0" y="41309"/>
                </a:lnTo>
                <a:lnTo>
                  <a:pt x="23564" y="6041"/>
                </a:lnTo>
                <a:lnTo>
                  <a:pt x="41309" y="0"/>
                </a:lnTo>
                <a:lnTo>
                  <a:pt x="53940" y="0"/>
                </a:lnTo>
                <a:lnTo>
                  <a:pt x="89208" y="23564"/>
                </a:lnTo>
                <a:lnTo>
                  <a:pt x="95249" y="41309"/>
                </a:lnTo>
                <a:lnTo>
                  <a:pt x="95249" y="53940"/>
                </a:lnTo>
                <a:lnTo>
                  <a:pt x="71684" y="89207"/>
                </a:lnTo>
                <a:lnTo>
                  <a:pt x="53940" y="95249"/>
                </a:lnTo>
                <a:close/>
              </a:path>
            </a:pathLst>
          </a:custGeom>
          <a:solidFill>
            <a:srgbClr val="2E3D45"/>
          </a:solidFill>
        </p:spPr>
        <p:txBody>
          <a:bodyPr wrap="square" lIns="0" tIns="0" rIns="0" bIns="0" rtlCol="0"/>
          <a:lstStyle/>
          <a:p>
            <a:pPr defTabSz="609630"/>
            <a:endParaRPr sz="1200">
              <a:solidFill>
                <a:prstClr val="black"/>
              </a:solidFill>
              <a:latin typeface="Calibri"/>
            </a:endParaRPr>
          </a:p>
        </p:txBody>
      </p:sp>
      <p:sp>
        <p:nvSpPr>
          <p:cNvPr id="10" name="object 10"/>
          <p:cNvSpPr/>
          <p:nvPr/>
        </p:nvSpPr>
        <p:spPr>
          <a:xfrm>
            <a:off x="378276" y="4626507"/>
            <a:ext cx="63500" cy="63500"/>
          </a:xfrm>
          <a:custGeom>
            <a:avLst/>
            <a:gdLst/>
            <a:ahLst/>
            <a:cxnLst/>
            <a:rect l="l" t="t" r="r" b="b"/>
            <a:pathLst>
              <a:path w="95250" h="95250">
                <a:moveTo>
                  <a:pt x="53940" y="95249"/>
                </a:moveTo>
                <a:lnTo>
                  <a:pt x="41309" y="95249"/>
                </a:lnTo>
                <a:lnTo>
                  <a:pt x="35234" y="94041"/>
                </a:lnTo>
                <a:lnTo>
                  <a:pt x="1208" y="60015"/>
                </a:lnTo>
                <a:lnTo>
                  <a:pt x="0" y="53940"/>
                </a:lnTo>
                <a:lnTo>
                  <a:pt x="0" y="41309"/>
                </a:lnTo>
                <a:lnTo>
                  <a:pt x="23564" y="6041"/>
                </a:lnTo>
                <a:lnTo>
                  <a:pt x="41309" y="0"/>
                </a:lnTo>
                <a:lnTo>
                  <a:pt x="53940" y="0"/>
                </a:lnTo>
                <a:lnTo>
                  <a:pt x="89207" y="23564"/>
                </a:lnTo>
                <a:lnTo>
                  <a:pt x="95249" y="41309"/>
                </a:lnTo>
                <a:lnTo>
                  <a:pt x="95249" y="53940"/>
                </a:lnTo>
                <a:lnTo>
                  <a:pt x="71684" y="89207"/>
                </a:lnTo>
                <a:lnTo>
                  <a:pt x="53940" y="95249"/>
                </a:lnTo>
                <a:close/>
              </a:path>
            </a:pathLst>
          </a:custGeom>
          <a:solidFill>
            <a:srgbClr val="2E3D45"/>
          </a:solidFill>
        </p:spPr>
        <p:txBody>
          <a:bodyPr wrap="square" lIns="0" tIns="0" rIns="0" bIns="0" rtlCol="0"/>
          <a:lstStyle/>
          <a:p>
            <a:pPr defTabSz="609630"/>
            <a:endParaRPr sz="1200">
              <a:solidFill>
                <a:prstClr val="black"/>
              </a:solidFill>
              <a:latin typeface="Calibri"/>
            </a:endParaRPr>
          </a:p>
        </p:txBody>
      </p:sp>
      <p:sp>
        <p:nvSpPr>
          <p:cNvPr id="11" name="object 11"/>
          <p:cNvSpPr txBox="1">
            <a:spLocks noGrp="1"/>
          </p:cNvSpPr>
          <p:nvPr>
            <p:ph type="title"/>
          </p:nvPr>
        </p:nvSpPr>
        <p:spPr>
          <a:xfrm>
            <a:off x="319548" y="419504"/>
            <a:ext cx="5184563" cy="907941"/>
          </a:xfrm>
          <a:prstGeom prst="rect">
            <a:avLst/>
          </a:prstGeom>
        </p:spPr>
        <p:txBody>
          <a:bodyPr vert="horz" wrap="square" lIns="0" tIns="0" rIns="0" bIns="0" rtlCol="0">
            <a:spAutoFit/>
          </a:bodyPr>
          <a:lstStyle/>
          <a:p>
            <a:pPr marL="8467"/>
            <a:r>
              <a:rPr spc="1670" dirty="0"/>
              <a:t>S</a:t>
            </a:r>
            <a:r>
              <a:rPr spc="1590" dirty="0"/>
              <a:t>O</a:t>
            </a:r>
            <a:r>
              <a:rPr spc="1453" dirty="0"/>
              <a:t>L</a:t>
            </a:r>
            <a:r>
              <a:rPr spc="1663" dirty="0"/>
              <a:t>U</a:t>
            </a:r>
            <a:r>
              <a:rPr spc="1133" dirty="0"/>
              <a:t>T</a:t>
            </a:r>
            <a:r>
              <a:rPr spc="570" dirty="0"/>
              <a:t>I</a:t>
            </a:r>
            <a:r>
              <a:rPr spc="1590" dirty="0"/>
              <a:t>O</a:t>
            </a:r>
            <a:r>
              <a:rPr spc="1640" dirty="0"/>
              <a:t>N</a:t>
            </a:r>
          </a:p>
        </p:txBody>
      </p:sp>
      <p:sp>
        <p:nvSpPr>
          <p:cNvPr id="12" name="object 12"/>
          <p:cNvSpPr txBox="1"/>
          <p:nvPr/>
        </p:nvSpPr>
        <p:spPr>
          <a:xfrm>
            <a:off x="335052" y="1489893"/>
            <a:ext cx="6241627" cy="3577390"/>
          </a:xfrm>
          <a:prstGeom prst="rect">
            <a:avLst/>
          </a:prstGeom>
        </p:spPr>
        <p:txBody>
          <a:bodyPr vert="horz" wrap="square" lIns="0" tIns="0" rIns="0" bIns="0" rtlCol="0">
            <a:spAutoFit/>
          </a:bodyPr>
          <a:lstStyle/>
          <a:p>
            <a:pPr marL="8467" marR="1624835" defTabSz="609630">
              <a:lnSpc>
                <a:spcPct val="111400"/>
              </a:lnSpc>
            </a:pPr>
            <a:r>
              <a:rPr sz="2767" spc="587" dirty="0">
                <a:solidFill>
                  <a:srgbClr val="2E3D45"/>
                </a:solidFill>
                <a:latin typeface="Lucida Sans Unicode"/>
                <a:cs typeface="Lucida Sans Unicode"/>
              </a:rPr>
              <a:t>A </a:t>
            </a:r>
            <a:r>
              <a:rPr sz="2767" spc="613" dirty="0">
                <a:solidFill>
                  <a:srgbClr val="2E3D45"/>
                </a:solidFill>
                <a:latin typeface="Lucida Sans Unicode"/>
                <a:cs typeface="Lucida Sans Unicode"/>
              </a:rPr>
              <a:t>FRICTIONLESS  </a:t>
            </a:r>
            <a:r>
              <a:rPr sz="2767" spc="607" dirty="0">
                <a:solidFill>
                  <a:srgbClr val="2E3D45"/>
                </a:solidFill>
                <a:latin typeface="Lucida Sans Unicode"/>
                <a:cs typeface="Lucida Sans Unicode"/>
              </a:rPr>
              <a:t>REPAIR</a:t>
            </a:r>
            <a:r>
              <a:rPr sz="2767" spc="-83" dirty="0">
                <a:solidFill>
                  <a:srgbClr val="2E3D45"/>
                </a:solidFill>
                <a:latin typeface="Lucida Sans Unicode"/>
                <a:cs typeface="Lucida Sans Unicode"/>
              </a:rPr>
              <a:t> </a:t>
            </a:r>
            <a:r>
              <a:rPr sz="2767" spc="670" dirty="0">
                <a:solidFill>
                  <a:srgbClr val="2E3D45"/>
                </a:solidFill>
                <a:latin typeface="Lucida Sans Unicode"/>
                <a:cs typeface="Lucida Sans Unicode"/>
              </a:rPr>
              <a:t>EXPERIENCE</a:t>
            </a:r>
            <a:endParaRPr sz="2767">
              <a:solidFill>
                <a:prstClr val="black"/>
              </a:solidFill>
              <a:latin typeface="Lucida Sans Unicode"/>
              <a:cs typeface="Lucida Sans Unicode"/>
            </a:endParaRPr>
          </a:p>
          <a:p>
            <a:pPr marL="213371" defTabSz="609630">
              <a:spcBef>
                <a:spcPts val="1913"/>
              </a:spcBef>
            </a:pPr>
            <a:r>
              <a:rPr sz="1733" b="1" spc="13" dirty="0">
                <a:solidFill>
                  <a:srgbClr val="2E3D45"/>
                </a:solidFill>
                <a:latin typeface="Tahoma"/>
                <a:cs typeface="Tahoma"/>
              </a:rPr>
              <a:t>Snap </a:t>
            </a:r>
            <a:r>
              <a:rPr sz="1733" b="1" spc="-437" dirty="0">
                <a:solidFill>
                  <a:srgbClr val="2E3D45"/>
                </a:solidFill>
                <a:latin typeface="Tahoma"/>
                <a:cs typeface="Tahoma"/>
              </a:rPr>
              <a:t>→        </a:t>
            </a:r>
            <a:r>
              <a:rPr sz="1733" b="1" spc="17" dirty="0">
                <a:solidFill>
                  <a:srgbClr val="2E3D45"/>
                </a:solidFill>
                <a:latin typeface="Tahoma"/>
                <a:cs typeface="Tahoma"/>
              </a:rPr>
              <a:t>Upload </a:t>
            </a:r>
            <a:r>
              <a:rPr sz="1733" b="1" spc="-437" dirty="0">
                <a:solidFill>
                  <a:srgbClr val="2E3D45"/>
                </a:solidFill>
                <a:latin typeface="Tahoma"/>
                <a:cs typeface="Tahoma"/>
              </a:rPr>
              <a:t>→        </a:t>
            </a:r>
            <a:r>
              <a:rPr sz="1733" b="1" spc="17" dirty="0">
                <a:solidFill>
                  <a:srgbClr val="2E3D45"/>
                </a:solidFill>
                <a:latin typeface="Tahoma"/>
                <a:cs typeface="Tahoma"/>
              </a:rPr>
              <a:t>Ship </a:t>
            </a:r>
            <a:r>
              <a:rPr sz="1733" b="1" spc="-437" dirty="0">
                <a:solidFill>
                  <a:srgbClr val="2E3D45"/>
                </a:solidFill>
                <a:latin typeface="Tahoma"/>
                <a:cs typeface="Tahoma"/>
              </a:rPr>
              <a:t>→        </a:t>
            </a:r>
            <a:r>
              <a:rPr sz="1733" b="1" spc="3" dirty="0">
                <a:solidFill>
                  <a:srgbClr val="2E3D45"/>
                </a:solidFill>
                <a:latin typeface="Tahoma"/>
                <a:cs typeface="Tahoma"/>
              </a:rPr>
              <a:t>Repair </a:t>
            </a:r>
            <a:r>
              <a:rPr sz="1733" b="1" spc="-437" dirty="0">
                <a:solidFill>
                  <a:srgbClr val="2E3D45"/>
                </a:solidFill>
                <a:latin typeface="Tahoma"/>
                <a:cs typeface="Tahoma"/>
              </a:rPr>
              <a:t>→          </a:t>
            </a:r>
            <a:r>
              <a:rPr sz="1733" b="1" spc="-410" dirty="0">
                <a:solidFill>
                  <a:srgbClr val="2E3D45"/>
                </a:solidFill>
                <a:latin typeface="Tahoma"/>
                <a:cs typeface="Tahoma"/>
              </a:rPr>
              <a:t> </a:t>
            </a:r>
            <a:r>
              <a:rPr sz="1733" b="1" spc="7" dirty="0">
                <a:solidFill>
                  <a:srgbClr val="2E3D45"/>
                </a:solidFill>
                <a:latin typeface="Tahoma"/>
                <a:cs typeface="Tahoma"/>
              </a:rPr>
              <a:t>Return.</a:t>
            </a:r>
            <a:endParaRPr sz="1733">
              <a:solidFill>
                <a:prstClr val="black"/>
              </a:solidFill>
              <a:latin typeface="Tahoma"/>
              <a:cs typeface="Tahoma"/>
            </a:endParaRPr>
          </a:p>
          <a:p>
            <a:pPr marL="213371" marR="150714" defTabSz="609630">
              <a:lnSpc>
                <a:spcPct val="115399"/>
              </a:lnSpc>
            </a:pPr>
            <a:r>
              <a:rPr sz="1733" spc="177" dirty="0">
                <a:solidFill>
                  <a:srgbClr val="2E3D45"/>
                </a:solidFill>
                <a:latin typeface="Gill Sans MT"/>
                <a:cs typeface="Gill Sans MT"/>
              </a:rPr>
              <a:t>AI-powered </a:t>
            </a:r>
            <a:r>
              <a:rPr sz="1733" spc="190" dirty="0">
                <a:solidFill>
                  <a:srgbClr val="2E3D45"/>
                </a:solidFill>
                <a:latin typeface="Gill Sans MT"/>
                <a:cs typeface="Gill Sans MT"/>
              </a:rPr>
              <a:t>quoting </a:t>
            </a:r>
            <a:r>
              <a:rPr sz="1733" spc="200" dirty="0">
                <a:solidFill>
                  <a:srgbClr val="2E3D45"/>
                </a:solidFill>
                <a:latin typeface="Gill Sans MT"/>
                <a:cs typeface="Gill Sans MT"/>
              </a:rPr>
              <a:t>engine </a:t>
            </a:r>
            <a:r>
              <a:rPr sz="1733" spc="193" dirty="0">
                <a:solidFill>
                  <a:srgbClr val="2E3D45"/>
                </a:solidFill>
                <a:latin typeface="Gill Sans MT"/>
                <a:cs typeface="Gill Sans MT"/>
              </a:rPr>
              <a:t>gives </a:t>
            </a:r>
            <a:r>
              <a:rPr sz="1733" spc="213" dirty="0">
                <a:solidFill>
                  <a:srgbClr val="2E3D45"/>
                </a:solidFill>
                <a:latin typeface="Gill Sans MT"/>
                <a:cs typeface="Gill Sans MT"/>
              </a:rPr>
              <a:t>accurate </a:t>
            </a:r>
            <a:r>
              <a:rPr sz="1733" spc="173" dirty="0">
                <a:solidFill>
                  <a:srgbClr val="2E3D45"/>
                </a:solidFill>
                <a:latin typeface="Gill Sans MT"/>
                <a:cs typeface="Gill Sans MT"/>
              </a:rPr>
              <a:t>pricing </a:t>
            </a:r>
            <a:r>
              <a:rPr sz="1733" spc="160" dirty="0">
                <a:solidFill>
                  <a:srgbClr val="2E3D45"/>
                </a:solidFill>
                <a:latin typeface="Gill Sans MT"/>
                <a:cs typeface="Gill Sans MT"/>
              </a:rPr>
              <a:t>in  </a:t>
            </a:r>
            <a:r>
              <a:rPr sz="1733" spc="213" dirty="0">
                <a:solidFill>
                  <a:srgbClr val="2E3D45"/>
                </a:solidFill>
                <a:latin typeface="Gill Sans MT"/>
                <a:cs typeface="Gill Sans MT"/>
              </a:rPr>
              <a:t>seconds.</a:t>
            </a:r>
            <a:endParaRPr sz="1733">
              <a:solidFill>
                <a:prstClr val="black"/>
              </a:solidFill>
              <a:latin typeface="Gill Sans MT"/>
              <a:cs typeface="Gill Sans MT"/>
            </a:endParaRPr>
          </a:p>
          <a:p>
            <a:pPr marL="213371" marR="493631" defTabSz="609630">
              <a:lnSpc>
                <a:spcPct val="115399"/>
              </a:lnSpc>
            </a:pPr>
            <a:r>
              <a:rPr sz="1733" spc="183" dirty="0">
                <a:solidFill>
                  <a:srgbClr val="2E3D45"/>
                </a:solidFill>
                <a:latin typeface="Gill Sans MT"/>
                <a:cs typeface="Gill Sans MT"/>
              </a:rPr>
              <a:t>Regional </a:t>
            </a:r>
            <a:r>
              <a:rPr sz="1733" spc="247" dirty="0">
                <a:solidFill>
                  <a:srgbClr val="2E3D45"/>
                </a:solidFill>
                <a:latin typeface="Gill Sans MT"/>
                <a:cs typeface="Gill Sans MT"/>
              </a:rPr>
              <a:t>hubs </a:t>
            </a:r>
            <a:r>
              <a:rPr sz="1733" spc="193" dirty="0">
                <a:solidFill>
                  <a:srgbClr val="2E3D45"/>
                </a:solidFill>
                <a:latin typeface="Gill Sans MT"/>
                <a:cs typeface="Gill Sans MT"/>
              </a:rPr>
              <a:t>reduce </a:t>
            </a:r>
            <a:r>
              <a:rPr sz="1733" spc="213" dirty="0">
                <a:solidFill>
                  <a:srgbClr val="2E3D45"/>
                </a:solidFill>
                <a:latin typeface="Gill Sans MT"/>
                <a:cs typeface="Gill Sans MT"/>
              </a:rPr>
              <a:t>shipping </a:t>
            </a:r>
            <a:r>
              <a:rPr sz="1733" spc="207" dirty="0">
                <a:solidFill>
                  <a:srgbClr val="2E3D45"/>
                </a:solidFill>
                <a:latin typeface="Gill Sans MT"/>
                <a:cs typeface="Gill Sans MT"/>
              </a:rPr>
              <a:t>time </a:t>
            </a:r>
            <a:r>
              <a:rPr sz="1733" spc="30" dirty="0">
                <a:solidFill>
                  <a:srgbClr val="2E3D45"/>
                </a:solidFill>
                <a:latin typeface="Gill Sans MT"/>
                <a:cs typeface="Gill Sans MT"/>
              </a:rPr>
              <a:t>+ </a:t>
            </a:r>
            <a:r>
              <a:rPr sz="1733" spc="183" dirty="0">
                <a:solidFill>
                  <a:srgbClr val="2E3D45"/>
                </a:solidFill>
                <a:latin typeface="Gill Sans MT"/>
                <a:cs typeface="Gill Sans MT"/>
              </a:rPr>
              <a:t>cost.  </a:t>
            </a:r>
            <a:r>
              <a:rPr sz="1733" spc="177" dirty="0">
                <a:solidFill>
                  <a:srgbClr val="2E3D45"/>
                </a:solidFill>
                <a:latin typeface="Gill Sans MT"/>
                <a:cs typeface="Gill Sans MT"/>
              </a:rPr>
              <a:t>Fairly </a:t>
            </a:r>
            <a:r>
              <a:rPr sz="1733" spc="213" dirty="0">
                <a:solidFill>
                  <a:srgbClr val="2E3D45"/>
                </a:solidFill>
                <a:latin typeface="Gill Sans MT"/>
                <a:cs typeface="Gill Sans MT"/>
              </a:rPr>
              <a:t>paid </a:t>
            </a:r>
            <a:r>
              <a:rPr sz="1733" spc="163" dirty="0">
                <a:solidFill>
                  <a:srgbClr val="2E3D45"/>
                </a:solidFill>
                <a:latin typeface="Gill Sans MT"/>
                <a:cs typeface="Gill Sans MT"/>
              </a:rPr>
              <a:t>workforce </a:t>
            </a:r>
            <a:r>
              <a:rPr sz="1733" spc="210" dirty="0">
                <a:solidFill>
                  <a:srgbClr val="2E3D45"/>
                </a:solidFill>
                <a:latin typeface="Gill Sans MT"/>
                <a:cs typeface="Gill Sans MT"/>
              </a:rPr>
              <a:t>ensures </a:t>
            </a:r>
            <a:r>
              <a:rPr sz="1733" spc="207" dirty="0">
                <a:solidFill>
                  <a:srgbClr val="2E3D45"/>
                </a:solidFill>
                <a:latin typeface="Gill Sans MT"/>
                <a:cs typeface="Gill Sans MT"/>
              </a:rPr>
              <a:t>consistent</a:t>
            </a:r>
            <a:r>
              <a:rPr sz="1733" spc="217" dirty="0">
                <a:solidFill>
                  <a:srgbClr val="2E3D45"/>
                </a:solidFill>
                <a:latin typeface="Gill Sans MT"/>
                <a:cs typeface="Gill Sans MT"/>
              </a:rPr>
              <a:t> </a:t>
            </a:r>
            <a:r>
              <a:rPr sz="1733" spc="190" dirty="0">
                <a:solidFill>
                  <a:srgbClr val="2E3D45"/>
                </a:solidFill>
                <a:latin typeface="Gill Sans MT"/>
                <a:cs typeface="Gill Sans MT"/>
              </a:rPr>
              <a:t>quality.</a:t>
            </a:r>
            <a:endParaRPr sz="1733">
              <a:solidFill>
                <a:prstClr val="black"/>
              </a:solidFill>
              <a:latin typeface="Gill Sans MT"/>
              <a:cs typeface="Gill Sans MT"/>
            </a:endParaRPr>
          </a:p>
          <a:p>
            <a:pPr marL="213371" defTabSz="609630">
              <a:spcBef>
                <a:spcPts val="317"/>
              </a:spcBef>
            </a:pPr>
            <a:r>
              <a:rPr sz="1733" spc="213" dirty="0">
                <a:solidFill>
                  <a:srgbClr val="2E3D45"/>
                </a:solidFill>
                <a:latin typeface="Gill Sans MT"/>
                <a:cs typeface="Gill Sans MT"/>
              </a:rPr>
              <a:t>Brand-agnostic: </a:t>
            </a:r>
            <a:r>
              <a:rPr sz="1733" spc="203" dirty="0">
                <a:solidFill>
                  <a:srgbClr val="2E3D45"/>
                </a:solidFill>
                <a:latin typeface="Gill Sans MT"/>
                <a:cs typeface="Gill Sans MT"/>
              </a:rPr>
              <a:t>we </a:t>
            </a:r>
            <a:r>
              <a:rPr sz="1733" spc="157" dirty="0">
                <a:solidFill>
                  <a:srgbClr val="2E3D45"/>
                </a:solidFill>
                <a:latin typeface="Gill Sans MT"/>
                <a:cs typeface="Gill Sans MT"/>
              </a:rPr>
              <a:t>repair </a:t>
            </a:r>
            <a:r>
              <a:rPr sz="1733" spc="217" dirty="0">
                <a:solidFill>
                  <a:srgbClr val="2E3D45"/>
                </a:solidFill>
                <a:latin typeface="Gill Sans MT"/>
                <a:cs typeface="Gill Sans MT"/>
              </a:rPr>
              <a:t>any </a:t>
            </a:r>
            <a:r>
              <a:rPr sz="1733" spc="203" dirty="0">
                <a:solidFill>
                  <a:srgbClr val="2E3D45"/>
                </a:solidFill>
                <a:latin typeface="Gill Sans MT"/>
                <a:cs typeface="Gill Sans MT"/>
              </a:rPr>
              <a:t>garment, </a:t>
            </a:r>
            <a:r>
              <a:rPr sz="1733" spc="217" dirty="0">
                <a:solidFill>
                  <a:srgbClr val="2E3D45"/>
                </a:solidFill>
                <a:latin typeface="Gill Sans MT"/>
                <a:cs typeface="Gill Sans MT"/>
              </a:rPr>
              <a:t>any</a:t>
            </a:r>
            <a:r>
              <a:rPr sz="1733" spc="133" dirty="0">
                <a:solidFill>
                  <a:srgbClr val="2E3D45"/>
                </a:solidFill>
                <a:latin typeface="Gill Sans MT"/>
                <a:cs typeface="Gill Sans MT"/>
              </a:rPr>
              <a:t> </a:t>
            </a:r>
            <a:r>
              <a:rPr sz="1733" spc="193" dirty="0">
                <a:solidFill>
                  <a:srgbClr val="2E3D45"/>
                </a:solidFill>
                <a:latin typeface="Gill Sans MT"/>
                <a:cs typeface="Gill Sans MT"/>
              </a:rPr>
              <a:t>brand.</a:t>
            </a:r>
            <a:endParaRPr sz="1733">
              <a:solidFill>
                <a:prstClr val="black"/>
              </a:solidFill>
              <a:latin typeface="Gill Sans MT"/>
              <a:cs typeface="Gill Sans MT"/>
            </a:endParaRPr>
          </a:p>
          <a:p>
            <a:pPr marL="213371" marR="3387" defTabSz="609630">
              <a:lnSpc>
                <a:spcPct val="115399"/>
              </a:lnSpc>
            </a:pPr>
            <a:r>
              <a:rPr sz="1733" spc="-17" dirty="0">
                <a:solidFill>
                  <a:srgbClr val="2E3D45"/>
                </a:solidFill>
                <a:latin typeface="Gill Sans MT"/>
                <a:cs typeface="Gill Sans MT"/>
              </a:rPr>
              <a:t>A </a:t>
            </a:r>
            <a:r>
              <a:rPr sz="1733" spc="240" dirty="0">
                <a:solidFill>
                  <a:srgbClr val="2E3D45"/>
                </a:solidFill>
                <a:latin typeface="Gill Sans MT"/>
                <a:cs typeface="Gill Sans MT"/>
              </a:rPr>
              <a:t>full-stack </a:t>
            </a:r>
            <a:r>
              <a:rPr sz="1733" spc="210" dirty="0">
                <a:solidFill>
                  <a:srgbClr val="2E3D45"/>
                </a:solidFill>
                <a:latin typeface="Gill Sans MT"/>
                <a:cs typeface="Gill Sans MT"/>
              </a:rPr>
              <a:t>platform </a:t>
            </a:r>
            <a:r>
              <a:rPr sz="1733" spc="180" dirty="0">
                <a:solidFill>
                  <a:srgbClr val="2E3D45"/>
                </a:solidFill>
                <a:latin typeface="Gill Sans MT"/>
                <a:cs typeface="Gill Sans MT"/>
              </a:rPr>
              <a:t>bringing </a:t>
            </a:r>
            <a:r>
              <a:rPr sz="1733" spc="157" dirty="0">
                <a:solidFill>
                  <a:srgbClr val="2E3D45"/>
                </a:solidFill>
                <a:latin typeface="Gill Sans MT"/>
                <a:cs typeface="Gill Sans MT"/>
              </a:rPr>
              <a:t>repair into </a:t>
            </a:r>
            <a:r>
              <a:rPr sz="1733" spc="197" dirty="0">
                <a:solidFill>
                  <a:srgbClr val="2E3D45"/>
                </a:solidFill>
                <a:latin typeface="Gill Sans MT"/>
                <a:cs typeface="Gill Sans MT"/>
              </a:rPr>
              <a:t>the modern  </a:t>
            </a:r>
            <a:r>
              <a:rPr sz="1733" spc="153" dirty="0">
                <a:solidFill>
                  <a:srgbClr val="2E3D45"/>
                </a:solidFill>
                <a:latin typeface="Gill Sans MT"/>
                <a:cs typeface="Gill Sans MT"/>
              </a:rPr>
              <a:t>era.</a:t>
            </a:r>
            <a:endParaRPr sz="1733">
              <a:solidFill>
                <a:prstClr val="black"/>
              </a:solidFill>
              <a:latin typeface="Gill Sans MT"/>
              <a:cs typeface="Gill Sans MT"/>
            </a:endParaRPr>
          </a:p>
        </p:txBody>
      </p:sp>
      <p:sp>
        <p:nvSpPr>
          <p:cNvPr id="13" name="object 13"/>
          <p:cNvSpPr txBox="1"/>
          <p:nvPr/>
        </p:nvSpPr>
        <p:spPr>
          <a:xfrm>
            <a:off x="1482082" y="6196329"/>
            <a:ext cx="2018877" cy="246221"/>
          </a:xfrm>
          <a:prstGeom prst="rect">
            <a:avLst/>
          </a:prstGeom>
        </p:spPr>
        <p:txBody>
          <a:bodyPr vert="horz" wrap="square" lIns="0" tIns="0" rIns="0" bIns="0" rtlCol="0">
            <a:spAutoFit/>
          </a:bodyPr>
          <a:lstStyle/>
          <a:p>
            <a:pPr marL="8467" defTabSz="609630"/>
            <a:r>
              <a:rPr sz="1600" b="1" i="1" spc="-103" dirty="0">
                <a:solidFill>
                  <a:srgbClr val="7D4D50"/>
                </a:solidFill>
                <a:latin typeface="Lucida Sans"/>
                <a:cs typeface="Lucida Sans"/>
              </a:rPr>
              <a:t>A </a:t>
            </a:r>
            <a:r>
              <a:rPr sz="1600" b="1" i="1" spc="27" dirty="0">
                <a:solidFill>
                  <a:srgbClr val="7D4D50"/>
                </a:solidFill>
                <a:latin typeface="Lucida Sans"/>
                <a:cs typeface="Lucida Sans"/>
              </a:rPr>
              <a:t>F F </a:t>
            </a:r>
            <a:r>
              <a:rPr sz="1600" b="1" i="1" spc="-140" dirty="0">
                <a:solidFill>
                  <a:srgbClr val="7D4D50"/>
                </a:solidFill>
                <a:latin typeface="Lucida Sans"/>
                <a:cs typeface="Lucida Sans"/>
              </a:rPr>
              <a:t>O </a:t>
            </a:r>
            <a:r>
              <a:rPr sz="1600" b="1" i="1" dirty="0">
                <a:solidFill>
                  <a:srgbClr val="7D4D50"/>
                </a:solidFill>
                <a:latin typeface="Lucida Sans"/>
                <a:cs typeface="Lucida Sans"/>
              </a:rPr>
              <a:t>R </a:t>
            </a:r>
            <a:r>
              <a:rPr sz="1600" b="1" i="1" spc="-127" dirty="0">
                <a:solidFill>
                  <a:srgbClr val="7D4D50"/>
                </a:solidFill>
                <a:latin typeface="Lucida Sans"/>
                <a:cs typeface="Lucida Sans"/>
              </a:rPr>
              <a:t>D </a:t>
            </a:r>
            <a:r>
              <a:rPr sz="1600" b="1" i="1" spc="-103" dirty="0">
                <a:solidFill>
                  <a:srgbClr val="7D4D50"/>
                </a:solidFill>
                <a:latin typeface="Lucida Sans"/>
                <a:cs typeface="Lucida Sans"/>
              </a:rPr>
              <a:t>A </a:t>
            </a:r>
            <a:r>
              <a:rPr sz="1600" b="1" i="1" spc="80" dirty="0">
                <a:solidFill>
                  <a:srgbClr val="7D4D50"/>
                </a:solidFill>
                <a:latin typeface="Lucida Sans"/>
                <a:cs typeface="Lucida Sans"/>
              </a:rPr>
              <a:t>B </a:t>
            </a:r>
            <a:r>
              <a:rPr sz="1600" b="1" i="1" spc="23" dirty="0">
                <a:solidFill>
                  <a:srgbClr val="7D4D50"/>
                </a:solidFill>
                <a:latin typeface="Lucida Sans"/>
                <a:cs typeface="Lucida Sans"/>
              </a:rPr>
              <a:t>L </a:t>
            </a:r>
            <a:r>
              <a:rPr sz="1600" b="1" i="1" spc="40" dirty="0">
                <a:solidFill>
                  <a:srgbClr val="7D4D50"/>
                </a:solidFill>
                <a:latin typeface="Lucida Sans"/>
                <a:cs typeface="Lucida Sans"/>
              </a:rPr>
              <a:t>E</a:t>
            </a:r>
            <a:r>
              <a:rPr sz="1600" b="1" i="1" spc="-237" dirty="0">
                <a:solidFill>
                  <a:srgbClr val="7D4D50"/>
                </a:solidFill>
                <a:latin typeface="Lucida Sans"/>
                <a:cs typeface="Lucida Sans"/>
              </a:rPr>
              <a:t> </a:t>
            </a:r>
            <a:r>
              <a:rPr sz="1600" b="1" i="1" spc="-80" dirty="0">
                <a:solidFill>
                  <a:srgbClr val="7D4D50"/>
                </a:solidFill>
                <a:latin typeface="Lucida Sans"/>
                <a:cs typeface="Lucida Sans"/>
              </a:rPr>
              <a:t>,</a:t>
            </a:r>
            <a:endParaRPr sz="1600">
              <a:solidFill>
                <a:prstClr val="black"/>
              </a:solidFill>
              <a:latin typeface="Lucida Sans"/>
              <a:cs typeface="Lucida Sans"/>
            </a:endParaRPr>
          </a:p>
        </p:txBody>
      </p:sp>
      <p:sp>
        <p:nvSpPr>
          <p:cNvPr id="14" name="object 14"/>
          <p:cNvSpPr txBox="1"/>
          <p:nvPr/>
        </p:nvSpPr>
        <p:spPr>
          <a:xfrm>
            <a:off x="3663445" y="6196329"/>
            <a:ext cx="2154767" cy="246221"/>
          </a:xfrm>
          <a:prstGeom prst="rect">
            <a:avLst/>
          </a:prstGeom>
        </p:spPr>
        <p:txBody>
          <a:bodyPr vert="horz" wrap="square" lIns="0" tIns="0" rIns="0" bIns="0" rtlCol="0">
            <a:spAutoFit/>
          </a:bodyPr>
          <a:lstStyle/>
          <a:p>
            <a:pPr marL="8467" defTabSz="609630"/>
            <a:r>
              <a:rPr sz="1600" b="1" i="1" spc="60" dirty="0">
                <a:solidFill>
                  <a:srgbClr val="7D4D50"/>
                </a:solidFill>
                <a:latin typeface="Lucida Sans"/>
                <a:cs typeface="Lucida Sans"/>
              </a:rPr>
              <a:t>S</a:t>
            </a:r>
            <a:r>
              <a:rPr sz="1600" b="1" i="1" spc="-57" dirty="0">
                <a:solidFill>
                  <a:srgbClr val="7D4D50"/>
                </a:solidFill>
                <a:latin typeface="Lucida Sans"/>
                <a:cs typeface="Lucida Sans"/>
              </a:rPr>
              <a:t> </a:t>
            </a:r>
            <a:r>
              <a:rPr sz="1600" b="1" i="1" spc="-47" dirty="0">
                <a:solidFill>
                  <a:srgbClr val="7D4D50"/>
                </a:solidFill>
                <a:latin typeface="Lucida Sans"/>
                <a:cs typeface="Lucida Sans"/>
              </a:rPr>
              <a:t>U</a:t>
            </a:r>
            <a:r>
              <a:rPr sz="1600" b="1" i="1" spc="-57" dirty="0">
                <a:solidFill>
                  <a:srgbClr val="7D4D50"/>
                </a:solidFill>
                <a:latin typeface="Lucida Sans"/>
                <a:cs typeface="Lucida Sans"/>
              </a:rPr>
              <a:t> </a:t>
            </a:r>
            <a:r>
              <a:rPr sz="1600" b="1" i="1" spc="60" dirty="0">
                <a:solidFill>
                  <a:srgbClr val="7D4D50"/>
                </a:solidFill>
                <a:latin typeface="Lucida Sans"/>
                <a:cs typeface="Lucida Sans"/>
              </a:rPr>
              <a:t>S</a:t>
            </a:r>
            <a:r>
              <a:rPr sz="1600" b="1" i="1" spc="-57" dirty="0">
                <a:solidFill>
                  <a:srgbClr val="7D4D50"/>
                </a:solidFill>
                <a:latin typeface="Lucida Sans"/>
                <a:cs typeface="Lucida Sans"/>
              </a:rPr>
              <a:t> </a:t>
            </a:r>
            <a:r>
              <a:rPr sz="1600" b="1" i="1" spc="-73" dirty="0">
                <a:solidFill>
                  <a:srgbClr val="7D4D50"/>
                </a:solidFill>
                <a:latin typeface="Lucida Sans"/>
                <a:cs typeface="Lucida Sans"/>
              </a:rPr>
              <a:t>T</a:t>
            </a:r>
            <a:r>
              <a:rPr sz="1600" b="1" i="1" spc="-57" dirty="0">
                <a:solidFill>
                  <a:srgbClr val="7D4D50"/>
                </a:solidFill>
                <a:latin typeface="Lucida Sans"/>
                <a:cs typeface="Lucida Sans"/>
              </a:rPr>
              <a:t> </a:t>
            </a:r>
            <a:r>
              <a:rPr sz="1600" b="1" i="1" spc="-103" dirty="0">
                <a:solidFill>
                  <a:srgbClr val="7D4D50"/>
                </a:solidFill>
                <a:latin typeface="Lucida Sans"/>
                <a:cs typeface="Lucida Sans"/>
              </a:rPr>
              <a:t>A</a:t>
            </a:r>
            <a:r>
              <a:rPr sz="1600" b="1" i="1" spc="-57" dirty="0">
                <a:solidFill>
                  <a:srgbClr val="7D4D50"/>
                </a:solidFill>
                <a:latin typeface="Lucida Sans"/>
                <a:cs typeface="Lucida Sans"/>
              </a:rPr>
              <a:t> </a:t>
            </a:r>
            <a:r>
              <a:rPr sz="1600" b="1" i="1" spc="-17" dirty="0">
                <a:solidFill>
                  <a:srgbClr val="7D4D50"/>
                </a:solidFill>
                <a:latin typeface="Lucida Sans"/>
                <a:cs typeface="Lucida Sans"/>
              </a:rPr>
              <a:t>I</a:t>
            </a:r>
            <a:r>
              <a:rPr sz="1600" b="1" i="1" spc="-57" dirty="0">
                <a:solidFill>
                  <a:srgbClr val="7D4D50"/>
                </a:solidFill>
                <a:latin typeface="Lucida Sans"/>
                <a:cs typeface="Lucida Sans"/>
              </a:rPr>
              <a:t> </a:t>
            </a:r>
            <a:r>
              <a:rPr sz="1600" b="1" i="1" spc="-47" dirty="0">
                <a:solidFill>
                  <a:srgbClr val="7D4D50"/>
                </a:solidFill>
                <a:latin typeface="Lucida Sans"/>
                <a:cs typeface="Lucida Sans"/>
              </a:rPr>
              <a:t>N</a:t>
            </a:r>
            <a:r>
              <a:rPr sz="1600" b="1" i="1" spc="-57" dirty="0">
                <a:solidFill>
                  <a:srgbClr val="7D4D50"/>
                </a:solidFill>
                <a:latin typeface="Lucida Sans"/>
                <a:cs typeface="Lucida Sans"/>
              </a:rPr>
              <a:t> </a:t>
            </a:r>
            <a:r>
              <a:rPr sz="1600" b="1" i="1" spc="-103" dirty="0">
                <a:solidFill>
                  <a:srgbClr val="7D4D50"/>
                </a:solidFill>
                <a:latin typeface="Lucida Sans"/>
                <a:cs typeface="Lucida Sans"/>
              </a:rPr>
              <a:t>A</a:t>
            </a:r>
            <a:r>
              <a:rPr sz="1600" b="1" i="1" spc="-57" dirty="0">
                <a:solidFill>
                  <a:srgbClr val="7D4D50"/>
                </a:solidFill>
                <a:latin typeface="Lucida Sans"/>
                <a:cs typeface="Lucida Sans"/>
              </a:rPr>
              <a:t> </a:t>
            </a:r>
            <a:r>
              <a:rPr sz="1600" b="1" i="1" spc="80" dirty="0">
                <a:solidFill>
                  <a:srgbClr val="7D4D50"/>
                </a:solidFill>
                <a:latin typeface="Lucida Sans"/>
                <a:cs typeface="Lucida Sans"/>
              </a:rPr>
              <a:t>B</a:t>
            </a:r>
            <a:r>
              <a:rPr sz="1600" b="1" i="1" spc="-57" dirty="0">
                <a:solidFill>
                  <a:srgbClr val="7D4D50"/>
                </a:solidFill>
                <a:latin typeface="Lucida Sans"/>
                <a:cs typeface="Lucida Sans"/>
              </a:rPr>
              <a:t> </a:t>
            </a:r>
            <a:r>
              <a:rPr sz="1600" b="1" i="1" spc="23" dirty="0">
                <a:solidFill>
                  <a:srgbClr val="7D4D50"/>
                </a:solidFill>
                <a:latin typeface="Lucida Sans"/>
                <a:cs typeface="Lucida Sans"/>
              </a:rPr>
              <a:t>L</a:t>
            </a:r>
            <a:r>
              <a:rPr sz="1600" b="1" i="1" spc="-57" dirty="0">
                <a:solidFill>
                  <a:srgbClr val="7D4D50"/>
                </a:solidFill>
                <a:latin typeface="Lucida Sans"/>
                <a:cs typeface="Lucida Sans"/>
              </a:rPr>
              <a:t> </a:t>
            </a:r>
            <a:r>
              <a:rPr sz="1600" b="1" i="1" spc="40" dirty="0">
                <a:solidFill>
                  <a:srgbClr val="7D4D50"/>
                </a:solidFill>
                <a:latin typeface="Lucida Sans"/>
                <a:cs typeface="Lucida Sans"/>
              </a:rPr>
              <a:t>E</a:t>
            </a:r>
            <a:r>
              <a:rPr sz="1600" b="1" i="1" spc="-57" dirty="0">
                <a:solidFill>
                  <a:srgbClr val="7D4D50"/>
                </a:solidFill>
                <a:latin typeface="Lucida Sans"/>
                <a:cs typeface="Lucida Sans"/>
              </a:rPr>
              <a:t> </a:t>
            </a:r>
            <a:r>
              <a:rPr sz="1600" b="1" i="1" spc="-80" dirty="0">
                <a:solidFill>
                  <a:srgbClr val="7D4D50"/>
                </a:solidFill>
                <a:latin typeface="Lucida Sans"/>
                <a:cs typeface="Lucida Sans"/>
              </a:rPr>
              <a:t>,</a:t>
            </a:r>
            <a:endParaRPr sz="1600">
              <a:solidFill>
                <a:prstClr val="black"/>
              </a:solidFill>
              <a:latin typeface="Lucida Sans"/>
              <a:cs typeface="Lucida Sans"/>
            </a:endParaRPr>
          </a:p>
        </p:txBody>
      </p:sp>
      <p:sp>
        <p:nvSpPr>
          <p:cNvPr id="15" name="object 15"/>
          <p:cNvSpPr txBox="1"/>
          <p:nvPr/>
        </p:nvSpPr>
        <p:spPr>
          <a:xfrm>
            <a:off x="5980547" y="6196329"/>
            <a:ext cx="2552700" cy="246221"/>
          </a:xfrm>
          <a:prstGeom prst="rect">
            <a:avLst/>
          </a:prstGeom>
        </p:spPr>
        <p:txBody>
          <a:bodyPr vert="horz" wrap="square" lIns="0" tIns="0" rIns="0" bIns="0" rtlCol="0">
            <a:spAutoFit/>
          </a:bodyPr>
          <a:lstStyle/>
          <a:p>
            <a:pPr marL="8467" defTabSz="609630">
              <a:tabLst>
                <a:tab pos="739177" algn="l"/>
              </a:tabLst>
            </a:pPr>
            <a:r>
              <a:rPr sz="1600" b="1" i="1" spc="-103" dirty="0">
                <a:solidFill>
                  <a:srgbClr val="7D4D50"/>
                </a:solidFill>
                <a:latin typeface="Lucida Sans"/>
                <a:cs typeface="Lucida Sans"/>
              </a:rPr>
              <a:t>A</a:t>
            </a:r>
            <a:r>
              <a:rPr sz="1600" b="1" i="1" spc="-50" dirty="0">
                <a:solidFill>
                  <a:srgbClr val="7D4D50"/>
                </a:solidFill>
                <a:latin typeface="Lucida Sans"/>
                <a:cs typeface="Lucida Sans"/>
              </a:rPr>
              <a:t> </a:t>
            </a:r>
            <a:r>
              <a:rPr sz="1600" b="1" i="1" spc="-47" dirty="0">
                <a:solidFill>
                  <a:srgbClr val="7D4D50"/>
                </a:solidFill>
                <a:latin typeface="Lucida Sans"/>
                <a:cs typeface="Lucida Sans"/>
              </a:rPr>
              <a:t>N</a:t>
            </a:r>
            <a:r>
              <a:rPr sz="1600" b="1" i="1" spc="-50" dirty="0">
                <a:solidFill>
                  <a:srgbClr val="7D4D50"/>
                </a:solidFill>
                <a:latin typeface="Lucida Sans"/>
                <a:cs typeface="Lucida Sans"/>
              </a:rPr>
              <a:t> </a:t>
            </a:r>
            <a:r>
              <a:rPr sz="1600" b="1" i="1" spc="-127" dirty="0">
                <a:solidFill>
                  <a:srgbClr val="7D4D50"/>
                </a:solidFill>
                <a:latin typeface="Lucida Sans"/>
                <a:cs typeface="Lucida Sans"/>
              </a:rPr>
              <a:t>D	</a:t>
            </a:r>
            <a:r>
              <a:rPr sz="1600" b="1" i="1" spc="-103" dirty="0">
                <a:solidFill>
                  <a:srgbClr val="7D4D50"/>
                </a:solidFill>
                <a:latin typeface="Lucida Sans"/>
                <a:cs typeface="Lucida Sans"/>
              </a:rPr>
              <a:t>A</a:t>
            </a:r>
            <a:r>
              <a:rPr sz="1600" b="1" i="1" spc="-57" dirty="0">
                <a:solidFill>
                  <a:srgbClr val="7D4D50"/>
                </a:solidFill>
                <a:latin typeface="Lucida Sans"/>
                <a:cs typeface="Lucida Sans"/>
              </a:rPr>
              <a:t> </a:t>
            </a:r>
            <a:r>
              <a:rPr sz="1600" b="1" i="1" spc="-40" dirty="0">
                <a:solidFill>
                  <a:srgbClr val="7D4D50"/>
                </a:solidFill>
                <a:latin typeface="Lucida Sans"/>
                <a:cs typeface="Lucida Sans"/>
              </a:rPr>
              <a:t>C</a:t>
            </a:r>
            <a:r>
              <a:rPr sz="1600" b="1" i="1" spc="-57" dirty="0">
                <a:solidFill>
                  <a:srgbClr val="7D4D50"/>
                </a:solidFill>
                <a:latin typeface="Lucida Sans"/>
                <a:cs typeface="Lucida Sans"/>
              </a:rPr>
              <a:t> </a:t>
            </a:r>
            <a:r>
              <a:rPr sz="1600" b="1" i="1" spc="-40" dirty="0">
                <a:solidFill>
                  <a:srgbClr val="7D4D50"/>
                </a:solidFill>
                <a:latin typeface="Lucida Sans"/>
                <a:cs typeface="Lucida Sans"/>
              </a:rPr>
              <a:t>C</a:t>
            </a:r>
            <a:r>
              <a:rPr sz="1600" b="1" i="1" spc="-57" dirty="0">
                <a:solidFill>
                  <a:srgbClr val="7D4D50"/>
                </a:solidFill>
                <a:latin typeface="Lucida Sans"/>
                <a:cs typeface="Lucida Sans"/>
              </a:rPr>
              <a:t> </a:t>
            </a:r>
            <a:r>
              <a:rPr sz="1600" b="1" i="1" spc="40" dirty="0">
                <a:solidFill>
                  <a:srgbClr val="7D4D50"/>
                </a:solidFill>
                <a:latin typeface="Lucida Sans"/>
                <a:cs typeface="Lucida Sans"/>
              </a:rPr>
              <a:t>E</a:t>
            </a:r>
            <a:r>
              <a:rPr sz="1600" b="1" i="1" spc="-57" dirty="0">
                <a:solidFill>
                  <a:srgbClr val="7D4D50"/>
                </a:solidFill>
                <a:latin typeface="Lucida Sans"/>
                <a:cs typeface="Lucida Sans"/>
              </a:rPr>
              <a:t> </a:t>
            </a:r>
            <a:r>
              <a:rPr sz="1600" b="1" i="1" spc="60" dirty="0">
                <a:solidFill>
                  <a:srgbClr val="7D4D50"/>
                </a:solidFill>
                <a:latin typeface="Lucida Sans"/>
                <a:cs typeface="Lucida Sans"/>
              </a:rPr>
              <a:t>S</a:t>
            </a:r>
            <a:r>
              <a:rPr sz="1600" b="1" i="1" spc="-57" dirty="0">
                <a:solidFill>
                  <a:srgbClr val="7D4D50"/>
                </a:solidFill>
                <a:latin typeface="Lucida Sans"/>
                <a:cs typeface="Lucida Sans"/>
              </a:rPr>
              <a:t> </a:t>
            </a:r>
            <a:r>
              <a:rPr sz="1600" b="1" i="1" spc="60" dirty="0">
                <a:solidFill>
                  <a:srgbClr val="7D4D50"/>
                </a:solidFill>
                <a:latin typeface="Lucida Sans"/>
                <a:cs typeface="Lucida Sans"/>
              </a:rPr>
              <a:t>S</a:t>
            </a:r>
            <a:r>
              <a:rPr sz="1600" b="1" i="1" spc="-57" dirty="0">
                <a:solidFill>
                  <a:srgbClr val="7D4D50"/>
                </a:solidFill>
                <a:latin typeface="Lucida Sans"/>
                <a:cs typeface="Lucida Sans"/>
              </a:rPr>
              <a:t> </a:t>
            </a:r>
            <a:r>
              <a:rPr sz="1600" b="1" i="1" spc="-17" dirty="0">
                <a:solidFill>
                  <a:srgbClr val="7D4D50"/>
                </a:solidFill>
                <a:latin typeface="Lucida Sans"/>
                <a:cs typeface="Lucida Sans"/>
              </a:rPr>
              <a:t>I</a:t>
            </a:r>
            <a:r>
              <a:rPr sz="1600" b="1" i="1" spc="-57" dirty="0">
                <a:solidFill>
                  <a:srgbClr val="7D4D50"/>
                </a:solidFill>
                <a:latin typeface="Lucida Sans"/>
                <a:cs typeface="Lucida Sans"/>
              </a:rPr>
              <a:t> </a:t>
            </a:r>
            <a:r>
              <a:rPr sz="1600" b="1" i="1" spc="80" dirty="0">
                <a:solidFill>
                  <a:srgbClr val="7D4D50"/>
                </a:solidFill>
                <a:latin typeface="Lucida Sans"/>
                <a:cs typeface="Lucida Sans"/>
              </a:rPr>
              <a:t>B</a:t>
            </a:r>
            <a:r>
              <a:rPr sz="1600" b="1" i="1" spc="-57" dirty="0">
                <a:solidFill>
                  <a:srgbClr val="7D4D50"/>
                </a:solidFill>
                <a:latin typeface="Lucida Sans"/>
                <a:cs typeface="Lucida Sans"/>
              </a:rPr>
              <a:t> </a:t>
            </a:r>
            <a:r>
              <a:rPr sz="1600" b="1" i="1" spc="23" dirty="0">
                <a:solidFill>
                  <a:srgbClr val="7D4D50"/>
                </a:solidFill>
                <a:latin typeface="Lucida Sans"/>
                <a:cs typeface="Lucida Sans"/>
              </a:rPr>
              <a:t>L</a:t>
            </a:r>
            <a:r>
              <a:rPr sz="1600" b="1" i="1" spc="-57" dirty="0">
                <a:solidFill>
                  <a:srgbClr val="7D4D50"/>
                </a:solidFill>
                <a:latin typeface="Lucida Sans"/>
                <a:cs typeface="Lucida Sans"/>
              </a:rPr>
              <a:t> </a:t>
            </a:r>
            <a:r>
              <a:rPr sz="1600" b="1" i="1" spc="40" dirty="0">
                <a:solidFill>
                  <a:srgbClr val="7D4D50"/>
                </a:solidFill>
                <a:latin typeface="Lucida Sans"/>
                <a:cs typeface="Lucida Sans"/>
              </a:rPr>
              <a:t>E</a:t>
            </a:r>
            <a:endParaRPr sz="1600">
              <a:solidFill>
                <a:prstClr val="black"/>
              </a:solidFill>
              <a:latin typeface="Lucida Sans"/>
              <a:cs typeface="Lucida Sans"/>
            </a:endParaRPr>
          </a:p>
        </p:txBody>
      </p:sp>
      <p:sp>
        <p:nvSpPr>
          <p:cNvPr id="16" name="object 16"/>
          <p:cNvSpPr txBox="1"/>
          <p:nvPr/>
        </p:nvSpPr>
        <p:spPr>
          <a:xfrm>
            <a:off x="8695924" y="6196329"/>
            <a:ext cx="2013797" cy="246221"/>
          </a:xfrm>
          <a:prstGeom prst="rect">
            <a:avLst/>
          </a:prstGeom>
        </p:spPr>
        <p:txBody>
          <a:bodyPr vert="horz" wrap="square" lIns="0" tIns="0" rIns="0" bIns="0" rtlCol="0">
            <a:spAutoFit/>
          </a:bodyPr>
          <a:lstStyle/>
          <a:p>
            <a:pPr marL="8467" defTabSz="609630">
              <a:tabLst>
                <a:tab pos="392450" algn="l"/>
                <a:tab pos="1101992" algn="l"/>
              </a:tabLst>
            </a:pPr>
            <a:r>
              <a:rPr sz="1600" b="1" i="1" spc="7" dirty="0">
                <a:solidFill>
                  <a:srgbClr val="7D4D50"/>
                </a:solidFill>
                <a:latin typeface="Lucida Sans"/>
                <a:cs typeface="Lucida Sans"/>
              </a:rPr>
              <a:t>—	</a:t>
            </a:r>
            <a:r>
              <a:rPr sz="1600" b="1" i="1" spc="27" dirty="0">
                <a:solidFill>
                  <a:srgbClr val="7D4D50"/>
                </a:solidFill>
                <a:latin typeface="Lucida Sans"/>
                <a:cs typeface="Lucida Sans"/>
              </a:rPr>
              <a:t>F</a:t>
            </a:r>
            <a:r>
              <a:rPr sz="1600" b="1" i="1" spc="-50" dirty="0">
                <a:solidFill>
                  <a:srgbClr val="7D4D50"/>
                </a:solidFill>
                <a:latin typeface="Lucida Sans"/>
                <a:cs typeface="Lucida Sans"/>
              </a:rPr>
              <a:t> </a:t>
            </a:r>
            <a:r>
              <a:rPr sz="1600" b="1" i="1" spc="-140" dirty="0">
                <a:solidFill>
                  <a:srgbClr val="7D4D50"/>
                </a:solidFill>
                <a:latin typeface="Lucida Sans"/>
                <a:cs typeface="Lucida Sans"/>
              </a:rPr>
              <a:t>O</a:t>
            </a:r>
            <a:r>
              <a:rPr sz="1600" b="1" i="1" spc="-50" dirty="0">
                <a:solidFill>
                  <a:srgbClr val="7D4D50"/>
                </a:solidFill>
                <a:latin typeface="Lucida Sans"/>
                <a:cs typeface="Lucida Sans"/>
              </a:rPr>
              <a:t> </a:t>
            </a:r>
            <a:r>
              <a:rPr sz="1600" b="1" i="1" dirty="0">
                <a:solidFill>
                  <a:srgbClr val="7D4D50"/>
                </a:solidFill>
                <a:latin typeface="Lucida Sans"/>
                <a:cs typeface="Lucida Sans"/>
              </a:rPr>
              <a:t>R	</a:t>
            </a:r>
            <a:r>
              <a:rPr sz="1600" b="1" i="1" spc="40" dirty="0">
                <a:solidFill>
                  <a:srgbClr val="7D4D50"/>
                </a:solidFill>
                <a:latin typeface="Lucida Sans"/>
                <a:cs typeface="Lucida Sans"/>
              </a:rPr>
              <a:t>E </a:t>
            </a:r>
            <a:r>
              <a:rPr sz="1600" b="1" i="1" spc="-110" dirty="0">
                <a:solidFill>
                  <a:srgbClr val="7D4D50"/>
                </a:solidFill>
                <a:latin typeface="Lucida Sans"/>
                <a:cs typeface="Lucida Sans"/>
              </a:rPr>
              <a:t>V </a:t>
            </a:r>
            <a:r>
              <a:rPr sz="1600" b="1" i="1" spc="40" dirty="0">
                <a:solidFill>
                  <a:srgbClr val="7D4D50"/>
                </a:solidFill>
                <a:latin typeface="Lucida Sans"/>
                <a:cs typeface="Lucida Sans"/>
              </a:rPr>
              <a:t>E </a:t>
            </a:r>
            <a:r>
              <a:rPr sz="1600" b="1" i="1" dirty="0">
                <a:solidFill>
                  <a:srgbClr val="7D4D50"/>
                </a:solidFill>
                <a:latin typeface="Lucida Sans"/>
                <a:cs typeface="Lucida Sans"/>
              </a:rPr>
              <a:t>R</a:t>
            </a:r>
            <a:r>
              <a:rPr sz="1600" b="1" i="1" spc="-230" dirty="0">
                <a:solidFill>
                  <a:srgbClr val="7D4D50"/>
                </a:solidFill>
                <a:latin typeface="Lucida Sans"/>
                <a:cs typeface="Lucida Sans"/>
              </a:rPr>
              <a:t> </a:t>
            </a:r>
            <a:r>
              <a:rPr sz="1600" b="1" i="1" spc="10" dirty="0">
                <a:solidFill>
                  <a:srgbClr val="7D4D50"/>
                </a:solidFill>
                <a:latin typeface="Lucida Sans"/>
                <a:cs typeface="Lucida Sans"/>
              </a:rPr>
              <a:t>Y</a:t>
            </a:r>
            <a:endParaRPr sz="1600">
              <a:solidFill>
                <a:prstClr val="black"/>
              </a:solidFill>
              <a:latin typeface="Lucida Sans"/>
              <a:cs typeface="Lucida Sans"/>
            </a:endParaRPr>
          </a:p>
        </p:txBody>
      </p:sp>
      <p:sp>
        <p:nvSpPr>
          <p:cNvPr id="17" name="object 17"/>
          <p:cNvSpPr txBox="1"/>
          <p:nvPr/>
        </p:nvSpPr>
        <p:spPr>
          <a:xfrm>
            <a:off x="4513115" y="6399529"/>
            <a:ext cx="3165687" cy="246221"/>
          </a:xfrm>
          <a:prstGeom prst="rect">
            <a:avLst/>
          </a:prstGeom>
        </p:spPr>
        <p:txBody>
          <a:bodyPr vert="horz" wrap="square" lIns="0" tIns="0" rIns="0" bIns="0" rtlCol="0">
            <a:spAutoFit/>
          </a:bodyPr>
          <a:lstStyle/>
          <a:p>
            <a:pPr marL="8467" defTabSz="609630">
              <a:tabLst>
                <a:tab pos="1292924" algn="l"/>
                <a:tab pos="1746761" algn="l"/>
              </a:tabLst>
            </a:pPr>
            <a:r>
              <a:rPr sz="1600" b="1" i="1" spc="-40" dirty="0">
                <a:solidFill>
                  <a:srgbClr val="7D4D50"/>
                </a:solidFill>
                <a:latin typeface="Lucida Sans"/>
                <a:cs typeface="Lucida Sans"/>
              </a:rPr>
              <a:t>C </a:t>
            </a:r>
            <a:r>
              <a:rPr sz="1600" b="1" i="1" spc="23" dirty="0">
                <a:solidFill>
                  <a:srgbClr val="7D4D50"/>
                </a:solidFill>
                <a:latin typeface="Lucida Sans"/>
                <a:cs typeface="Lucida Sans"/>
              </a:rPr>
              <a:t>L </a:t>
            </a:r>
            <a:r>
              <a:rPr sz="1600" b="1" i="1" spc="-140" dirty="0">
                <a:solidFill>
                  <a:srgbClr val="7D4D50"/>
                </a:solidFill>
                <a:latin typeface="Lucida Sans"/>
                <a:cs typeface="Lucida Sans"/>
              </a:rPr>
              <a:t>O </a:t>
            </a:r>
            <a:r>
              <a:rPr sz="1600" b="1" i="1" spc="60" dirty="0">
                <a:solidFill>
                  <a:srgbClr val="7D4D50"/>
                </a:solidFill>
                <a:latin typeface="Lucida Sans"/>
                <a:cs typeface="Lucida Sans"/>
              </a:rPr>
              <a:t>S</a:t>
            </a:r>
            <a:r>
              <a:rPr sz="1600" b="1" i="1" spc="-40" dirty="0">
                <a:solidFill>
                  <a:srgbClr val="7D4D50"/>
                </a:solidFill>
                <a:latin typeface="Lucida Sans"/>
                <a:cs typeface="Lucida Sans"/>
              </a:rPr>
              <a:t> </a:t>
            </a:r>
            <a:r>
              <a:rPr sz="1600" b="1" i="1" spc="40" dirty="0">
                <a:solidFill>
                  <a:srgbClr val="7D4D50"/>
                </a:solidFill>
                <a:latin typeface="Lucida Sans"/>
                <a:cs typeface="Lucida Sans"/>
              </a:rPr>
              <a:t>E</a:t>
            </a:r>
            <a:r>
              <a:rPr sz="1600" b="1" i="1" spc="-50" dirty="0">
                <a:solidFill>
                  <a:srgbClr val="7D4D50"/>
                </a:solidFill>
                <a:latin typeface="Lucida Sans"/>
                <a:cs typeface="Lucida Sans"/>
              </a:rPr>
              <a:t> </a:t>
            </a:r>
            <a:r>
              <a:rPr sz="1600" b="1" i="1" spc="-73" dirty="0">
                <a:solidFill>
                  <a:srgbClr val="7D4D50"/>
                </a:solidFill>
                <a:latin typeface="Lucida Sans"/>
                <a:cs typeface="Lucida Sans"/>
              </a:rPr>
              <a:t>T	</a:t>
            </a:r>
            <a:r>
              <a:rPr sz="1600" b="1" i="1" spc="-17" dirty="0">
                <a:solidFill>
                  <a:srgbClr val="7D4D50"/>
                </a:solidFill>
                <a:latin typeface="Lucida Sans"/>
                <a:cs typeface="Lucida Sans"/>
              </a:rPr>
              <a:t>I</a:t>
            </a:r>
            <a:r>
              <a:rPr sz="1600" b="1" i="1" spc="-50" dirty="0">
                <a:solidFill>
                  <a:srgbClr val="7D4D50"/>
                </a:solidFill>
                <a:latin typeface="Lucida Sans"/>
                <a:cs typeface="Lucida Sans"/>
              </a:rPr>
              <a:t> </a:t>
            </a:r>
            <a:r>
              <a:rPr sz="1600" b="1" i="1" spc="-47" dirty="0">
                <a:solidFill>
                  <a:srgbClr val="7D4D50"/>
                </a:solidFill>
                <a:latin typeface="Lucida Sans"/>
                <a:cs typeface="Lucida Sans"/>
              </a:rPr>
              <a:t>N	</a:t>
            </a:r>
            <a:r>
              <a:rPr sz="1600" b="1" i="1" spc="-103" dirty="0">
                <a:solidFill>
                  <a:srgbClr val="7D4D50"/>
                </a:solidFill>
                <a:latin typeface="Lucida Sans"/>
                <a:cs typeface="Lucida Sans"/>
              </a:rPr>
              <a:t>A </a:t>
            </a:r>
            <a:r>
              <a:rPr sz="1600" b="1" i="1" spc="17" dirty="0">
                <a:solidFill>
                  <a:srgbClr val="7D4D50"/>
                </a:solidFill>
                <a:latin typeface="Lucida Sans"/>
                <a:cs typeface="Lucida Sans"/>
              </a:rPr>
              <a:t>M </a:t>
            </a:r>
            <a:r>
              <a:rPr sz="1600" b="1" i="1" spc="40" dirty="0">
                <a:solidFill>
                  <a:srgbClr val="7D4D50"/>
                </a:solidFill>
                <a:latin typeface="Lucida Sans"/>
                <a:cs typeface="Lucida Sans"/>
              </a:rPr>
              <a:t>E </a:t>
            </a:r>
            <a:r>
              <a:rPr sz="1600" b="1" i="1" dirty="0">
                <a:solidFill>
                  <a:srgbClr val="7D4D50"/>
                </a:solidFill>
                <a:latin typeface="Lucida Sans"/>
                <a:cs typeface="Lucida Sans"/>
              </a:rPr>
              <a:t>R </a:t>
            </a:r>
            <a:r>
              <a:rPr sz="1600" b="1" i="1" spc="-17" dirty="0">
                <a:solidFill>
                  <a:srgbClr val="7D4D50"/>
                </a:solidFill>
                <a:latin typeface="Lucida Sans"/>
                <a:cs typeface="Lucida Sans"/>
              </a:rPr>
              <a:t>I </a:t>
            </a:r>
            <a:r>
              <a:rPr sz="1600" b="1" i="1" spc="-40" dirty="0">
                <a:solidFill>
                  <a:srgbClr val="7D4D50"/>
                </a:solidFill>
                <a:latin typeface="Lucida Sans"/>
                <a:cs typeface="Lucida Sans"/>
              </a:rPr>
              <a:t>C </a:t>
            </a:r>
            <a:r>
              <a:rPr sz="1600" b="1" i="1" spc="-103" dirty="0">
                <a:solidFill>
                  <a:srgbClr val="7D4D50"/>
                </a:solidFill>
                <a:latin typeface="Lucida Sans"/>
                <a:cs typeface="Lucida Sans"/>
              </a:rPr>
              <a:t>A</a:t>
            </a:r>
            <a:r>
              <a:rPr sz="1600" b="1" i="1" spc="-300" dirty="0">
                <a:solidFill>
                  <a:srgbClr val="7D4D50"/>
                </a:solidFill>
                <a:latin typeface="Lucida Sans"/>
                <a:cs typeface="Lucida Sans"/>
              </a:rPr>
              <a:t> </a:t>
            </a:r>
            <a:r>
              <a:rPr sz="1600" b="1" i="1" spc="-73" dirty="0">
                <a:solidFill>
                  <a:srgbClr val="7D4D50"/>
                </a:solidFill>
                <a:latin typeface="Lucida Sans"/>
                <a:cs typeface="Lucida Sans"/>
              </a:rPr>
              <a:t>.</a:t>
            </a:r>
            <a:endParaRPr sz="1600">
              <a:solidFill>
                <a:prstClr val="black"/>
              </a:solidFill>
              <a:latin typeface="Lucida Sans"/>
              <a:cs typeface="Lucida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828747" y="1488317"/>
            <a:ext cx="2363469" cy="5369983"/>
          </a:xfrm>
          <a:custGeom>
            <a:avLst/>
            <a:gdLst/>
            <a:ahLst/>
            <a:cxnLst/>
            <a:rect l="l" t="t" r="r" b="b"/>
            <a:pathLst>
              <a:path w="3545205" h="8054975">
                <a:moveTo>
                  <a:pt x="0" y="0"/>
                </a:moveTo>
                <a:lnTo>
                  <a:pt x="3544878" y="0"/>
                </a:lnTo>
                <a:lnTo>
                  <a:pt x="3544878" y="8054524"/>
                </a:lnTo>
                <a:lnTo>
                  <a:pt x="0" y="8054524"/>
                </a:lnTo>
                <a:lnTo>
                  <a:pt x="0" y="0"/>
                </a:lnTo>
                <a:close/>
              </a:path>
            </a:pathLst>
          </a:custGeom>
          <a:solidFill>
            <a:srgbClr val="D5CFC7"/>
          </a:solidFill>
        </p:spPr>
        <p:txBody>
          <a:bodyPr wrap="square" lIns="0" tIns="0" rIns="0" bIns="0" rtlCol="0"/>
          <a:lstStyle/>
          <a:p>
            <a:pPr defTabSz="609630"/>
            <a:endParaRPr sz="1200">
              <a:solidFill>
                <a:prstClr val="black"/>
              </a:solidFill>
              <a:latin typeface="Calibri"/>
            </a:endParaRPr>
          </a:p>
        </p:txBody>
      </p:sp>
      <p:sp>
        <p:nvSpPr>
          <p:cNvPr id="3" name="object 3"/>
          <p:cNvSpPr/>
          <p:nvPr/>
        </p:nvSpPr>
        <p:spPr>
          <a:xfrm>
            <a:off x="6755869" y="1902278"/>
            <a:ext cx="5436131" cy="4952999"/>
          </a:xfrm>
          <a:prstGeom prst="rect">
            <a:avLst/>
          </a:prstGeom>
          <a:blipFill>
            <a:blip r:embed="rId2" cstate="print"/>
            <a:stretch>
              <a:fillRect/>
            </a:stretch>
          </a:blipFill>
        </p:spPr>
        <p:txBody>
          <a:bodyPr wrap="square" lIns="0" tIns="0" rIns="0" bIns="0" rtlCol="0"/>
          <a:lstStyle/>
          <a:p>
            <a:pPr defTabSz="609630"/>
            <a:endParaRPr sz="1200">
              <a:solidFill>
                <a:prstClr val="black"/>
              </a:solidFill>
              <a:latin typeface="Calibri"/>
            </a:endParaRPr>
          </a:p>
        </p:txBody>
      </p:sp>
      <p:sp>
        <p:nvSpPr>
          <p:cNvPr id="4" name="object 4"/>
          <p:cNvSpPr txBox="1"/>
          <p:nvPr/>
        </p:nvSpPr>
        <p:spPr>
          <a:xfrm>
            <a:off x="197945" y="5661733"/>
            <a:ext cx="5235363" cy="907941"/>
          </a:xfrm>
          <a:prstGeom prst="rect">
            <a:avLst/>
          </a:prstGeom>
        </p:spPr>
        <p:txBody>
          <a:bodyPr vert="horz" wrap="square" lIns="0" tIns="0" rIns="0" bIns="0" rtlCol="0">
            <a:spAutoFit/>
          </a:bodyPr>
          <a:lstStyle/>
          <a:p>
            <a:pPr marL="8467" defTabSz="609630"/>
            <a:r>
              <a:rPr sz="5900" spc="1830" dirty="0">
                <a:solidFill>
                  <a:srgbClr val="2E3D45"/>
                </a:solidFill>
                <a:latin typeface="Arial"/>
                <a:cs typeface="Arial"/>
              </a:rPr>
              <a:t>WHY</a:t>
            </a:r>
            <a:r>
              <a:rPr sz="5900" spc="107" dirty="0">
                <a:solidFill>
                  <a:srgbClr val="2E3D45"/>
                </a:solidFill>
                <a:latin typeface="Arial"/>
                <a:cs typeface="Arial"/>
              </a:rPr>
              <a:t> </a:t>
            </a:r>
            <a:r>
              <a:rPr sz="5900" spc="1867" dirty="0">
                <a:solidFill>
                  <a:srgbClr val="2E3D45"/>
                </a:solidFill>
                <a:latin typeface="Arial"/>
                <a:cs typeface="Arial"/>
              </a:rPr>
              <a:t>NOW</a:t>
            </a:r>
            <a:endParaRPr sz="5900">
              <a:solidFill>
                <a:prstClr val="black"/>
              </a:solidFill>
              <a:latin typeface="Arial"/>
              <a:cs typeface="Arial"/>
            </a:endParaRPr>
          </a:p>
        </p:txBody>
      </p:sp>
      <p:sp>
        <p:nvSpPr>
          <p:cNvPr id="5" name="object 5"/>
          <p:cNvSpPr/>
          <p:nvPr/>
        </p:nvSpPr>
        <p:spPr>
          <a:xfrm>
            <a:off x="377861" y="2445590"/>
            <a:ext cx="63500" cy="63500"/>
          </a:xfrm>
          <a:custGeom>
            <a:avLst/>
            <a:gdLst/>
            <a:ahLst/>
            <a:cxnLst/>
            <a:rect l="l" t="t" r="r" b="b"/>
            <a:pathLst>
              <a:path w="95250" h="95250">
                <a:moveTo>
                  <a:pt x="53940" y="95249"/>
                </a:moveTo>
                <a:lnTo>
                  <a:pt x="41309" y="95249"/>
                </a:lnTo>
                <a:lnTo>
                  <a:pt x="35234" y="94041"/>
                </a:lnTo>
                <a:lnTo>
                  <a:pt x="1208" y="60015"/>
                </a:lnTo>
                <a:lnTo>
                  <a:pt x="0" y="53940"/>
                </a:lnTo>
                <a:lnTo>
                  <a:pt x="0" y="41309"/>
                </a:lnTo>
                <a:lnTo>
                  <a:pt x="23564" y="6042"/>
                </a:lnTo>
                <a:lnTo>
                  <a:pt x="41309" y="0"/>
                </a:lnTo>
                <a:lnTo>
                  <a:pt x="53940" y="0"/>
                </a:lnTo>
                <a:lnTo>
                  <a:pt x="89207" y="23564"/>
                </a:lnTo>
                <a:lnTo>
                  <a:pt x="95249" y="41309"/>
                </a:lnTo>
                <a:lnTo>
                  <a:pt x="95249" y="53940"/>
                </a:lnTo>
                <a:lnTo>
                  <a:pt x="71684" y="89207"/>
                </a:lnTo>
                <a:lnTo>
                  <a:pt x="53940" y="95249"/>
                </a:lnTo>
                <a:close/>
              </a:path>
            </a:pathLst>
          </a:custGeom>
          <a:solidFill>
            <a:srgbClr val="2E3D45"/>
          </a:solidFill>
        </p:spPr>
        <p:txBody>
          <a:bodyPr wrap="square" lIns="0" tIns="0" rIns="0" bIns="0" rtlCol="0"/>
          <a:lstStyle/>
          <a:p>
            <a:pPr defTabSz="609630"/>
            <a:endParaRPr sz="1200">
              <a:solidFill>
                <a:prstClr val="black"/>
              </a:solidFill>
              <a:latin typeface="Calibri"/>
            </a:endParaRPr>
          </a:p>
        </p:txBody>
      </p:sp>
      <p:sp>
        <p:nvSpPr>
          <p:cNvPr id="6" name="object 6"/>
          <p:cNvSpPr/>
          <p:nvPr/>
        </p:nvSpPr>
        <p:spPr>
          <a:xfrm>
            <a:off x="377861" y="3004390"/>
            <a:ext cx="63500" cy="63500"/>
          </a:xfrm>
          <a:custGeom>
            <a:avLst/>
            <a:gdLst/>
            <a:ahLst/>
            <a:cxnLst/>
            <a:rect l="l" t="t" r="r" b="b"/>
            <a:pathLst>
              <a:path w="95250" h="95250">
                <a:moveTo>
                  <a:pt x="53940" y="95249"/>
                </a:moveTo>
                <a:lnTo>
                  <a:pt x="41309" y="95249"/>
                </a:lnTo>
                <a:lnTo>
                  <a:pt x="35234" y="94041"/>
                </a:lnTo>
                <a:lnTo>
                  <a:pt x="1208" y="60015"/>
                </a:lnTo>
                <a:lnTo>
                  <a:pt x="0" y="53940"/>
                </a:lnTo>
                <a:lnTo>
                  <a:pt x="0" y="41309"/>
                </a:lnTo>
                <a:lnTo>
                  <a:pt x="23564" y="6041"/>
                </a:lnTo>
                <a:lnTo>
                  <a:pt x="41309" y="0"/>
                </a:lnTo>
                <a:lnTo>
                  <a:pt x="53940" y="0"/>
                </a:lnTo>
                <a:lnTo>
                  <a:pt x="89207" y="23564"/>
                </a:lnTo>
                <a:lnTo>
                  <a:pt x="95249" y="41309"/>
                </a:lnTo>
                <a:lnTo>
                  <a:pt x="95249" y="53940"/>
                </a:lnTo>
                <a:lnTo>
                  <a:pt x="71684" y="89207"/>
                </a:lnTo>
                <a:lnTo>
                  <a:pt x="53940" y="95249"/>
                </a:lnTo>
                <a:close/>
              </a:path>
            </a:pathLst>
          </a:custGeom>
          <a:solidFill>
            <a:srgbClr val="2E3D45"/>
          </a:solidFill>
        </p:spPr>
        <p:txBody>
          <a:bodyPr wrap="square" lIns="0" tIns="0" rIns="0" bIns="0" rtlCol="0"/>
          <a:lstStyle/>
          <a:p>
            <a:pPr defTabSz="609630"/>
            <a:endParaRPr sz="1200">
              <a:solidFill>
                <a:prstClr val="black"/>
              </a:solidFill>
              <a:latin typeface="Calibri"/>
            </a:endParaRPr>
          </a:p>
        </p:txBody>
      </p:sp>
      <p:sp>
        <p:nvSpPr>
          <p:cNvPr id="7" name="object 7"/>
          <p:cNvSpPr/>
          <p:nvPr/>
        </p:nvSpPr>
        <p:spPr>
          <a:xfrm>
            <a:off x="377861" y="3283790"/>
            <a:ext cx="63500" cy="63500"/>
          </a:xfrm>
          <a:custGeom>
            <a:avLst/>
            <a:gdLst/>
            <a:ahLst/>
            <a:cxnLst/>
            <a:rect l="l" t="t" r="r" b="b"/>
            <a:pathLst>
              <a:path w="95250" h="95250">
                <a:moveTo>
                  <a:pt x="53940" y="95249"/>
                </a:moveTo>
                <a:lnTo>
                  <a:pt x="41309" y="95249"/>
                </a:lnTo>
                <a:lnTo>
                  <a:pt x="35234" y="94041"/>
                </a:lnTo>
                <a:lnTo>
                  <a:pt x="1208" y="60015"/>
                </a:lnTo>
                <a:lnTo>
                  <a:pt x="0" y="53940"/>
                </a:lnTo>
                <a:lnTo>
                  <a:pt x="0" y="41309"/>
                </a:lnTo>
                <a:lnTo>
                  <a:pt x="23564" y="6041"/>
                </a:lnTo>
                <a:lnTo>
                  <a:pt x="41309" y="0"/>
                </a:lnTo>
                <a:lnTo>
                  <a:pt x="53940" y="0"/>
                </a:lnTo>
                <a:lnTo>
                  <a:pt x="89207" y="23564"/>
                </a:lnTo>
                <a:lnTo>
                  <a:pt x="95249" y="41309"/>
                </a:lnTo>
                <a:lnTo>
                  <a:pt x="95249" y="53940"/>
                </a:lnTo>
                <a:lnTo>
                  <a:pt x="71684" y="89207"/>
                </a:lnTo>
                <a:lnTo>
                  <a:pt x="53940" y="95249"/>
                </a:lnTo>
                <a:close/>
              </a:path>
            </a:pathLst>
          </a:custGeom>
          <a:solidFill>
            <a:srgbClr val="2E3D45"/>
          </a:solidFill>
        </p:spPr>
        <p:txBody>
          <a:bodyPr wrap="square" lIns="0" tIns="0" rIns="0" bIns="0" rtlCol="0"/>
          <a:lstStyle/>
          <a:p>
            <a:pPr defTabSz="609630"/>
            <a:endParaRPr sz="1200">
              <a:solidFill>
                <a:prstClr val="black"/>
              </a:solidFill>
              <a:latin typeface="Calibri"/>
            </a:endParaRPr>
          </a:p>
        </p:txBody>
      </p:sp>
      <p:sp>
        <p:nvSpPr>
          <p:cNvPr id="8" name="object 8"/>
          <p:cNvSpPr/>
          <p:nvPr/>
        </p:nvSpPr>
        <p:spPr>
          <a:xfrm>
            <a:off x="377861" y="3842590"/>
            <a:ext cx="63500" cy="63500"/>
          </a:xfrm>
          <a:custGeom>
            <a:avLst/>
            <a:gdLst/>
            <a:ahLst/>
            <a:cxnLst/>
            <a:rect l="l" t="t" r="r" b="b"/>
            <a:pathLst>
              <a:path w="95250" h="95250">
                <a:moveTo>
                  <a:pt x="53940" y="95249"/>
                </a:moveTo>
                <a:lnTo>
                  <a:pt x="41309" y="95249"/>
                </a:lnTo>
                <a:lnTo>
                  <a:pt x="35234" y="94041"/>
                </a:lnTo>
                <a:lnTo>
                  <a:pt x="1208" y="60015"/>
                </a:lnTo>
                <a:lnTo>
                  <a:pt x="0" y="53940"/>
                </a:lnTo>
                <a:lnTo>
                  <a:pt x="0" y="41309"/>
                </a:lnTo>
                <a:lnTo>
                  <a:pt x="23564" y="6041"/>
                </a:lnTo>
                <a:lnTo>
                  <a:pt x="41309" y="0"/>
                </a:lnTo>
                <a:lnTo>
                  <a:pt x="53940" y="0"/>
                </a:lnTo>
                <a:lnTo>
                  <a:pt x="89207" y="23564"/>
                </a:lnTo>
                <a:lnTo>
                  <a:pt x="95249" y="41309"/>
                </a:lnTo>
                <a:lnTo>
                  <a:pt x="95249" y="53940"/>
                </a:lnTo>
                <a:lnTo>
                  <a:pt x="71684" y="89207"/>
                </a:lnTo>
                <a:lnTo>
                  <a:pt x="53940" y="95249"/>
                </a:lnTo>
                <a:close/>
              </a:path>
            </a:pathLst>
          </a:custGeom>
          <a:solidFill>
            <a:srgbClr val="2E3D45"/>
          </a:solidFill>
        </p:spPr>
        <p:txBody>
          <a:bodyPr wrap="square" lIns="0" tIns="0" rIns="0" bIns="0" rtlCol="0"/>
          <a:lstStyle/>
          <a:p>
            <a:pPr defTabSz="609630"/>
            <a:endParaRPr sz="1200">
              <a:solidFill>
                <a:prstClr val="black"/>
              </a:solidFill>
              <a:latin typeface="Calibri"/>
            </a:endParaRPr>
          </a:p>
        </p:txBody>
      </p:sp>
      <p:sp>
        <p:nvSpPr>
          <p:cNvPr id="9" name="object 9"/>
          <p:cNvSpPr/>
          <p:nvPr/>
        </p:nvSpPr>
        <p:spPr>
          <a:xfrm>
            <a:off x="377861" y="4401390"/>
            <a:ext cx="63500" cy="63500"/>
          </a:xfrm>
          <a:custGeom>
            <a:avLst/>
            <a:gdLst/>
            <a:ahLst/>
            <a:cxnLst/>
            <a:rect l="l" t="t" r="r" b="b"/>
            <a:pathLst>
              <a:path w="95250" h="95250">
                <a:moveTo>
                  <a:pt x="53940" y="95249"/>
                </a:moveTo>
                <a:lnTo>
                  <a:pt x="41309" y="95249"/>
                </a:lnTo>
                <a:lnTo>
                  <a:pt x="35234" y="94041"/>
                </a:lnTo>
                <a:lnTo>
                  <a:pt x="1208" y="60015"/>
                </a:lnTo>
                <a:lnTo>
                  <a:pt x="0" y="53940"/>
                </a:lnTo>
                <a:lnTo>
                  <a:pt x="0" y="41309"/>
                </a:lnTo>
                <a:lnTo>
                  <a:pt x="23564" y="6041"/>
                </a:lnTo>
                <a:lnTo>
                  <a:pt x="41309" y="0"/>
                </a:lnTo>
                <a:lnTo>
                  <a:pt x="53940" y="0"/>
                </a:lnTo>
                <a:lnTo>
                  <a:pt x="89207" y="23564"/>
                </a:lnTo>
                <a:lnTo>
                  <a:pt x="95249" y="41309"/>
                </a:lnTo>
                <a:lnTo>
                  <a:pt x="95249" y="53940"/>
                </a:lnTo>
                <a:lnTo>
                  <a:pt x="71684" y="89207"/>
                </a:lnTo>
                <a:lnTo>
                  <a:pt x="53940" y="95249"/>
                </a:lnTo>
                <a:close/>
              </a:path>
            </a:pathLst>
          </a:custGeom>
          <a:solidFill>
            <a:srgbClr val="2E3D45"/>
          </a:solidFill>
        </p:spPr>
        <p:txBody>
          <a:bodyPr wrap="square" lIns="0" tIns="0" rIns="0" bIns="0" rtlCol="0"/>
          <a:lstStyle/>
          <a:p>
            <a:pPr defTabSz="609630"/>
            <a:endParaRPr sz="1200">
              <a:solidFill>
                <a:prstClr val="black"/>
              </a:solidFill>
              <a:latin typeface="Calibri"/>
            </a:endParaRPr>
          </a:p>
        </p:txBody>
      </p:sp>
      <p:sp>
        <p:nvSpPr>
          <p:cNvPr id="10" name="object 10"/>
          <p:cNvSpPr txBox="1">
            <a:spLocks noGrp="1"/>
          </p:cNvSpPr>
          <p:nvPr>
            <p:ph type="title"/>
          </p:nvPr>
        </p:nvSpPr>
        <p:spPr>
          <a:xfrm>
            <a:off x="411071" y="268838"/>
            <a:ext cx="11440160" cy="507831"/>
          </a:xfrm>
          <a:prstGeom prst="rect">
            <a:avLst/>
          </a:prstGeom>
        </p:spPr>
        <p:txBody>
          <a:bodyPr vert="horz" wrap="square" lIns="0" tIns="0" rIns="0" bIns="0" rtlCol="0">
            <a:spAutoFit/>
          </a:bodyPr>
          <a:lstStyle/>
          <a:p>
            <a:pPr marL="8467"/>
            <a:r>
              <a:rPr sz="3300" spc="520" dirty="0">
                <a:latin typeface="Arial"/>
                <a:cs typeface="Arial"/>
              </a:rPr>
              <a:t>REPAIR</a:t>
            </a:r>
            <a:r>
              <a:rPr sz="3300" spc="83" dirty="0">
                <a:latin typeface="Arial"/>
                <a:cs typeface="Arial"/>
              </a:rPr>
              <a:t> </a:t>
            </a:r>
            <a:r>
              <a:rPr sz="3300" spc="427" dirty="0">
                <a:latin typeface="Arial"/>
                <a:cs typeface="Arial"/>
              </a:rPr>
              <a:t>IS</a:t>
            </a:r>
            <a:r>
              <a:rPr sz="3300" spc="83" dirty="0">
                <a:latin typeface="Arial"/>
                <a:cs typeface="Arial"/>
              </a:rPr>
              <a:t> </a:t>
            </a:r>
            <a:r>
              <a:rPr sz="3300" spc="743" dirty="0">
                <a:latin typeface="Arial"/>
                <a:cs typeface="Arial"/>
              </a:rPr>
              <a:t>BECOMING</a:t>
            </a:r>
            <a:r>
              <a:rPr sz="3300" spc="83" dirty="0">
                <a:latin typeface="Arial"/>
                <a:cs typeface="Arial"/>
              </a:rPr>
              <a:t> </a:t>
            </a:r>
            <a:r>
              <a:rPr sz="3300" spc="753" dirty="0">
                <a:latin typeface="Arial"/>
                <a:cs typeface="Arial"/>
              </a:rPr>
              <a:t>MAINSTREAM</a:t>
            </a:r>
            <a:r>
              <a:rPr sz="3300" spc="83" dirty="0">
                <a:latin typeface="Arial"/>
                <a:cs typeface="Arial"/>
              </a:rPr>
              <a:t> </a:t>
            </a:r>
            <a:r>
              <a:rPr sz="3300" spc="-197" dirty="0">
                <a:latin typeface="Segoe UI Light"/>
                <a:cs typeface="Segoe UI Light"/>
              </a:rPr>
              <a:t>—</a:t>
            </a:r>
            <a:r>
              <a:rPr sz="3300" spc="97" dirty="0">
                <a:latin typeface="Segoe UI Light"/>
                <a:cs typeface="Segoe UI Light"/>
              </a:rPr>
              <a:t> </a:t>
            </a:r>
            <a:r>
              <a:rPr sz="3300" spc="753" dirty="0">
                <a:latin typeface="Arial"/>
                <a:cs typeface="Arial"/>
              </a:rPr>
              <a:t>BUT</a:t>
            </a:r>
            <a:endParaRPr sz="3300">
              <a:latin typeface="Arial"/>
              <a:cs typeface="Arial"/>
            </a:endParaRPr>
          </a:p>
        </p:txBody>
      </p:sp>
      <p:sp>
        <p:nvSpPr>
          <p:cNvPr id="11" name="object 11"/>
          <p:cNvSpPr txBox="1"/>
          <p:nvPr/>
        </p:nvSpPr>
        <p:spPr>
          <a:xfrm>
            <a:off x="411071" y="833988"/>
            <a:ext cx="9494943" cy="507831"/>
          </a:xfrm>
          <a:prstGeom prst="rect">
            <a:avLst/>
          </a:prstGeom>
        </p:spPr>
        <p:txBody>
          <a:bodyPr vert="horz" wrap="square" lIns="0" tIns="0" rIns="0" bIns="0" rtlCol="0">
            <a:spAutoFit/>
          </a:bodyPr>
          <a:lstStyle/>
          <a:p>
            <a:pPr marL="8467" defTabSz="609630"/>
            <a:r>
              <a:rPr sz="3300" spc="920" dirty="0">
                <a:solidFill>
                  <a:srgbClr val="2E3D45"/>
                </a:solidFill>
                <a:latin typeface="Arial"/>
                <a:cs typeface="Arial"/>
              </a:rPr>
              <a:t>NO</a:t>
            </a:r>
            <a:r>
              <a:rPr sz="3300" spc="83" dirty="0">
                <a:solidFill>
                  <a:srgbClr val="2E3D45"/>
                </a:solidFill>
                <a:latin typeface="Arial"/>
                <a:cs typeface="Arial"/>
              </a:rPr>
              <a:t> </a:t>
            </a:r>
            <a:r>
              <a:rPr sz="3300" spc="773" dirty="0">
                <a:solidFill>
                  <a:srgbClr val="2E3D45"/>
                </a:solidFill>
                <a:latin typeface="Arial"/>
                <a:cs typeface="Arial"/>
              </a:rPr>
              <a:t>ONE</a:t>
            </a:r>
            <a:r>
              <a:rPr sz="3300" spc="83" dirty="0">
                <a:solidFill>
                  <a:srgbClr val="2E3D45"/>
                </a:solidFill>
                <a:latin typeface="Arial"/>
                <a:cs typeface="Arial"/>
              </a:rPr>
              <a:t> </a:t>
            </a:r>
            <a:r>
              <a:rPr sz="3300" spc="773" dirty="0">
                <a:solidFill>
                  <a:srgbClr val="2E3D45"/>
                </a:solidFill>
                <a:latin typeface="Arial"/>
                <a:cs typeface="Arial"/>
              </a:rPr>
              <a:t>HAS</a:t>
            </a:r>
            <a:r>
              <a:rPr sz="3300" spc="83" dirty="0">
                <a:solidFill>
                  <a:srgbClr val="2E3D45"/>
                </a:solidFill>
                <a:latin typeface="Arial"/>
                <a:cs typeface="Arial"/>
              </a:rPr>
              <a:t> </a:t>
            </a:r>
            <a:r>
              <a:rPr sz="3300" spc="667" dirty="0">
                <a:solidFill>
                  <a:srgbClr val="2E3D45"/>
                </a:solidFill>
                <a:latin typeface="Arial"/>
                <a:cs typeface="Arial"/>
              </a:rPr>
              <a:t>BUILT</a:t>
            </a:r>
            <a:r>
              <a:rPr sz="3300" spc="83" dirty="0">
                <a:solidFill>
                  <a:srgbClr val="2E3D45"/>
                </a:solidFill>
                <a:latin typeface="Arial"/>
                <a:cs typeface="Arial"/>
              </a:rPr>
              <a:t> </a:t>
            </a:r>
            <a:r>
              <a:rPr sz="3300" spc="737" dirty="0">
                <a:solidFill>
                  <a:srgbClr val="2E3D45"/>
                </a:solidFill>
                <a:latin typeface="Arial"/>
                <a:cs typeface="Arial"/>
              </a:rPr>
              <a:t>THE</a:t>
            </a:r>
            <a:r>
              <a:rPr sz="3300" spc="83" dirty="0">
                <a:solidFill>
                  <a:srgbClr val="2E3D45"/>
                </a:solidFill>
                <a:latin typeface="Arial"/>
                <a:cs typeface="Arial"/>
              </a:rPr>
              <a:t> </a:t>
            </a:r>
            <a:r>
              <a:rPr sz="3300" spc="767" dirty="0">
                <a:solidFill>
                  <a:srgbClr val="2E3D45"/>
                </a:solidFill>
                <a:latin typeface="Arial"/>
                <a:cs typeface="Arial"/>
              </a:rPr>
              <a:t>NATIONAL</a:t>
            </a:r>
            <a:endParaRPr sz="3300">
              <a:solidFill>
                <a:prstClr val="black"/>
              </a:solidFill>
              <a:latin typeface="Arial"/>
              <a:cs typeface="Arial"/>
            </a:endParaRPr>
          </a:p>
        </p:txBody>
      </p:sp>
      <p:sp>
        <p:nvSpPr>
          <p:cNvPr id="12" name="object 12"/>
          <p:cNvSpPr txBox="1"/>
          <p:nvPr/>
        </p:nvSpPr>
        <p:spPr>
          <a:xfrm>
            <a:off x="411071" y="1399138"/>
            <a:ext cx="5106247" cy="3454985"/>
          </a:xfrm>
          <a:prstGeom prst="rect">
            <a:avLst/>
          </a:prstGeom>
        </p:spPr>
        <p:txBody>
          <a:bodyPr vert="horz" wrap="square" lIns="0" tIns="0" rIns="0" bIns="0" rtlCol="0">
            <a:spAutoFit/>
          </a:bodyPr>
          <a:lstStyle/>
          <a:p>
            <a:pPr marL="8467" defTabSz="609630"/>
            <a:r>
              <a:rPr sz="3300" spc="600" dirty="0">
                <a:solidFill>
                  <a:srgbClr val="2E3D45"/>
                </a:solidFill>
                <a:latin typeface="Arial"/>
                <a:cs typeface="Arial"/>
              </a:rPr>
              <a:t>INFRASTRUCTURE</a:t>
            </a:r>
            <a:r>
              <a:rPr sz="3300" spc="600" dirty="0">
                <a:solidFill>
                  <a:srgbClr val="2E3D45"/>
                </a:solidFill>
                <a:latin typeface="Segoe UI Light"/>
                <a:cs typeface="Segoe UI Light"/>
              </a:rPr>
              <a:t>.</a:t>
            </a:r>
            <a:endParaRPr sz="3300">
              <a:solidFill>
                <a:prstClr val="black"/>
              </a:solidFill>
              <a:latin typeface="Segoe UI Light"/>
              <a:cs typeface="Segoe UI Light"/>
            </a:endParaRPr>
          </a:p>
          <a:p>
            <a:pPr defTabSz="609630">
              <a:spcBef>
                <a:spcPts val="3"/>
              </a:spcBef>
            </a:pPr>
            <a:endParaRPr sz="2733">
              <a:solidFill>
                <a:prstClr val="black"/>
              </a:solidFill>
              <a:latin typeface="Times New Roman"/>
              <a:cs typeface="Times New Roman"/>
            </a:endParaRPr>
          </a:p>
          <a:p>
            <a:pPr marL="140554" marR="214641" defTabSz="609630">
              <a:lnSpc>
                <a:spcPct val="114599"/>
              </a:lnSpc>
              <a:spcBef>
                <a:spcPts val="3"/>
              </a:spcBef>
            </a:pPr>
            <a:r>
              <a:rPr sz="1600" spc="200" dirty="0">
                <a:solidFill>
                  <a:srgbClr val="2E3D45"/>
                </a:solidFill>
                <a:latin typeface="Gill Sans MT"/>
                <a:cs typeface="Gill Sans MT"/>
              </a:rPr>
              <a:t>Demand </a:t>
            </a:r>
            <a:r>
              <a:rPr sz="1600" spc="169" dirty="0">
                <a:solidFill>
                  <a:srgbClr val="2E3D45"/>
                </a:solidFill>
                <a:latin typeface="Gill Sans MT"/>
                <a:cs typeface="Gill Sans MT"/>
              </a:rPr>
              <a:t>is </a:t>
            </a:r>
            <a:r>
              <a:rPr sz="1600" spc="157" dirty="0">
                <a:solidFill>
                  <a:srgbClr val="2E3D45"/>
                </a:solidFill>
                <a:latin typeface="Gill Sans MT"/>
                <a:cs typeface="Gill Sans MT"/>
              </a:rPr>
              <a:t>rising: </a:t>
            </a:r>
            <a:r>
              <a:rPr sz="1600" spc="210" dirty="0">
                <a:solidFill>
                  <a:srgbClr val="2E3D45"/>
                </a:solidFill>
                <a:latin typeface="Gill Sans MT"/>
                <a:cs typeface="Gill Sans MT"/>
              </a:rPr>
              <a:t>76% </a:t>
            </a:r>
            <a:r>
              <a:rPr sz="1600" spc="169" dirty="0">
                <a:solidFill>
                  <a:srgbClr val="2E3D45"/>
                </a:solidFill>
                <a:latin typeface="Gill Sans MT"/>
                <a:cs typeface="Gill Sans MT"/>
              </a:rPr>
              <a:t>of </a:t>
            </a:r>
            <a:r>
              <a:rPr sz="1600" spc="210" dirty="0">
                <a:solidFill>
                  <a:srgbClr val="2E3D45"/>
                </a:solidFill>
                <a:latin typeface="Gill Sans MT"/>
                <a:cs typeface="Gill Sans MT"/>
              </a:rPr>
              <a:t>consumers </a:t>
            </a:r>
            <a:r>
              <a:rPr sz="1600" spc="217" dirty="0">
                <a:solidFill>
                  <a:srgbClr val="2E3D45"/>
                </a:solidFill>
                <a:latin typeface="Gill Sans MT"/>
                <a:cs typeface="Gill Sans MT"/>
              </a:rPr>
              <a:t>say</a:t>
            </a:r>
            <a:r>
              <a:rPr sz="1600" spc="133" dirty="0">
                <a:solidFill>
                  <a:srgbClr val="2E3D45"/>
                </a:solidFill>
                <a:latin typeface="Gill Sans MT"/>
                <a:cs typeface="Gill Sans MT"/>
              </a:rPr>
              <a:t> </a:t>
            </a:r>
            <a:r>
              <a:rPr sz="1600" spc="180" dirty="0">
                <a:solidFill>
                  <a:srgbClr val="2E3D45"/>
                </a:solidFill>
                <a:latin typeface="Gill Sans MT"/>
                <a:cs typeface="Gill Sans MT"/>
              </a:rPr>
              <a:t>they  </a:t>
            </a:r>
            <a:r>
              <a:rPr sz="1600" spc="187" dirty="0">
                <a:solidFill>
                  <a:srgbClr val="2E3D45"/>
                </a:solidFill>
                <a:latin typeface="Gill Sans MT"/>
                <a:cs typeface="Gill Sans MT"/>
              </a:rPr>
              <a:t>would </a:t>
            </a:r>
            <a:r>
              <a:rPr sz="1600" spc="217" dirty="0">
                <a:solidFill>
                  <a:srgbClr val="2E3D45"/>
                </a:solidFill>
                <a:latin typeface="Gill Sans MT"/>
                <a:cs typeface="Gill Sans MT"/>
              </a:rPr>
              <a:t>use </a:t>
            </a:r>
            <a:r>
              <a:rPr sz="1600" spc="147" dirty="0">
                <a:solidFill>
                  <a:srgbClr val="2E3D45"/>
                </a:solidFill>
                <a:latin typeface="Gill Sans MT"/>
                <a:cs typeface="Gill Sans MT"/>
              </a:rPr>
              <a:t>repair</a:t>
            </a:r>
            <a:r>
              <a:rPr sz="1600" spc="113" dirty="0">
                <a:solidFill>
                  <a:srgbClr val="2E3D45"/>
                </a:solidFill>
                <a:latin typeface="Gill Sans MT"/>
                <a:cs typeface="Gill Sans MT"/>
              </a:rPr>
              <a:t> </a:t>
            </a:r>
            <a:r>
              <a:rPr sz="1600" spc="173" dirty="0">
                <a:solidFill>
                  <a:srgbClr val="2E3D45"/>
                </a:solidFill>
                <a:latin typeface="Gill Sans MT"/>
                <a:cs typeface="Gill Sans MT"/>
              </a:rPr>
              <a:t>services.</a:t>
            </a:r>
            <a:endParaRPr sz="1600">
              <a:solidFill>
                <a:prstClr val="black"/>
              </a:solidFill>
              <a:latin typeface="Gill Sans MT"/>
              <a:cs typeface="Gill Sans MT"/>
            </a:endParaRPr>
          </a:p>
          <a:p>
            <a:pPr marL="140554" marR="189239" defTabSz="609630">
              <a:lnSpc>
                <a:spcPct val="114599"/>
              </a:lnSpc>
            </a:pPr>
            <a:r>
              <a:rPr sz="1600" spc="20" dirty="0">
                <a:solidFill>
                  <a:srgbClr val="2E3D45"/>
                </a:solidFill>
                <a:latin typeface="Gill Sans MT"/>
                <a:cs typeface="Gill Sans MT"/>
              </a:rPr>
              <a:t>No </a:t>
            </a:r>
            <a:r>
              <a:rPr sz="1600" spc="193" dirty="0">
                <a:solidFill>
                  <a:srgbClr val="2E3D45"/>
                </a:solidFill>
                <a:latin typeface="Gill Sans MT"/>
                <a:cs typeface="Gill Sans MT"/>
              </a:rPr>
              <a:t>dominant, </a:t>
            </a:r>
            <a:r>
              <a:rPr sz="1600" spc="220" dirty="0">
                <a:solidFill>
                  <a:srgbClr val="2E3D45"/>
                </a:solidFill>
                <a:latin typeface="Gill Sans MT"/>
                <a:cs typeface="Gill Sans MT"/>
              </a:rPr>
              <a:t>tech-enabled </a:t>
            </a:r>
            <a:r>
              <a:rPr sz="1600" spc="140" dirty="0">
                <a:solidFill>
                  <a:srgbClr val="2E3D45"/>
                </a:solidFill>
                <a:latin typeface="Gill Sans MT"/>
                <a:cs typeface="Gill Sans MT"/>
              </a:rPr>
              <a:t>U.S. </a:t>
            </a:r>
            <a:r>
              <a:rPr sz="1600" spc="147" dirty="0">
                <a:solidFill>
                  <a:srgbClr val="2E3D45"/>
                </a:solidFill>
                <a:latin typeface="Gill Sans MT"/>
                <a:cs typeface="Gill Sans MT"/>
              </a:rPr>
              <a:t>repair </a:t>
            </a:r>
            <a:r>
              <a:rPr sz="1600" spc="180" dirty="0">
                <a:solidFill>
                  <a:srgbClr val="2E3D45"/>
                </a:solidFill>
                <a:latin typeface="Gill Sans MT"/>
                <a:cs typeface="Gill Sans MT"/>
              </a:rPr>
              <a:t>brand.  </a:t>
            </a:r>
            <a:r>
              <a:rPr sz="1600" spc="140" dirty="0">
                <a:solidFill>
                  <a:srgbClr val="2E3D45"/>
                </a:solidFill>
                <a:latin typeface="Gill Sans MT"/>
                <a:cs typeface="Gill Sans MT"/>
              </a:rPr>
              <a:t>Tailoring </a:t>
            </a:r>
            <a:r>
              <a:rPr sz="1600" spc="163" dirty="0">
                <a:solidFill>
                  <a:srgbClr val="2E3D45"/>
                </a:solidFill>
                <a:latin typeface="Gill Sans MT"/>
                <a:cs typeface="Gill Sans MT"/>
              </a:rPr>
              <a:t>labor </a:t>
            </a:r>
            <a:r>
              <a:rPr sz="1600" spc="169" dirty="0">
                <a:solidFill>
                  <a:srgbClr val="2E3D45"/>
                </a:solidFill>
                <a:latin typeface="Gill Sans MT"/>
                <a:cs typeface="Gill Sans MT"/>
              </a:rPr>
              <a:t>is </a:t>
            </a:r>
            <a:r>
              <a:rPr sz="1600" spc="197" dirty="0">
                <a:solidFill>
                  <a:srgbClr val="2E3D45"/>
                </a:solidFill>
                <a:latin typeface="Gill Sans MT"/>
                <a:cs typeface="Gill Sans MT"/>
              </a:rPr>
              <a:t>disappearing </a:t>
            </a:r>
            <a:r>
              <a:rPr sz="1600" spc="180" dirty="0">
                <a:solidFill>
                  <a:srgbClr val="2E3D45"/>
                </a:solidFill>
                <a:latin typeface="Gill Sans MT"/>
                <a:cs typeface="Gill Sans MT"/>
              </a:rPr>
              <a:t>while clothing  </a:t>
            </a:r>
            <a:r>
              <a:rPr sz="1600" spc="217" dirty="0">
                <a:solidFill>
                  <a:srgbClr val="2E3D45"/>
                </a:solidFill>
                <a:latin typeface="Gill Sans MT"/>
                <a:cs typeface="Gill Sans MT"/>
              </a:rPr>
              <a:t>waste </a:t>
            </a:r>
            <a:r>
              <a:rPr sz="1600" spc="187" dirty="0">
                <a:solidFill>
                  <a:srgbClr val="2E3D45"/>
                </a:solidFill>
                <a:latin typeface="Gill Sans MT"/>
                <a:cs typeface="Gill Sans MT"/>
              </a:rPr>
              <a:t>hits </a:t>
            </a:r>
            <a:r>
              <a:rPr sz="1600" spc="140" dirty="0">
                <a:solidFill>
                  <a:srgbClr val="2E3D45"/>
                </a:solidFill>
                <a:latin typeface="Gill Sans MT"/>
                <a:cs typeface="Gill Sans MT"/>
              </a:rPr>
              <a:t>record</a:t>
            </a:r>
            <a:r>
              <a:rPr sz="1600" spc="100" dirty="0">
                <a:solidFill>
                  <a:srgbClr val="2E3D45"/>
                </a:solidFill>
                <a:latin typeface="Gill Sans MT"/>
                <a:cs typeface="Gill Sans MT"/>
              </a:rPr>
              <a:t> </a:t>
            </a:r>
            <a:r>
              <a:rPr sz="1600" spc="180" dirty="0">
                <a:solidFill>
                  <a:srgbClr val="2E3D45"/>
                </a:solidFill>
                <a:latin typeface="Gill Sans MT"/>
                <a:cs typeface="Gill Sans MT"/>
              </a:rPr>
              <a:t>levels.</a:t>
            </a:r>
            <a:endParaRPr sz="1600">
              <a:solidFill>
                <a:prstClr val="black"/>
              </a:solidFill>
              <a:latin typeface="Gill Sans MT"/>
              <a:cs typeface="Gill Sans MT"/>
            </a:endParaRPr>
          </a:p>
          <a:p>
            <a:pPr marL="140554" marR="207020" defTabSz="609630">
              <a:lnSpc>
                <a:spcPct val="114599"/>
              </a:lnSpc>
            </a:pPr>
            <a:r>
              <a:rPr sz="1600" spc="177" dirty="0">
                <a:solidFill>
                  <a:srgbClr val="2E3D45"/>
                </a:solidFill>
                <a:latin typeface="Gill Sans MT"/>
                <a:cs typeface="Gill Sans MT"/>
              </a:rPr>
              <a:t>Early </a:t>
            </a:r>
            <a:r>
              <a:rPr sz="1600" spc="167" dirty="0">
                <a:solidFill>
                  <a:srgbClr val="2E3D45"/>
                </a:solidFill>
                <a:latin typeface="Gill Sans MT"/>
                <a:cs typeface="Gill Sans MT"/>
              </a:rPr>
              <a:t>traction </a:t>
            </a:r>
            <a:r>
              <a:rPr sz="1600" spc="213" dirty="0">
                <a:solidFill>
                  <a:srgbClr val="2E3D45"/>
                </a:solidFill>
                <a:latin typeface="Gill Sans MT"/>
                <a:cs typeface="Gill Sans MT"/>
              </a:rPr>
              <a:t>shows </a:t>
            </a:r>
            <a:r>
              <a:rPr sz="1600" spc="169" dirty="0">
                <a:solidFill>
                  <a:srgbClr val="2E3D45"/>
                </a:solidFill>
                <a:latin typeface="Gill Sans MT"/>
                <a:cs typeface="Gill Sans MT"/>
              </a:rPr>
              <a:t>strong </a:t>
            </a:r>
            <a:r>
              <a:rPr sz="1600" spc="167" dirty="0">
                <a:solidFill>
                  <a:srgbClr val="2E3D45"/>
                </a:solidFill>
                <a:latin typeface="Gill Sans MT"/>
                <a:cs typeface="Gill Sans MT"/>
              </a:rPr>
              <a:t>organic </a:t>
            </a:r>
            <a:r>
              <a:rPr sz="1600" spc="197" dirty="0">
                <a:solidFill>
                  <a:srgbClr val="2E3D45"/>
                </a:solidFill>
                <a:latin typeface="Gill Sans MT"/>
                <a:cs typeface="Gill Sans MT"/>
              </a:rPr>
              <a:t>pull </a:t>
            </a:r>
            <a:r>
              <a:rPr sz="1600" spc="133" dirty="0">
                <a:solidFill>
                  <a:srgbClr val="2E3D45"/>
                </a:solidFill>
                <a:latin typeface="Gill Sans MT"/>
                <a:cs typeface="Gill Sans MT"/>
              </a:rPr>
              <a:t>for </a:t>
            </a:r>
            <a:r>
              <a:rPr sz="1600" spc="220" dirty="0">
                <a:solidFill>
                  <a:srgbClr val="2E3D45"/>
                </a:solidFill>
                <a:latin typeface="Gill Sans MT"/>
                <a:cs typeface="Gill Sans MT"/>
              </a:rPr>
              <a:t>a  </a:t>
            </a:r>
            <a:r>
              <a:rPr sz="1600" spc="177" dirty="0">
                <a:solidFill>
                  <a:srgbClr val="2E3D45"/>
                </a:solidFill>
                <a:latin typeface="Gill Sans MT"/>
                <a:cs typeface="Gill Sans MT"/>
              </a:rPr>
              <a:t>modern, </a:t>
            </a:r>
            <a:r>
              <a:rPr sz="1600" spc="183" dirty="0">
                <a:solidFill>
                  <a:srgbClr val="2E3D45"/>
                </a:solidFill>
                <a:latin typeface="Gill Sans MT"/>
                <a:cs typeface="Gill Sans MT"/>
              </a:rPr>
              <a:t>convenient</a:t>
            </a:r>
            <a:r>
              <a:rPr sz="1600" spc="147" dirty="0">
                <a:solidFill>
                  <a:srgbClr val="2E3D45"/>
                </a:solidFill>
                <a:latin typeface="Gill Sans MT"/>
                <a:cs typeface="Gill Sans MT"/>
              </a:rPr>
              <a:t> </a:t>
            </a:r>
            <a:r>
              <a:rPr sz="1600" spc="167" dirty="0">
                <a:solidFill>
                  <a:srgbClr val="2E3D45"/>
                </a:solidFill>
                <a:latin typeface="Gill Sans MT"/>
                <a:cs typeface="Gill Sans MT"/>
              </a:rPr>
              <a:t>solution.</a:t>
            </a:r>
            <a:endParaRPr sz="1600">
              <a:solidFill>
                <a:prstClr val="black"/>
              </a:solidFill>
              <a:latin typeface="Gill Sans MT"/>
              <a:cs typeface="Gill Sans MT"/>
            </a:endParaRPr>
          </a:p>
          <a:p>
            <a:pPr marL="140554" marR="765848" defTabSz="609630">
              <a:lnSpc>
                <a:spcPct val="114599"/>
              </a:lnSpc>
            </a:pPr>
            <a:r>
              <a:rPr sz="1600" spc="140" dirty="0">
                <a:solidFill>
                  <a:srgbClr val="2E3D45"/>
                </a:solidFill>
                <a:latin typeface="Gill Sans MT"/>
                <a:cs typeface="Gill Sans MT"/>
              </a:rPr>
              <a:t>The U.S. </a:t>
            </a:r>
            <a:r>
              <a:rPr sz="1600" spc="169" dirty="0">
                <a:solidFill>
                  <a:srgbClr val="2E3D45"/>
                </a:solidFill>
                <a:latin typeface="Gill Sans MT"/>
                <a:cs typeface="Gill Sans MT"/>
              </a:rPr>
              <a:t>is </a:t>
            </a:r>
            <a:r>
              <a:rPr sz="1600" spc="163" dirty="0">
                <a:solidFill>
                  <a:srgbClr val="2E3D45"/>
                </a:solidFill>
                <a:latin typeface="Gill Sans MT"/>
                <a:cs typeface="Gill Sans MT"/>
              </a:rPr>
              <a:t>overdue </a:t>
            </a:r>
            <a:r>
              <a:rPr sz="1600" spc="133" dirty="0">
                <a:solidFill>
                  <a:srgbClr val="2E3D45"/>
                </a:solidFill>
                <a:latin typeface="Gill Sans MT"/>
                <a:cs typeface="Gill Sans MT"/>
              </a:rPr>
              <a:t>for </a:t>
            </a:r>
            <a:r>
              <a:rPr sz="1600" spc="220" dirty="0">
                <a:solidFill>
                  <a:srgbClr val="2E3D45"/>
                </a:solidFill>
                <a:latin typeface="Gill Sans MT"/>
                <a:cs typeface="Gill Sans MT"/>
              </a:rPr>
              <a:t>a scalable </a:t>
            </a:r>
            <a:r>
              <a:rPr sz="1600" spc="147" dirty="0">
                <a:solidFill>
                  <a:srgbClr val="2E3D45"/>
                </a:solidFill>
                <a:latin typeface="Gill Sans MT"/>
                <a:cs typeface="Gill Sans MT"/>
              </a:rPr>
              <a:t>repair  </a:t>
            </a:r>
            <a:r>
              <a:rPr sz="1600" spc="197" dirty="0">
                <a:solidFill>
                  <a:srgbClr val="2E3D45"/>
                </a:solidFill>
                <a:latin typeface="Gill Sans MT"/>
                <a:cs typeface="Gill Sans MT"/>
              </a:rPr>
              <a:t>platform </a:t>
            </a:r>
            <a:r>
              <a:rPr sz="1600" spc="20" dirty="0">
                <a:solidFill>
                  <a:srgbClr val="2E3D45"/>
                </a:solidFill>
                <a:latin typeface="Gill Sans MT"/>
                <a:cs typeface="Gill Sans MT"/>
              </a:rPr>
              <a:t>— </a:t>
            </a:r>
            <a:r>
              <a:rPr sz="1600" spc="173" dirty="0">
                <a:solidFill>
                  <a:srgbClr val="2E3D45"/>
                </a:solidFill>
                <a:latin typeface="Gill Sans MT"/>
                <a:cs typeface="Gill Sans MT"/>
              </a:rPr>
              <a:t>Upkept </a:t>
            </a:r>
            <a:r>
              <a:rPr sz="1600" spc="169" dirty="0">
                <a:solidFill>
                  <a:srgbClr val="2E3D45"/>
                </a:solidFill>
                <a:latin typeface="Gill Sans MT"/>
                <a:cs typeface="Gill Sans MT"/>
              </a:rPr>
              <a:t>is </a:t>
            </a:r>
            <a:r>
              <a:rPr sz="1600" spc="187" dirty="0">
                <a:solidFill>
                  <a:srgbClr val="2E3D45"/>
                </a:solidFill>
                <a:latin typeface="Gill Sans MT"/>
                <a:cs typeface="Gill Sans MT"/>
              </a:rPr>
              <a:t>building</a:t>
            </a:r>
            <a:r>
              <a:rPr sz="1600" spc="323" dirty="0">
                <a:solidFill>
                  <a:srgbClr val="2E3D45"/>
                </a:solidFill>
                <a:latin typeface="Gill Sans MT"/>
                <a:cs typeface="Gill Sans MT"/>
              </a:rPr>
              <a:t> </a:t>
            </a:r>
            <a:r>
              <a:rPr sz="1600" spc="120" dirty="0">
                <a:solidFill>
                  <a:srgbClr val="2E3D45"/>
                </a:solidFill>
                <a:latin typeface="Gill Sans MT"/>
                <a:cs typeface="Gill Sans MT"/>
              </a:rPr>
              <a:t>it.</a:t>
            </a:r>
            <a:endParaRPr sz="1600">
              <a:solidFill>
                <a:prstClr val="black"/>
              </a:solidFill>
              <a:latin typeface="Gill Sans MT"/>
              <a:cs typeface="Gill Sans M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531244"/>
            <a:ext cx="6096000" cy="5326803"/>
          </a:xfrm>
          <a:custGeom>
            <a:avLst/>
            <a:gdLst/>
            <a:ahLst/>
            <a:cxnLst/>
            <a:rect l="l" t="t" r="r" b="b"/>
            <a:pathLst>
              <a:path w="9144000" h="7990205">
                <a:moveTo>
                  <a:pt x="0" y="0"/>
                </a:moveTo>
                <a:lnTo>
                  <a:pt x="9143998" y="0"/>
                </a:lnTo>
                <a:lnTo>
                  <a:pt x="9143998" y="7990133"/>
                </a:lnTo>
                <a:lnTo>
                  <a:pt x="0" y="7990133"/>
                </a:lnTo>
                <a:lnTo>
                  <a:pt x="0" y="0"/>
                </a:lnTo>
                <a:close/>
              </a:path>
            </a:pathLst>
          </a:custGeom>
          <a:solidFill>
            <a:srgbClr val="D5CFC7"/>
          </a:solidFill>
        </p:spPr>
        <p:txBody>
          <a:bodyPr wrap="square" lIns="0" tIns="0" rIns="0" bIns="0" rtlCol="0"/>
          <a:lstStyle/>
          <a:p>
            <a:pPr defTabSz="609630"/>
            <a:endParaRPr sz="1200">
              <a:solidFill>
                <a:prstClr val="black"/>
              </a:solidFill>
              <a:latin typeface="Calibri"/>
            </a:endParaRPr>
          </a:p>
        </p:txBody>
      </p:sp>
      <p:sp>
        <p:nvSpPr>
          <p:cNvPr id="3" name="object 3"/>
          <p:cNvSpPr/>
          <p:nvPr/>
        </p:nvSpPr>
        <p:spPr>
          <a:xfrm>
            <a:off x="6096000" y="0"/>
            <a:ext cx="6096000" cy="6858000"/>
          </a:xfrm>
          <a:custGeom>
            <a:avLst/>
            <a:gdLst/>
            <a:ahLst/>
            <a:cxnLst/>
            <a:rect l="l" t="t" r="r" b="b"/>
            <a:pathLst>
              <a:path w="9144000" h="10287000">
                <a:moveTo>
                  <a:pt x="0" y="0"/>
                </a:moveTo>
                <a:lnTo>
                  <a:pt x="9143999" y="0"/>
                </a:lnTo>
                <a:lnTo>
                  <a:pt x="9143999" y="10286999"/>
                </a:lnTo>
                <a:lnTo>
                  <a:pt x="0" y="10286999"/>
                </a:lnTo>
                <a:lnTo>
                  <a:pt x="0" y="0"/>
                </a:lnTo>
                <a:close/>
              </a:path>
            </a:pathLst>
          </a:custGeom>
          <a:solidFill>
            <a:srgbClr val="F1EDEB"/>
          </a:solidFill>
        </p:spPr>
        <p:txBody>
          <a:bodyPr wrap="square" lIns="0" tIns="0" rIns="0" bIns="0" rtlCol="0"/>
          <a:lstStyle/>
          <a:p>
            <a:pPr defTabSz="609630"/>
            <a:endParaRPr sz="1200">
              <a:solidFill>
                <a:prstClr val="black"/>
              </a:solidFill>
              <a:latin typeface="Calibri"/>
            </a:endParaRPr>
          </a:p>
        </p:txBody>
      </p:sp>
      <p:sp>
        <p:nvSpPr>
          <p:cNvPr id="4" name="object 4"/>
          <p:cNvSpPr/>
          <p:nvPr/>
        </p:nvSpPr>
        <p:spPr>
          <a:xfrm>
            <a:off x="6479728" y="1531243"/>
            <a:ext cx="5712271" cy="5326756"/>
          </a:xfrm>
          <a:prstGeom prst="rect">
            <a:avLst/>
          </a:prstGeom>
          <a:blipFill>
            <a:blip r:embed="rId2" cstate="print"/>
            <a:stretch>
              <a:fillRect/>
            </a:stretch>
          </a:blipFill>
        </p:spPr>
        <p:txBody>
          <a:bodyPr wrap="square" lIns="0" tIns="0" rIns="0" bIns="0" rtlCol="0"/>
          <a:lstStyle/>
          <a:p>
            <a:pPr defTabSz="609630"/>
            <a:endParaRPr sz="1200">
              <a:solidFill>
                <a:prstClr val="black"/>
              </a:solidFill>
              <a:latin typeface="Calibri"/>
            </a:endParaRPr>
          </a:p>
        </p:txBody>
      </p:sp>
      <p:sp>
        <p:nvSpPr>
          <p:cNvPr id="5" name="object 5"/>
          <p:cNvSpPr/>
          <p:nvPr/>
        </p:nvSpPr>
        <p:spPr>
          <a:xfrm>
            <a:off x="0" y="0"/>
            <a:ext cx="6363970" cy="1531620"/>
          </a:xfrm>
          <a:custGeom>
            <a:avLst/>
            <a:gdLst/>
            <a:ahLst/>
            <a:cxnLst/>
            <a:rect l="l" t="t" r="r" b="b"/>
            <a:pathLst>
              <a:path w="9545955" h="2297430">
                <a:moveTo>
                  <a:pt x="0" y="0"/>
                </a:moveTo>
                <a:lnTo>
                  <a:pt x="9545594" y="0"/>
                </a:lnTo>
                <a:lnTo>
                  <a:pt x="9545594" y="2296865"/>
                </a:lnTo>
                <a:lnTo>
                  <a:pt x="0" y="2296865"/>
                </a:lnTo>
                <a:lnTo>
                  <a:pt x="0" y="0"/>
                </a:lnTo>
                <a:close/>
              </a:path>
            </a:pathLst>
          </a:custGeom>
          <a:solidFill>
            <a:srgbClr val="F1EDEB"/>
          </a:solidFill>
        </p:spPr>
        <p:txBody>
          <a:bodyPr wrap="square" lIns="0" tIns="0" rIns="0" bIns="0" rtlCol="0"/>
          <a:lstStyle/>
          <a:p>
            <a:pPr defTabSz="609630"/>
            <a:endParaRPr sz="1200">
              <a:solidFill>
                <a:prstClr val="black"/>
              </a:solidFill>
              <a:latin typeface="Calibri"/>
            </a:endParaRPr>
          </a:p>
        </p:txBody>
      </p:sp>
      <p:sp>
        <p:nvSpPr>
          <p:cNvPr id="6" name="object 6"/>
          <p:cNvSpPr/>
          <p:nvPr/>
        </p:nvSpPr>
        <p:spPr>
          <a:xfrm>
            <a:off x="362064" y="1788368"/>
            <a:ext cx="63500" cy="63500"/>
          </a:xfrm>
          <a:custGeom>
            <a:avLst/>
            <a:gdLst/>
            <a:ahLst/>
            <a:cxnLst/>
            <a:rect l="l" t="t" r="r" b="b"/>
            <a:pathLst>
              <a:path w="95250" h="95250">
                <a:moveTo>
                  <a:pt x="53940" y="95249"/>
                </a:moveTo>
                <a:lnTo>
                  <a:pt x="41309" y="95249"/>
                </a:lnTo>
                <a:lnTo>
                  <a:pt x="35234" y="94041"/>
                </a:lnTo>
                <a:lnTo>
                  <a:pt x="1208" y="60015"/>
                </a:lnTo>
                <a:lnTo>
                  <a:pt x="0" y="53940"/>
                </a:lnTo>
                <a:lnTo>
                  <a:pt x="0" y="41309"/>
                </a:lnTo>
                <a:lnTo>
                  <a:pt x="23564" y="6042"/>
                </a:lnTo>
                <a:lnTo>
                  <a:pt x="41309" y="0"/>
                </a:lnTo>
                <a:lnTo>
                  <a:pt x="53940" y="0"/>
                </a:lnTo>
                <a:lnTo>
                  <a:pt x="89207" y="23564"/>
                </a:lnTo>
                <a:lnTo>
                  <a:pt x="95249" y="41309"/>
                </a:lnTo>
                <a:lnTo>
                  <a:pt x="95249" y="53940"/>
                </a:lnTo>
                <a:lnTo>
                  <a:pt x="71684" y="89207"/>
                </a:lnTo>
                <a:lnTo>
                  <a:pt x="53940" y="95249"/>
                </a:lnTo>
                <a:close/>
              </a:path>
            </a:pathLst>
          </a:custGeom>
          <a:solidFill>
            <a:srgbClr val="2E3D45"/>
          </a:solidFill>
        </p:spPr>
        <p:txBody>
          <a:bodyPr wrap="square" lIns="0" tIns="0" rIns="0" bIns="0" rtlCol="0"/>
          <a:lstStyle/>
          <a:p>
            <a:pPr defTabSz="609630"/>
            <a:endParaRPr sz="1200">
              <a:solidFill>
                <a:prstClr val="black"/>
              </a:solidFill>
              <a:latin typeface="Calibri"/>
            </a:endParaRPr>
          </a:p>
        </p:txBody>
      </p:sp>
      <p:sp>
        <p:nvSpPr>
          <p:cNvPr id="7" name="object 7"/>
          <p:cNvSpPr/>
          <p:nvPr/>
        </p:nvSpPr>
        <p:spPr>
          <a:xfrm>
            <a:off x="362064" y="2905968"/>
            <a:ext cx="63500" cy="63500"/>
          </a:xfrm>
          <a:custGeom>
            <a:avLst/>
            <a:gdLst/>
            <a:ahLst/>
            <a:cxnLst/>
            <a:rect l="l" t="t" r="r" b="b"/>
            <a:pathLst>
              <a:path w="95250" h="95250">
                <a:moveTo>
                  <a:pt x="53940" y="95249"/>
                </a:moveTo>
                <a:lnTo>
                  <a:pt x="41309" y="95249"/>
                </a:lnTo>
                <a:lnTo>
                  <a:pt x="35234" y="94041"/>
                </a:lnTo>
                <a:lnTo>
                  <a:pt x="1208" y="60015"/>
                </a:lnTo>
                <a:lnTo>
                  <a:pt x="0" y="53940"/>
                </a:lnTo>
                <a:lnTo>
                  <a:pt x="0" y="41309"/>
                </a:lnTo>
                <a:lnTo>
                  <a:pt x="23564" y="6041"/>
                </a:lnTo>
                <a:lnTo>
                  <a:pt x="41309" y="0"/>
                </a:lnTo>
                <a:lnTo>
                  <a:pt x="53940" y="0"/>
                </a:lnTo>
                <a:lnTo>
                  <a:pt x="89207" y="23564"/>
                </a:lnTo>
                <a:lnTo>
                  <a:pt x="95249" y="41309"/>
                </a:lnTo>
                <a:lnTo>
                  <a:pt x="95249" y="53940"/>
                </a:lnTo>
                <a:lnTo>
                  <a:pt x="71684" y="89207"/>
                </a:lnTo>
                <a:lnTo>
                  <a:pt x="53940" y="95249"/>
                </a:lnTo>
                <a:close/>
              </a:path>
            </a:pathLst>
          </a:custGeom>
          <a:solidFill>
            <a:srgbClr val="2E3D45"/>
          </a:solidFill>
        </p:spPr>
        <p:txBody>
          <a:bodyPr wrap="square" lIns="0" tIns="0" rIns="0" bIns="0" rtlCol="0"/>
          <a:lstStyle/>
          <a:p>
            <a:pPr defTabSz="609630"/>
            <a:endParaRPr sz="1200">
              <a:solidFill>
                <a:prstClr val="black"/>
              </a:solidFill>
              <a:latin typeface="Calibri"/>
            </a:endParaRPr>
          </a:p>
        </p:txBody>
      </p:sp>
      <p:sp>
        <p:nvSpPr>
          <p:cNvPr id="8" name="object 8"/>
          <p:cNvSpPr/>
          <p:nvPr/>
        </p:nvSpPr>
        <p:spPr>
          <a:xfrm>
            <a:off x="362064" y="4302968"/>
            <a:ext cx="63500" cy="63500"/>
          </a:xfrm>
          <a:custGeom>
            <a:avLst/>
            <a:gdLst/>
            <a:ahLst/>
            <a:cxnLst/>
            <a:rect l="l" t="t" r="r" b="b"/>
            <a:pathLst>
              <a:path w="95250" h="95250">
                <a:moveTo>
                  <a:pt x="53940" y="95249"/>
                </a:moveTo>
                <a:lnTo>
                  <a:pt x="41309" y="95249"/>
                </a:lnTo>
                <a:lnTo>
                  <a:pt x="35234" y="94041"/>
                </a:lnTo>
                <a:lnTo>
                  <a:pt x="1208" y="60014"/>
                </a:lnTo>
                <a:lnTo>
                  <a:pt x="0" y="53939"/>
                </a:lnTo>
                <a:lnTo>
                  <a:pt x="0" y="41309"/>
                </a:lnTo>
                <a:lnTo>
                  <a:pt x="23564" y="6041"/>
                </a:lnTo>
                <a:lnTo>
                  <a:pt x="41309" y="0"/>
                </a:lnTo>
                <a:lnTo>
                  <a:pt x="53940" y="0"/>
                </a:lnTo>
                <a:lnTo>
                  <a:pt x="89207" y="23564"/>
                </a:lnTo>
                <a:lnTo>
                  <a:pt x="95249" y="41309"/>
                </a:lnTo>
                <a:lnTo>
                  <a:pt x="95249" y="53939"/>
                </a:lnTo>
                <a:lnTo>
                  <a:pt x="71684" y="89207"/>
                </a:lnTo>
                <a:lnTo>
                  <a:pt x="53940" y="95249"/>
                </a:lnTo>
                <a:close/>
              </a:path>
            </a:pathLst>
          </a:custGeom>
          <a:solidFill>
            <a:srgbClr val="2E3D45"/>
          </a:solidFill>
        </p:spPr>
        <p:txBody>
          <a:bodyPr wrap="square" lIns="0" tIns="0" rIns="0" bIns="0" rtlCol="0"/>
          <a:lstStyle/>
          <a:p>
            <a:pPr defTabSz="609630"/>
            <a:endParaRPr sz="1200">
              <a:solidFill>
                <a:prstClr val="black"/>
              </a:solidFill>
              <a:latin typeface="Calibri"/>
            </a:endParaRPr>
          </a:p>
        </p:txBody>
      </p:sp>
      <p:sp>
        <p:nvSpPr>
          <p:cNvPr id="9" name="object 9"/>
          <p:cNvSpPr/>
          <p:nvPr/>
        </p:nvSpPr>
        <p:spPr>
          <a:xfrm>
            <a:off x="362064" y="5420567"/>
            <a:ext cx="63500" cy="63500"/>
          </a:xfrm>
          <a:custGeom>
            <a:avLst/>
            <a:gdLst/>
            <a:ahLst/>
            <a:cxnLst/>
            <a:rect l="l" t="t" r="r" b="b"/>
            <a:pathLst>
              <a:path w="95250" h="95250">
                <a:moveTo>
                  <a:pt x="53940" y="95249"/>
                </a:moveTo>
                <a:lnTo>
                  <a:pt x="41309" y="95249"/>
                </a:lnTo>
                <a:lnTo>
                  <a:pt x="35234" y="94040"/>
                </a:lnTo>
                <a:lnTo>
                  <a:pt x="1208" y="60014"/>
                </a:lnTo>
                <a:lnTo>
                  <a:pt x="0" y="53940"/>
                </a:lnTo>
                <a:lnTo>
                  <a:pt x="0" y="41309"/>
                </a:lnTo>
                <a:lnTo>
                  <a:pt x="23564" y="6041"/>
                </a:lnTo>
                <a:lnTo>
                  <a:pt x="41309" y="0"/>
                </a:lnTo>
                <a:lnTo>
                  <a:pt x="53940" y="0"/>
                </a:lnTo>
                <a:lnTo>
                  <a:pt x="89207" y="23563"/>
                </a:lnTo>
                <a:lnTo>
                  <a:pt x="95249" y="41309"/>
                </a:lnTo>
                <a:lnTo>
                  <a:pt x="95249" y="53940"/>
                </a:lnTo>
                <a:lnTo>
                  <a:pt x="71684" y="89207"/>
                </a:lnTo>
                <a:lnTo>
                  <a:pt x="53940" y="95249"/>
                </a:lnTo>
                <a:close/>
              </a:path>
            </a:pathLst>
          </a:custGeom>
          <a:solidFill>
            <a:srgbClr val="2E3D45"/>
          </a:solidFill>
        </p:spPr>
        <p:txBody>
          <a:bodyPr wrap="square" lIns="0" tIns="0" rIns="0" bIns="0" rtlCol="0"/>
          <a:lstStyle/>
          <a:p>
            <a:pPr defTabSz="609630"/>
            <a:endParaRPr sz="1200">
              <a:solidFill>
                <a:prstClr val="black"/>
              </a:solidFill>
              <a:latin typeface="Calibri"/>
            </a:endParaRPr>
          </a:p>
        </p:txBody>
      </p:sp>
      <p:sp>
        <p:nvSpPr>
          <p:cNvPr id="10" name="object 10"/>
          <p:cNvSpPr txBox="1"/>
          <p:nvPr/>
        </p:nvSpPr>
        <p:spPr>
          <a:xfrm>
            <a:off x="182148" y="1680418"/>
            <a:ext cx="5731933" cy="4757969"/>
          </a:xfrm>
          <a:prstGeom prst="rect">
            <a:avLst/>
          </a:prstGeom>
        </p:spPr>
        <p:txBody>
          <a:bodyPr vert="horz" wrap="square" lIns="0" tIns="0" rIns="0" bIns="0" rtlCol="0">
            <a:spAutoFit/>
          </a:bodyPr>
          <a:lstStyle/>
          <a:p>
            <a:pPr marL="353501" defTabSz="609630"/>
            <a:r>
              <a:rPr sz="1600" b="1" spc="63" dirty="0">
                <a:solidFill>
                  <a:srgbClr val="2E3D45"/>
                </a:solidFill>
                <a:latin typeface="Arial"/>
                <a:cs typeface="Arial"/>
              </a:rPr>
              <a:t>TAM </a:t>
            </a:r>
            <a:r>
              <a:rPr sz="1600" b="1" spc="7" dirty="0">
                <a:solidFill>
                  <a:srgbClr val="2E3D45"/>
                </a:solidFill>
                <a:latin typeface="Arial"/>
                <a:cs typeface="Arial"/>
              </a:rPr>
              <a:t>—</a:t>
            </a:r>
            <a:r>
              <a:rPr sz="1600" b="1" spc="73" dirty="0">
                <a:solidFill>
                  <a:srgbClr val="2E3D45"/>
                </a:solidFill>
                <a:latin typeface="Arial"/>
                <a:cs typeface="Arial"/>
              </a:rPr>
              <a:t> </a:t>
            </a:r>
            <a:r>
              <a:rPr sz="1600" b="1" spc="-10" dirty="0">
                <a:solidFill>
                  <a:srgbClr val="2E3D45"/>
                </a:solidFill>
                <a:latin typeface="Arial"/>
                <a:cs typeface="Arial"/>
              </a:rPr>
              <a:t>$11.3B</a:t>
            </a:r>
            <a:endParaRPr sz="1600">
              <a:solidFill>
                <a:prstClr val="black"/>
              </a:solidFill>
              <a:latin typeface="Arial"/>
              <a:cs typeface="Arial"/>
            </a:endParaRPr>
          </a:p>
          <a:p>
            <a:pPr marL="8467" marR="63927" indent="74087" defTabSz="609630">
              <a:lnSpc>
                <a:spcPct val="114599"/>
              </a:lnSpc>
            </a:pPr>
            <a:r>
              <a:rPr sz="1600" spc="169" dirty="0">
                <a:solidFill>
                  <a:srgbClr val="2E3D45"/>
                </a:solidFill>
                <a:latin typeface="Gill Sans MT"/>
                <a:cs typeface="Gill Sans MT"/>
              </a:rPr>
              <a:t>If </a:t>
            </a:r>
            <a:r>
              <a:rPr sz="1600" spc="147" dirty="0">
                <a:solidFill>
                  <a:srgbClr val="2E3D45"/>
                </a:solidFill>
                <a:latin typeface="Gill Sans MT"/>
                <a:cs typeface="Gill Sans MT"/>
              </a:rPr>
              <a:t>every </a:t>
            </a:r>
            <a:r>
              <a:rPr sz="1600" spc="140" dirty="0">
                <a:solidFill>
                  <a:srgbClr val="2E3D45"/>
                </a:solidFill>
                <a:latin typeface="Gill Sans MT"/>
                <a:cs typeface="Gill Sans MT"/>
              </a:rPr>
              <a:t>U.S. </a:t>
            </a:r>
            <a:r>
              <a:rPr sz="1600" spc="207" dirty="0">
                <a:solidFill>
                  <a:srgbClr val="2E3D45"/>
                </a:solidFill>
                <a:latin typeface="Gill Sans MT"/>
                <a:cs typeface="Gill Sans MT"/>
              </a:rPr>
              <a:t>adult </a:t>
            </a:r>
            <a:r>
              <a:rPr sz="1600" spc="163" dirty="0">
                <a:solidFill>
                  <a:srgbClr val="2E3D45"/>
                </a:solidFill>
                <a:latin typeface="Gill Sans MT"/>
                <a:cs typeface="Gill Sans MT"/>
              </a:rPr>
              <a:t>repaired </a:t>
            </a:r>
            <a:r>
              <a:rPr sz="1600" spc="187" dirty="0">
                <a:solidFill>
                  <a:srgbClr val="2E3D45"/>
                </a:solidFill>
                <a:latin typeface="Gill Sans MT"/>
                <a:cs typeface="Gill Sans MT"/>
              </a:rPr>
              <a:t>just </a:t>
            </a:r>
            <a:r>
              <a:rPr sz="1600" spc="160" dirty="0">
                <a:solidFill>
                  <a:srgbClr val="2E3D45"/>
                </a:solidFill>
                <a:latin typeface="Gill Sans MT"/>
                <a:cs typeface="Gill Sans MT"/>
              </a:rPr>
              <a:t>two </a:t>
            </a:r>
            <a:r>
              <a:rPr sz="1600" spc="207" dirty="0">
                <a:solidFill>
                  <a:srgbClr val="2E3D45"/>
                </a:solidFill>
                <a:latin typeface="Gill Sans MT"/>
                <a:cs typeface="Gill Sans MT"/>
              </a:rPr>
              <a:t>items </a:t>
            </a:r>
            <a:r>
              <a:rPr sz="1600" spc="220" dirty="0">
                <a:solidFill>
                  <a:srgbClr val="2E3D45"/>
                </a:solidFill>
                <a:latin typeface="Gill Sans MT"/>
                <a:cs typeface="Gill Sans MT"/>
              </a:rPr>
              <a:t>a </a:t>
            </a:r>
            <a:r>
              <a:rPr sz="1600" spc="150" dirty="0">
                <a:solidFill>
                  <a:srgbClr val="2E3D45"/>
                </a:solidFill>
                <a:latin typeface="Gill Sans MT"/>
                <a:cs typeface="Gill Sans MT"/>
              </a:rPr>
              <a:t>year, </a:t>
            </a:r>
            <a:r>
              <a:rPr sz="1600" spc="187" dirty="0">
                <a:solidFill>
                  <a:srgbClr val="2E3D45"/>
                </a:solidFill>
                <a:latin typeface="Gill Sans MT"/>
                <a:cs typeface="Gill Sans MT"/>
              </a:rPr>
              <a:t>the  </a:t>
            </a:r>
            <a:r>
              <a:rPr sz="1600" spc="193" dirty="0">
                <a:solidFill>
                  <a:srgbClr val="2E3D45"/>
                </a:solidFill>
                <a:latin typeface="Gill Sans MT"/>
                <a:cs typeface="Gill Sans MT"/>
              </a:rPr>
              <a:t>market </a:t>
            </a:r>
            <a:r>
              <a:rPr sz="1600" spc="200" dirty="0">
                <a:solidFill>
                  <a:srgbClr val="2E3D45"/>
                </a:solidFill>
                <a:latin typeface="Gill Sans MT"/>
                <a:cs typeface="Gill Sans MT"/>
              </a:rPr>
              <a:t>reaches </a:t>
            </a:r>
            <a:r>
              <a:rPr sz="1600" spc="53" dirty="0">
                <a:solidFill>
                  <a:srgbClr val="2E3D45"/>
                </a:solidFill>
                <a:latin typeface="Gill Sans MT"/>
                <a:cs typeface="Gill Sans MT"/>
              </a:rPr>
              <a:t>$11.3B </a:t>
            </a:r>
            <a:r>
              <a:rPr sz="1600" spc="20" dirty="0">
                <a:solidFill>
                  <a:srgbClr val="2E3D45"/>
                </a:solidFill>
                <a:latin typeface="Gill Sans MT"/>
                <a:cs typeface="Gill Sans MT"/>
              </a:rPr>
              <a:t>— </a:t>
            </a:r>
            <a:r>
              <a:rPr sz="1600" spc="193" dirty="0">
                <a:solidFill>
                  <a:srgbClr val="2E3D45"/>
                </a:solidFill>
                <a:latin typeface="Gill Sans MT"/>
                <a:cs typeface="Gill Sans MT"/>
              </a:rPr>
              <a:t>showing </a:t>
            </a:r>
            <a:r>
              <a:rPr sz="1600" spc="177" dirty="0">
                <a:solidFill>
                  <a:srgbClr val="2E3D45"/>
                </a:solidFill>
                <a:latin typeface="Gill Sans MT"/>
                <a:cs typeface="Gill Sans MT"/>
              </a:rPr>
              <a:t>how </a:t>
            </a:r>
            <a:r>
              <a:rPr sz="1600" spc="169" dirty="0">
                <a:solidFill>
                  <a:srgbClr val="2E3D45"/>
                </a:solidFill>
                <a:latin typeface="Gill Sans MT"/>
                <a:cs typeface="Gill Sans MT"/>
              </a:rPr>
              <a:t>large </a:t>
            </a:r>
            <a:r>
              <a:rPr sz="1600" spc="187" dirty="0">
                <a:solidFill>
                  <a:srgbClr val="2E3D45"/>
                </a:solidFill>
                <a:latin typeface="Gill Sans MT"/>
                <a:cs typeface="Gill Sans MT"/>
              </a:rPr>
              <a:t>the  </a:t>
            </a:r>
            <a:r>
              <a:rPr sz="1600" spc="169" dirty="0">
                <a:solidFill>
                  <a:srgbClr val="2E3D45"/>
                </a:solidFill>
                <a:latin typeface="Gill Sans MT"/>
                <a:cs typeface="Gill Sans MT"/>
              </a:rPr>
              <a:t>category </a:t>
            </a:r>
            <a:r>
              <a:rPr sz="1600" spc="220" dirty="0">
                <a:solidFill>
                  <a:srgbClr val="2E3D45"/>
                </a:solidFill>
                <a:latin typeface="Gill Sans MT"/>
                <a:cs typeface="Gill Sans MT"/>
              </a:rPr>
              <a:t>becomes </a:t>
            </a:r>
            <a:r>
              <a:rPr sz="1600" spc="183" dirty="0">
                <a:solidFill>
                  <a:srgbClr val="2E3D45"/>
                </a:solidFill>
                <a:latin typeface="Gill Sans MT"/>
                <a:cs typeface="Gill Sans MT"/>
              </a:rPr>
              <a:t>once </a:t>
            </a:r>
            <a:r>
              <a:rPr sz="1600" spc="147" dirty="0">
                <a:solidFill>
                  <a:srgbClr val="2E3D45"/>
                </a:solidFill>
                <a:latin typeface="Gill Sans MT"/>
                <a:cs typeface="Gill Sans MT"/>
              </a:rPr>
              <a:t>repair </a:t>
            </a:r>
            <a:r>
              <a:rPr sz="1600" spc="169" dirty="0">
                <a:solidFill>
                  <a:srgbClr val="2E3D45"/>
                </a:solidFill>
                <a:latin typeface="Gill Sans MT"/>
                <a:cs typeface="Gill Sans MT"/>
              </a:rPr>
              <a:t>is </a:t>
            </a:r>
            <a:r>
              <a:rPr sz="1600" spc="183" dirty="0">
                <a:solidFill>
                  <a:srgbClr val="2E3D45"/>
                </a:solidFill>
                <a:latin typeface="Gill Sans MT"/>
                <a:cs typeface="Gill Sans MT"/>
              </a:rPr>
              <a:t>normalized.</a:t>
            </a:r>
            <a:endParaRPr sz="1600">
              <a:solidFill>
                <a:prstClr val="black"/>
              </a:solidFill>
              <a:latin typeface="Gill Sans MT"/>
              <a:cs typeface="Gill Sans MT"/>
            </a:endParaRPr>
          </a:p>
          <a:p>
            <a:pPr marL="353501" defTabSz="609630">
              <a:spcBef>
                <a:spcPts val="280"/>
              </a:spcBef>
            </a:pPr>
            <a:r>
              <a:rPr sz="1600" b="1" spc="30" dirty="0">
                <a:solidFill>
                  <a:srgbClr val="2E3D45"/>
                </a:solidFill>
                <a:latin typeface="Arial"/>
                <a:cs typeface="Arial"/>
              </a:rPr>
              <a:t>SAM </a:t>
            </a:r>
            <a:r>
              <a:rPr sz="1600" b="1" spc="7" dirty="0">
                <a:solidFill>
                  <a:srgbClr val="2E3D45"/>
                </a:solidFill>
                <a:latin typeface="Arial"/>
                <a:cs typeface="Arial"/>
              </a:rPr>
              <a:t>—</a:t>
            </a:r>
            <a:r>
              <a:rPr sz="1600" b="1" spc="93" dirty="0">
                <a:solidFill>
                  <a:srgbClr val="2E3D45"/>
                </a:solidFill>
                <a:latin typeface="Arial"/>
                <a:cs typeface="Arial"/>
              </a:rPr>
              <a:t> </a:t>
            </a:r>
            <a:r>
              <a:rPr sz="1600" b="1" spc="-30" dirty="0">
                <a:solidFill>
                  <a:srgbClr val="2E3D45"/>
                </a:solidFill>
                <a:latin typeface="Arial"/>
                <a:cs typeface="Arial"/>
              </a:rPr>
              <a:t>$1.1B</a:t>
            </a:r>
            <a:endParaRPr sz="1600">
              <a:solidFill>
                <a:prstClr val="black"/>
              </a:solidFill>
              <a:latin typeface="Arial"/>
              <a:cs typeface="Arial"/>
            </a:endParaRPr>
          </a:p>
          <a:p>
            <a:pPr marL="8467" marR="3387" defTabSz="609630">
              <a:lnSpc>
                <a:spcPct val="114599"/>
              </a:lnSpc>
            </a:pPr>
            <a:r>
              <a:rPr sz="1600" spc="140" dirty="0">
                <a:solidFill>
                  <a:srgbClr val="2E3D45"/>
                </a:solidFill>
                <a:latin typeface="Gill Sans MT"/>
                <a:cs typeface="Gill Sans MT"/>
              </a:rPr>
              <a:t>The </a:t>
            </a:r>
            <a:r>
              <a:rPr sz="1600" spc="173" dirty="0">
                <a:solidFill>
                  <a:srgbClr val="2E3D45"/>
                </a:solidFill>
                <a:latin typeface="Gill Sans MT"/>
                <a:cs typeface="Gill Sans MT"/>
              </a:rPr>
              <a:t>digitally </a:t>
            </a:r>
            <a:r>
              <a:rPr sz="1600" spc="193" dirty="0">
                <a:solidFill>
                  <a:srgbClr val="2E3D45"/>
                </a:solidFill>
                <a:latin typeface="Gill Sans MT"/>
                <a:cs typeface="Gill Sans MT"/>
              </a:rPr>
              <a:t>reachable, </a:t>
            </a:r>
            <a:r>
              <a:rPr sz="1600" spc="200" dirty="0">
                <a:solidFill>
                  <a:srgbClr val="2E3D45"/>
                </a:solidFill>
                <a:latin typeface="Gill Sans MT"/>
                <a:cs typeface="Gill Sans MT"/>
              </a:rPr>
              <a:t>high-intent </a:t>
            </a:r>
            <a:r>
              <a:rPr sz="1600" spc="210" dirty="0">
                <a:solidFill>
                  <a:srgbClr val="2E3D45"/>
                </a:solidFill>
                <a:latin typeface="Gill Sans MT"/>
                <a:cs typeface="Gill Sans MT"/>
              </a:rPr>
              <a:t>consumers</a:t>
            </a:r>
            <a:r>
              <a:rPr sz="1600" spc="187" dirty="0">
                <a:solidFill>
                  <a:srgbClr val="2E3D45"/>
                </a:solidFill>
                <a:latin typeface="Gill Sans MT"/>
                <a:cs typeface="Gill Sans MT"/>
              </a:rPr>
              <a:t> already  </a:t>
            </a:r>
            <a:r>
              <a:rPr sz="1600" spc="157" dirty="0">
                <a:solidFill>
                  <a:srgbClr val="2E3D45"/>
                </a:solidFill>
                <a:latin typeface="Gill Sans MT"/>
                <a:cs typeface="Gill Sans MT"/>
              </a:rPr>
              <a:t>looking </a:t>
            </a:r>
            <a:r>
              <a:rPr sz="1600" spc="133" dirty="0">
                <a:solidFill>
                  <a:srgbClr val="2E3D45"/>
                </a:solidFill>
                <a:latin typeface="Gill Sans MT"/>
                <a:cs typeface="Gill Sans MT"/>
              </a:rPr>
              <a:t>for </a:t>
            </a:r>
            <a:r>
              <a:rPr sz="1600" spc="183" dirty="0">
                <a:solidFill>
                  <a:srgbClr val="2E3D45"/>
                </a:solidFill>
                <a:latin typeface="Gill Sans MT"/>
                <a:cs typeface="Gill Sans MT"/>
              </a:rPr>
              <a:t>convenient </a:t>
            </a:r>
            <a:r>
              <a:rPr sz="1600" spc="147" dirty="0">
                <a:solidFill>
                  <a:srgbClr val="2E3D45"/>
                </a:solidFill>
                <a:latin typeface="Gill Sans MT"/>
                <a:cs typeface="Gill Sans MT"/>
              </a:rPr>
              <a:t>repair </a:t>
            </a:r>
            <a:r>
              <a:rPr sz="1600" spc="173" dirty="0">
                <a:solidFill>
                  <a:srgbClr val="2E3D45"/>
                </a:solidFill>
                <a:latin typeface="Gill Sans MT"/>
                <a:cs typeface="Gill Sans MT"/>
              </a:rPr>
              <a:t>options </a:t>
            </a:r>
            <a:r>
              <a:rPr sz="1600" spc="180" dirty="0">
                <a:solidFill>
                  <a:srgbClr val="2E3D45"/>
                </a:solidFill>
                <a:latin typeface="Gill Sans MT"/>
                <a:cs typeface="Gill Sans MT"/>
              </a:rPr>
              <a:t>today </a:t>
            </a:r>
            <a:r>
              <a:rPr sz="1600" spc="20" dirty="0">
                <a:solidFill>
                  <a:srgbClr val="2E3D45"/>
                </a:solidFill>
                <a:latin typeface="Gill Sans MT"/>
                <a:cs typeface="Gill Sans MT"/>
              </a:rPr>
              <a:t>— </a:t>
            </a:r>
            <a:r>
              <a:rPr sz="1600" spc="220" dirty="0">
                <a:solidFill>
                  <a:srgbClr val="2E3D45"/>
                </a:solidFill>
                <a:latin typeface="Gill Sans MT"/>
                <a:cs typeface="Gill Sans MT"/>
              </a:rPr>
              <a:t>a  </a:t>
            </a:r>
            <a:r>
              <a:rPr sz="1600" spc="223" dirty="0">
                <a:solidFill>
                  <a:srgbClr val="2E3D45"/>
                </a:solidFill>
                <a:latin typeface="Gill Sans MT"/>
                <a:cs typeface="Gill Sans MT"/>
              </a:rPr>
              <a:t>segment </a:t>
            </a:r>
            <a:r>
              <a:rPr sz="1600" spc="187" dirty="0">
                <a:solidFill>
                  <a:srgbClr val="2E3D45"/>
                </a:solidFill>
                <a:latin typeface="Gill Sans MT"/>
                <a:cs typeface="Gill Sans MT"/>
              </a:rPr>
              <a:t>primed </a:t>
            </a:r>
            <a:r>
              <a:rPr sz="1600" spc="133" dirty="0">
                <a:solidFill>
                  <a:srgbClr val="2E3D45"/>
                </a:solidFill>
                <a:latin typeface="Gill Sans MT"/>
                <a:cs typeface="Gill Sans MT"/>
              </a:rPr>
              <a:t>for </a:t>
            </a:r>
            <a:r>
              <a:rPr sz="1600" spc="180" dirty="0">
                <a:solidFill>
                  <a:srgbClr val="2E3D45"/>
                </a:solidFill>
                <a:latin typeface="Gill Sans MT"/>
                <a:cs typeface="Gill Sans MT"/>
              </a:rPr>
              <a:t>adoption </a:t>
            </a:r>
            <a:r>
              <a:rPr sz="1600" spc="243" dirty="0">
                <a:solidFill>
                  <a:srgbClr val="2E3D45"/>
                </a:solidFill>
                <a:latin typeface="Gill Sans MT"/>
                <a:cs typeface="Gill Sans MT"/>
              </a:rPr>
              <a:t>as </a:t>
            </a:r>
            <a:r>
              <a:rPr sz="1600" spc="187" dirty="0">
                <a:solidFill>
                  <a:srgbClr val="2E3D45"/>
                </a:solidFill>
                <a:latin typeface="Gill Sans MT"/>
                <a:cs typeface="Gill Sans MT"/>
              </a:rPr>
              <a:t>the </a:t>
            </a:r>
            <a:r>
              <a:rPr sz="1600" spc="167" dirty="0">
                <a:solidFill>
                  <a:srgbClr val="2E3D45"/>
                </a:solidFill>
                <a:latin typeface="Gill Sans MT"/>
                <a:cs typeface="Gill Sans MT"/>
              </a:rPr>
              <a:t>first </a:t>
            </a:r>
            <a:r>
              <a:rPr sz="1600" spc="190" dirty="0">
                <a:solidFill>
                  <a:srgbClr val="2E3D45"/>
                </a:solidFill>
                <a:latin typeface="Gill Sans MT"/>
                <a:cs typeface="Gill Sans MT"/>
              </a:rPr>
              <a:t>national  </a:t>
            </a:r>
            <a:r>
              <a:rPr sz="1600" spc="197" dirty="0">
                <a:solidFill>
                  <a:srgbClr val="2E3D45"/>
                </a:solidFill>
                <a:latin typeface="Gill Sans MT"/>
                <a:cs typeface="Gill Sans MT"/>
              </a:rPr>
              <a:t>platform</a:t>
            </a:r>
            <a:r>
              <a:rPr sz="1600" spc="147" dirty="0">
                <a:solidFill>
                  <a:srgbClr val="2E3D45"/>
                </a:solidFill>
                <a:latin typeface="Gill Sans MT"/>
                <a:cs typeface="Gill Sans MT"/>
              </a:rPr>
              <a:t> </a:t>
            </a:r>
            <a:r>
              <a:rPr sz="1600" spc="190" dirty="0">
                <a:solidFill>
                  <a:srgbClr val="2E3D45"/>
                </a:solidFill>
                <a:latin typeface="Gill Sans MT"/>
                <a:cs typeface="Gill Sans MT"/>
              </a:rPr>
              <a:t>emerges.</a:t>
            </a:r>
            <a:endParaRPr sz="1600">
              <a:solidFill>
                <a:prstClr val="black"/>
              </a:solidFill>
              <a:latin typeface="Gill Sans MT"/>
              <a:cs typeface="Gill Sans MT"/>
            </a:endParaRPr>
          </a:p>
          <a:p>
            <a:pPr marL="353501" defTabSz="609630">
              <a:spcBef>
                <a:spcPts val="280"/>
              </a:spcBef>
            </a:pPr>
            <a:r>
              <a:rPr sz="1600" b="1" spc="33" dirty="0">
                <a:solidFill>
                  <a:srgbClr val="2E3D45"/>
                </a:solidFill>
                <a:latin typeface="Arial"/>
                <a:cs typeface="Arial"/>
              </a:rPr>
              <a:t>SOM </a:t>
            </a:r>
            <a:r>
              <a:rPr sz="1600" b="1" spc="7" dirty="0">
                <a:solidFill>
                  <a:srgbClr val="2E3D45"/>
                </a:solidFill>
                <a:latin typeface="Arial"/>
                <a:cs typeface="Arial"/>
              </a:rPr>
              <a:t>— </a:t>
            </a:r>
            <a:r>
              <a:rPr sz="1600" b="1" spc="-43" dirty="0">
                <a:solidFill>
                  <a:srgbClr val="2E3D45"/>
                </a:solidFill>
                <a:latin typeface="Arial"/>
                <a:cs typeface="Arial"/>
              </a:rPr>
              <a:t>1% </a:t>
            </a:r>
            <a:r>
              <a:rPr sz="1600" b="1" spc="83" dirty="0">
                <a:solidFill>
                  <a:srgbClr val="2E3D45"/>
                </a:solidFill>
                <a:latin typeface="Arial"/>
                <a:cs typeface="Arial"/>
              </a:rPr>
              <a:t>Penetration </a:t>
            </a:r>
            <a:r>
              <a:rPr sz="1600" b="1" spc="30" dirty="0">
                <a:solidFill>
                  <a:srgbClr val="2E3D45"/>
                </a:solidFill>
                <a:latin typeface="Arial"/>
                <a:cs typeface="Arial"/>
              </a:rPr>
              <a:t>=</a:t>
            </a:r>
            <a:r>
              <a:rPr sz="1600" b="1" spc="343" dirty="0">
                <a:solidFill>
                  <a:srgbClr val="2E3D45"/>
                </a:solidFill>
                <a:latin typeface="Arial"/>
                <a:cs typeface="Arial"/>
              </a:rPr>
              <a:t> </a:t>
            </a:r>
            <a:r>
              <a:rPr sz="1600" b="1" spc="73" dirty="0">
                <a:solidFill>
                  <a:srgbClr val="2E3D45"/>
                </a:solidFill>
                <a:latin typeface="Arial"/>
                <a:cs typeface="Arial"/>
              </a:rPr>
              <a:t>$10–12M</a:t>
            </a:r>
            <a:endParaRPr sz="1600">
              <a:solidFill>
                <a:prstClr val="black"/>
              </a:solidFill>
              <a:latin typeface="Arial"/>
              <a:cs typeface="Arial"/>
            </a:endParaRPr>
          </a:p>
          <a:p>
            <a:pPr marL="8467" marR="51649" defTabSz="609630">
              <a:lnSpc>
                <a:spcPct val="114599"/>
              </a:lnSpc>
            </a:pPr>
            <a:r>
              <a:rPr sz="1600" spc="163" dirty="0">
                <a:solidFill>
                  <a:srgbClr val="2E3D45"/>
                </a:solidFill>
                <a:latin typeface="Gill Sans MT"/>
                <a:cs typeface="Gill Sans MT"/>
              </a:rPr>
              <a:t>Capturing </a:t>
            </a:r>
            <a:r>
              <a:rPr sz="1600" spc="187" dirty="0">
                <a:solidFill>
                  <a:srgbClr val="2E3D45"/>
                </a:solidFill>
                <a:latin typeface="Gill Sans MT"/>
                <a:cs typeface="Gill Sans MT"/>
              </a:rPr>
              <a:t>just </a:t>
            </a:r>
            <a:r>
              <a:rPr sz="1600" spc="73" dirty="0">
                <a:solidFill>
                  <a:srgbClr val="2E3D45"/>
                </a:solidFill>
                <a:latin typeface="Gill Sans MT"/>
                <a:cs typeface="Gill Sans MT"/>
              </a:rPr>
              <a:t>1% </a:t>
            </a:r>
            <a:r>
              <a:rPr sz="1600" spc="169" dirty="0">
                <a:solidFill>
                  <a:srgbClr val="2E3D45"/>
                </a:solidFill>
                <a:latin typeface="Gill Sans MT"/>
                <a:cs typeface="Gill Sans MT"/>
              </a:rPr>
              <a:t>of </a:t>
            </a:r>
            <a:r>
              <a:rPr sz="1600" spc="200" dirty="0">
                <a:solidFill>
                  <a:srgbClr val="2E3D45"/>
                </a:solidFill>
                <a:latin typeface="Gill Sans MT"/>
                <a:cs typeface="Gill Sans MT"/>
              </a:rPr>
              <a:t>reachable </a:t>
            </a:r>
            <a:r>
              <a:rPr sz="1600" spc="210" dirty="0">
                <a:solidFill>
                  <a:srgbClr val="2E3D45"/>
                </a:solidFill>
                <a:latin typeface="Gill Sans MT"/>
                <a:cs typeface="Gill Sans MT"/>
              </a:rPr>
              <a:t>consumers </a:t>
            </a:r>
            <a:r>
              <a:rPr sz="1600" spc="163" dirty="0">
                <a:solidFill>
                  <a:srgbClr val="2E3D45"/>
                </a:solidFill>
                <a:latin typeface="Gill Sans MT"/>
                <a:cs typeface="Gill Sans MT"/>
              </a:rPr>
              <a:t>drives </a:t>
            </a:r>
            <a:r>
              <a:rPr sz="1600" spc="130" dirty="0">
                <a:solidFill>
                  <a:srgbClr val="2E3D45"/>
                </a:solidFill>
                <a:latin typeface="Gill Sans MT"/>
                <a:cs typeface="Gill Sans MT"/>
              </a:rPr>
              <a:t>$10–  </a:t>
            </a:r>
            <a:r>
              <a:rPr sz="1600" spc="50" dirty="0">
                <a:solidFill>
                  <a:srgbClr val="2E3D45"/>
                </a:solidFill>
                <a:latin typeface="Gill Sans MT"/>
                <a:cs typeface="Gill Sans MT"/>
              </a:rPr>
              <a:t>12M </a:t>
            </a:r>
            <a:r>
              <a:rPr sz="1600" spc="150" dirty="0">
                <a:solidFill>
                  <a:srgbClr val="2E3D45"/>
                </a:solidFill>
                <a:latin typeface="Gill Sans MT"/>
                <a:cs typeface="Gill Sans MT"/>
              </a:rPr>
              <a:t>in </a:t>
            </a:r>
            <a:r>
              <a:rPr sz="1600" spc="223" dirty="0">
                <a:solidFill>
                  <a:srgbClr val="2E3D45"/>
                </a:solidFill>
                <a:latin typeface="Gill Sans MT"/>
                <a:cs typeface="Gill Sans MT"/>
              </a:rPr>
              <a:t>annual </a:t>
            </a:r>
            <a:r>
              <a:rPr sz="1600" spc="167" dirty="0">
                <a:solidFill>
                  <a:srgbClr val="2E3D45"/>
                </a:solidFill>
                <a:latin typeface="Gill Sans MT"/>
                <a:cs typeface="Gill Sans MT"/>
              </a:rPr>
              <a:t>revenue, </a:t>
            </a:r>
            <a:r>
              <a:rPr sz="1600" spc="187" dirty="0">
                <a:solidFill>
                  <a:srgbClr val="2E3D45"/>
                </a:solidFill>
                <a:latin typeface="Gill Sans MT"/>
                <a:cs typeface="Gill Sans MT"/>
              </a:rPr>
              <a:t>even </a:t>
            </a:r>
            <a:r>
              <a:rPr sz="1600" spc="173" dirty="0">
                <a:solidFill>
                  <a:srgbClr val="2E3D45"/>
                </a:solidFill>
                <a:latin typeface="Gill Sans MT"/>
                <a:cs typeface="Gill Sans MT"/>
              </a:rPr>
              <a:t>before </a:t>
            </a:r>
            <a:r>
              <a:rPr sz="1600" spc="160" dirty="0">
                <a:solidFill>
                  <a:srgbClr val="2E3D45"/>
                </a:solidFill>
                <a:latin typeface="Gill Sans MT"/>
                <a:cs typeface="Gill Sans MT"/>
              </a:rPr>
              <a:t>broader </a:t>
            </a:r>
            <a:r>
              <a:rPr sz="1600" spc="187" dirty="0">
                <a:solidFill>
                  <a:srgbClr val="2E3D45"/>
                </a:solidFill>
                <a:latin typeface="Gill Sans MT"/>
                <a:cs typeface="Gill Sans MT"/>
              </a:rPr>
              <a:t>cultural  </a:t>
            </a:r>
            <a:r>
              <a:rPr sz="1600" spc="213" dirty="0">
                <a:solidFill>
                  <a:srgbClr val="2E3D45"/>
                </a:solidFill>
                <a:latin typeface="Gill Sans MT"/>
                <a:cs typeface="Gill Sans MT"/>
              </a:rPr>
              <a:t>shifts </a:t>
            </a:r>
            <a:r>
              <a:rPr sz="1600" spc="193" dirty="0">
                <a:solidFill>
                  <a:srgbClr val="2E3D45"/>
                </a:solidFill>
                <a:latin typeface="Gill Sans MT"/>
                <a:cs typeface="Gill Sans MT"/>
              </a:rPr>
              <a:t>accelerate </a:t>
            </a:r>
            <a:r>
              <a:rPr sz="1600" spc="169" dirty="0">
                <a:solidFill>
                  <a:srgbClr val="2E3D45"/>
                </a:solidFill>
                <a:latin typeface="Gill Sans MT"/>
                <a:cs typeface="Gill Sans MT"/>
              </a:rPr>
              <a:t>category</a:t>
            </a:r>
            <a:r>
              <a:rPr sz="1600" spc="143" dirty="0">
                <a:solidFill>
                  <a:srgbClr val="2E3D45"/>
                </a:solidFill>
                <a:latin typeface="Gill Sans MT"/>
                <a:cs typeface="Gill Sans MT"/>
              </a:rPr>
              <a:t> </a:t>
            </a:r>
            <a:r>
              <a:rPr sz="1600" spc="153" dirty="0">
                <a:solidFill>
                  <a:srgbClr val="2E3D45"/>
                </a:solidFill>
                <a:latin typeface="Gill Sans MT"/>
                <a:cs typeface="Gill Sans MT"/>
              </a:rPr>
              <a:t>growth.</a:t>
            </a:r>
            <a:endParaRPr sz="1600">
              <a:solidFill>
                <a:prstClr val="black"/>
              </a:solidFill>
              <a:latin typeface="Gill Sans MT"/>
              <a:cs typeface="Gill Sans MT"/>
            </a:endParaRPr>
          </a:p>
          <a:p>
            <a:pPr marL="8467" marR="486434" indent="345034" algn="just" defTabSz="609630">
              <a:lnSpc>
                <a:spcPct val="114599"/>
              </a:lnSpc>
            </a:pPr>
            <a:r>
              <a:rPr sz="1600" b="1" i="1" spc="-103" dirty="0">
                <a:solidFill>
                  <a:srgbClr val="2E3D45"/>
                </a:solidFill>
                <a:latin typeface="Lucida Sans"/>
                <a:cs typeface="Lucida Sans"/>
              </a:rPr>
              <a:t>A </a:t>
            </a:r>
            <a:r>
              <a:rPr sz="1600" b="1" i="1" spc="7" dirty="0">
                <a:solidFill>
                  <a:srgbClr val="2E3D45"/>
                </a:solidFill>
                <a:latin typeface="Lucida Sans"/>
                <a:cs typeface="Lucida Sans"/>
              </a:rPr>
              <a:t>national </a:t>
            </a:r>
            <a:r>
              <a:rPr sz="1600" b="1" i="1" spc="-3" dirty="0">
                <a:solidFill>
                  <a:srgbClr val="2E3D45"/>
                </a:solidFill>
                <a:latin typeface="Lucida Sans"/>
                <a:cs typeface="Lucida Sans"/>
              </a:rPr>
              <a:t>opportunity </a:t>
            </a:r>
            <a:r>
              <a:rPr sz="1600" b="1" i="1" spc="33" dirty="0">
                <a:solidFill>
                  <a:srgbClr val="2E3D45"/>
                </a:solidFill>
                <a:latin typeface="Lucida Sans"/>
                <a:cs typeface="Lucida Sans"/>
              </a:rPr>
              <a:t>with </a:t>
            </a:r>
            <a:r>
              <a:rPr sz="1600" b="1" i="1" spc="-23" dirty="0">
                <a:solidFill>
                  <a:srgbClr val="2E3D45"/>
                </a:solidFill>
                <a:latin typeface="Lucida Sans"/>
                <a:cs typeface="Lucida Sans"/>
              </a:rPr>
              <a:t>no </a:t>
            </a:r>
            <a:r>
              <a:rPr sz="1600" b="1" i="1" dirty="0">
                <a:solidFill>
                  <a:srgbClr val="2E3D45"/>
                </a:solidFill>
                <a:latin typeface="Lucida Sans"/>
                <a:cs typeface="Lucida Sans"/>
              </a:rPr>
              <a:t>market leader.  </a:t>
            </a:r>
            <a:r>
              <a:rPr sz="1600" spc="200" dirty="0">
                <a:solidFill>
                  <a:srgbClr val="2E3D45"/>
                </a:solidFill>
                <a:latin typeface="Gill Sans MT"/>
                <a:cs typeface="Gill Sans MT"/>
              </a:rPr>
              <a:t>Demand </a:t>
            </a:r>
            <a:r>
              <a:rPr sz="1600" spc="169" dirty="0">
                <a:solidFill>
                  <a:srgbClr val="2E3D45"/>
                </a:solidFill>
                <a:latin typeface="Gill Sans MT"/>
                <a:cs typeface="Gill Sans MT"/>
              </a:rPr>
              <a:t>is </a:t>
            </a:r>
            <a:r>
              <a:rPr sz="1600" spc="150" dirty="0">
                <a:solidFill>
                  <a:srgbClr val="2E3D45"/>
                </a:solidFill>
                <a:latin typeface="Gill Sans MT"/>
                <a:cs typeface="Gill Sans MT"/>
              </a:rPr>
              <a:t>rising, </a:t>
            </a:r>
            <a:r>
              <a:rPr sz="1600" spc="200" dirty="0">
                <a:solidFill>
                  <a:srgbClr val="2E3D45"/>
                </a:solidFill>
                <a:latin typeface="Gill Sans MT"/>
                <a:cs typeface="Gill Sans MT"/>
              </a:rPr>
              <a:t>but </a:t>
            </a:r>
            <a:r>
              <a:rPr sz="1600" spc="180" dirty="0">
                <a:solidFill>
                  <a:srgbClr val="2E3D45"/>
                </a:solidFill>
                <a:latin typeface="Gill Sans MT"/>
                <a:cs typeface="Gill Sans MT"/>
              </a:rPr>
              <a:t>infrastructure doesn’t </a:t>
            </a:r>
            <a:r>
              <a:rPr sz="1600" spc="157" dirty="0">
                <a:solidFill>
                  <a:srgbClr val="2E3D45"/>
                </a:solidFill>
                <a:latin typeface="Gill Sans MT"/>
                <a:cs typeface="Gill Sans MT"/>
              </a:rPr>
              <a:t>exist;  </a:t>
            </a:r>
            <a:r>
              <a:rPr sz="1600" spc="169" dirty="0">
                <a:solidFill>
                  <a:srgbClr val="2E3D45"/>
                </a:solidFill>
                <a:latin typeface="Gill Sans MT"/>
                <a:cs typeface="Gill Sans MT"/>
              </a:rPr>
              <a:t>positioning </a:t>
            </a:r>
            <a:r>
              <a:rPr sz="1600" spc="173" dirty="0">
                <a:solidFill>
                  <a:srgbClr val="2E3D45"/>
                </a:solidFill>
                <a:latin typeface="Gill Sans MT"/>
                <a:cs typeface="Gill Sans MT"/>
              </a:rPr>
              <a:t>Upkept </a:t>
            </a:r>
            <a:r>
              <a:rPr sz="1600" spc="127" dirty="0">
                <a:solidFill>
                  <a:srgbClr val="2E3D45"/>
                </a:solidFill>
                <a:latin typeface="Gill Sans MT"/>
                <a:cs typeface="Gill Sans MT"/>
              </a:rPr>
              <a:t>to </a:t>
            </a:r>
            <a:r>
              <a:rPr sz="1600" spc="197" dirty="0">
                <a:solidFill>
                  <a:srgbClr val="2E3D45"/>
                </a:solidFill>
                <a:latin typeface="Gill Sans MT"/>
                <a:cs typeface="Gill Sans MT"/>
              </a:rPr>
              <a:t>define </a:t>
            </a:r>
            <a:r>
              <a:rPr sz="1600" spc="227" dirty="0">
                <a:solidFill>
                  <a:srgbClr val="2E3D45"/>
                </a:solidFill>
                <a:latin typeface="Gill Sans MT"/>
                <a:cs typeface="Gill Sans MT"/>
              </a:rPr>
              <a:t>and </a:t>
            </a:r>
            <a:r>
              <a:rPr sz="1600" spc="177" dirty="0">
                <a:solidFill>
                  <a:srgbClr val="2E3D45"/>
                </a:solidFill>
                <a:latin typeface="Gill Sans MT"/>
                <a:cs typeface="Gill Sans MT"/>
              </a:rPr>
              <a:t>own </a:t>
            </a:r>
            <a:r>
              <a:rPr sz="1600" spc="187" dirty="0">
                <a:solidFill>
                  <a:srgbClr val="2E3D45"/>
                </a:solidFill>
                <a:latin typeface="Gill Sans MT"/>
                <a:cs typeface="Gill Sans MT"/>
              </a:rPr>
              <a:t>the modern  </a:t>
            </a:r>
            <a:r>
              <a:rPr sz="1600" spc="147" dirty="0">
                <a:solidFill>
                  <a:srgbClr val="2E3D45"/>
                </a:solidFill>
                <a:latin typeface="Gill Sans MT"/>
                <a:cs typeface="Gill Sans MT"/>
              </a:rPr>
              <a:t>repair</a:t>
            </a:r>
            <a:r>
              <a:rPr sz="1600" spc="127" dirty="0">
                <a:solidFill>
                  <a:srgbClr val="2E3D45"/>
                </a:solidFill>
                <a:latin typeface="Gill Sans MT"/>
                <a:cs typeface="Gill Sans MT"/>
              </a:rPr>
              <a:t> </a:t>
            </a:r>
            <a:r>
              <a:rPr sz="1600" spc="183" dirty="0">
                <a:solidFill>
                  <a:srgbClr val="2E3D45"/>
                </a:solidFill>
                <a:latin typeface="Gill Sans MT"/>
                <a:cs typeface="Gill Sans MT"/>
              </a:rPr>
              <a:t>market.</a:t>
            </a:r>
            <a:endParaRPr sz="1600">
              <a:solidFill>
                <a:prstClr val="black"/>
              </a:solidFill>
              <a:latin typeface="Gill Sans MT"/>
              <a:cs typeface="Gill Sans MT"/>
            </a:endParaRPr>
          </a:p>
        </p:txBody>
      </p:sp>
      <p:sp>
        <p:nvSpPr>
          <p:cNvPr id="11" name="object 11"/>
          <p:cNvSpPr txBox="1">
            <a:spLocks noGrp="1"/>
          </p:cNvSpPr>
          <p:nvPr>
            <p:ph type="title"/>
          </p:nvPr>
        </p:nvSpPr>
        <p:spPr>
          <a:xfrm>
            <a:off x="94688" y="724794"/>
            <a:ext cx="7979410" cy="877163"/>
          </a:xfrm>
          <a:prstGeom prst="rect">
            <a:avLst/>
          </a:prstGeom>
        </p:spPr>
        <p:txBody>
          <a:bodyPr vert="horz" wrap="square" lIns="0" tIns="0" rIns="0" bIns="0" rtlCol="0">
            <a:spAutoFit/>
          </a:bodyPr>
          <a:lstStyle/>
          <a:p>
            <a:pPr marL="8467"/>
            <a:r>
              <a:rPr sz="2767" spc="-1913" dirty="0"/>
              <a:t>A</a:t>
            </a:r>
            <a:r>
              <a:rPr sz="8550" spc="-2360" baseline="36712" dirty="0"/>
              <a:t>M</a:t>
            </a:r>
            <a:r>
              <a:rPr sz="2767" spc="953" dirty="0"/>
              <a:t>M</a:t>
            </a:r>
            <a:r>
              <a:rPr sz="2767" spc="-1670" dirty="0"/>
              <a:t>A</a:t>
            </a:r>
            <a:r>
              <a:rPr sz="8550" spc="-2519" baseline="36712" dirty="0"/>
              <a:t>A</a:t>
            </a:r>
            <a:r>
              <a:rPr sz="2767" spc="767" dirty="0"/>
              <a:t>S</a:t>
            </a:r>
            <a:r>
              <a:rPr sz="2767" spc="-840" dirty="0"/>
              <a:t>S</a:t>
            </a:r>
            <a:r>
              <a:rPr sz="8550" spc="-2995" baseline="36712" dirty="0"/>
              <a:t>R</a:t>
            </a:r>
            <a:r>
              <a:rPr sz="2767" spc="260" dirty="0"/>
              <a:t>I</a:t>
            </a:r>
            <a:r>
              <a:rPr sz="2767" spc="530" dirty="0"/>
              <a:t>V</a:t>
            </a:r>
            <a:r>
              <a:rPr sz="8550" spc="-5180" baseline="36712" dirty="0"/>
              <a:t>K</a:t>
            </a:r>
            <a:r>
              <a:rPr sz="2767" spc="737" dirty="0"/>
              <a:t>E</a:t>
            </a:r>
            <a:r>
              <a:rPr sz="3267" spc="63" dirty="0">
                <a:latin typeface="Gill Sans MT"/>
                <a:cs typeface="Gill Sans MT"/>
              </a:rPr>
              <a:t>,</a:t>
            </a:r>
            <a:r>
              <a:rPr sz="3267" spc="-70" dirty="0">
                <a:latin typeface="Gill Sans MT"/>
                <a:cs typeface="Gill Sans MT"/>
              </a:rPr>
              <a:t> </a:t>
            </a:r>
            <a:r>
              <a:rPr sz="2767" spc="-800" dirty="0"/>
              <a:t>U</a:t>
            </a:r>
            <a:r>
              <a:rPr sz="8550" spc="-2289" baseline="36712" dirty="0"/>
              <a:t>E</a:t>
            </a:r>
            <a:r>
              <a:rPr sz="2767" spc="750" dirty="0"/>
              <a:t>N</a:t>
            </a:r>
            <a:r>
              <a:rPr sz="2767" spc="-1477" dirty="0"/>
              <a:t>T</a:t>
            </a:r>
            <a:r>
              <a:rPr sz="8550" spc="-2415" baseline="36712" dirty="0"/>
              <a:t>T</a:t>
            </a:r>
            <a:r>
              <a:rPr sz="2767" spc="583" dirty="0"/>
              <a:t>A</a:t>
            </a:r>
            <a:r>
              <a:rPr sz="2767" spc="413" dirty="0"/>
              <a:t>P</a:t>
            </a:r>
            <a:r>
              <a:rPr sz="8550" spc="-4145" baseline="36712" dirty="0"/>
              <a:t>S</a:t>
            </a:r>
            <a:r>
              <a:rPr sz="2767" spc="723" dirty="0"/>
              <a:t>P</a:t>
            </a:r>
            <a:r>
              <a:rPr sz="2767" spc="613" dirty="0"/>
              <a:t>E</a:t>
            </a:r>
            <a:r>
              <a:rPr sz="8550" spc="-2280" baseline="36712" dirty="0"/>
              <a:t>I</a:t>
            </a:r>
            <a:r>
              <a:rPr sz="2767" spc="-3" dirty="0"/>
              <a:t>D</a:t>
            </a:r>
            <a:r>
              <a:rPr sz="8550" spc="-2870" baseline="36712" dirty="0"/>
              <a:t>Z</a:t>
            </a:r>
            <a:r>
              <a:rPr sz="2767" spc="613" dirty="0"/>
              <a:t>C</a:t>
            </a:r>
            <a:r>
              <a:rPr sz="2767" spc="-1309" dirty="0"/>
              <a:t>A</a:t>
            </a:r>
            <a:r>
              <a:rPr sz="8550" spc="-1795" baseline="36712" dirty="0"/>
              <a:t>E</a:t>
            </a:r>
            <a:r>
              <a:rPr sz="2767" spc="517" dirty="0"/>
              <a:t>T</a:t>
            </a:r>
            <a:r>
              <a:rPr sz="2767" spc="737" dirty="0"/>
              <a:t>E</a:t>
            </a:r>
            <a:r>
              <a:rPr sz="2767" spc="700" dirty="0"/>
              <a:t>G</a:t>
            </a:r>
            <a:r>
              <a:rPr sz="2767" spc="730" dirty="0"/>
              <a:t>O</a:t>
            </a:r>
            <a:r>
              <a:rPr sz="2767" spc="667" dirty="0"/>
              <a:t>R</a:t>
            </a:r>
            <a:r>
              <a:rPr sz="2767" spc="737" dirty="0"/>
              <a:t>Y</a:t>
            </a:r>
            <a:r>
              <a:rPr sz="3267" spc="113" dirty="0">
                <a:latin typeface="Gill Sans MT"/>
                <a:cs typeface="Gill Sans MT"/>
              </a:rPr>
              <a:t>.</a:t>
            </a:r>
            <a:endParaRPr sz="3267">
              <a:latin typeface="Gill Sans MT"/>
              <a:cs typeface="Gill Sans M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3057102"/>
            <a:ext cx="3523827" cy="3801110"/>
          </a:xfrm>
          <a:custGeom>
            <a:avLst/>
            <a:gdLst/>
            <a:ahLst/>
            <a:cxnLst/>
            <a:rect l="l" t="t" r="r" b="b"/>
            <a:pathLst>
              <a:path w="5285740" h="5701665">
                <a:moveTo>
                  <a:pt x="0" y="5701346"/>
                </a:moveTo>
                <a:lnTo>
                  <a:pt x="0" y="0"/>
                </a:lnTo>
                <a:lnTo>
                  <a:pt x="5285552" y="0"/>
                </a:lnTo>
                <a:lnTo>
                  <a:pt x="5285552" y="5701346"/>
                </a:lnTo>
                <a:lnTo>
                  <a:pt x="0" y="5701346"/>
                </a:lnTo>
                <a:close/>
              </a:path>
            </a:pathLst>
          </a:custGeom>
          <a:solidFill>
            <a:srgbClr val="D5CFC7"/>
          </a:solidFill>
        </p:spPr>
        <p:txBody>
          <a:bodyPr wrap="square" lIns="0" tIns="0" rIns="0" bIns="0" rtlCol="0"/>
          <a:lstStyle/>
          <a:p>
            <a:pPr defTabSz="609630"/>
            <a:endParaRPr sz="1200">
              <a:solidFill>
                <a:prstClr val="black"/>
              </a:solidFill>
              <a:latin typeface="Calibri"/>
            </a:endParaRPr>
          </a:p>
        </p:txBody>
      </p:sp>
      <p:sp>
        <p:nvSpPr>
          <p:cNvPr id="3" name="object 3"/>
          <p:cNvSpPr/>
          <p:nvPr/>
        </p:nvSpPr>
        <p:spPr>
          <a:xfrm>
            <a:off x="0" y="0"/>
            <a:ext cx="3283081" cy="6275069"/>
          </a:xfrm>
          <a:prstGeom prst="rect">
            <a:avLst/>
          </a:prstGeom>
          <a:blipFill>
            <a:blip r:embed="rId2" cstate="print"/>
            <a:stretch>
              <a:fillRect/>
            </a:stretch>
          </a:blipFill>
        </p:spPr>
        <p:txBody>
          <a:bodyPr wrap="square" lIns="0" tIns="0" rIns="0" bIns="0" rtlCol="0"/>
          <a:lstStyle/>
          <a:p>
            <a:pPr defTabSz="609630"/>
            <a:endParaRPr sz="1200">
              <a:solidFill>
                <a:prstClr val="black"/>
              </a:solidFill>
              <a:latin typeface="Calibri"/>
            </a:endParaRPr>
          </a:p>
        </p:txBody>
      </p:sp>
      <p:sp>
        <p:nvSpPr>
          <p:cNvPr id="4" name="object 4"/>
          <p:cNvSpPr txBox="1">
            <a:spLocks noGrp="1"/>
          </p:cNvSpPr>
          <p:nvPr>
            <p:ph type="title"/>
          </p:nvPr>
        </p:nvSpPr>
        <p:spPr>
          <a:xfrm>
            <a:off x="3649109" y="184150"/>
            <a:ext cx="6982883" cy="907941"/>
          </a:xfrm>
          <a:prstGeom prst="rect">
            <a:avLst/>
          </a:prstGeom>
        </p:spPr>
        <p:txBody>
          <a:bodyPr vert="horz" wrap="square" lIns="0" tIns="0" rIns="0" bIns="0" rtlCol="0">
            <a:spAutoFit/>
          </a:bodyPr>
          <a:lstStyle/>
          <a:p>
            <a:pPr marL="8467"/>
            <a:r>
              <a:rPr spc="1159" dirty="0">
                <a:latin typeface="Arial"/>
                <a:cs typeface="Arial"/>
              </a:rPr>
              <a:t>C</a:t>
            </a:r>
            <a:r>
              <a:rPr spc="1587" dirty="0">
                <a:latin typeface="Arial"/>
                <a:cs typeface="Arial"/>
              </a:rPr>
              <a:t>O</a:t>
            </a:r>
            <a:r>
              <a:rPr spc="2243" dirty="0">
                <a:latin typeface="Arial"/>
                <a:cs typeface="Arial"/>
              </a:rPr>
              <a:t>M</a:t>
            </a:r>
            <a:r>
              <a:rPr spc="903" dirty="0">
                <a:latin typeface="Arial"/>
                <a:cs typeface="Arial"/>
              </a:rPr>
              <a:t>P</a:t>
            </a:r>
            <a:r>
              <a:rPr spc="863" dirty="0">
                <a:latin typeface="Arial"/>
                <a:cs typeface="Arial"/>
              </a:rPr>
              <a:t>E</a:t>
            </a:r>
            <a:r>
              <a:rPr spc="1259" dirty="0">
                <a:latin typeface="Arial"/>
                <a:cs typeface="Arial"/>
              </a:rPr>
              <a:t>T</a:t>
            </a:r>
            <a:r>
              <a:rPr spc="629" dirty="0">
                <a:latin typeface="Arial"/>
                <a:cs typeface="Arial"/>
              </a:rPr>
              <a:t>I</a:t>
            </a:r>
            <a:r>
              <a:rPr spc="1259" dirty="0">
                <a:latin typeface="Arial"/>
                <a:cs typeface="Arial"/>
              </a:rPr>
              <a:t>T</a:t>
            </a:r>
            <a:r>
              <a:rPr spc="629" dirty="0">
                <a:latin typeface="Arial"/>
                <a:cs typeface="Arial"/>
              </a:rPr>
              <a:t>I</a:t>
            </a:r>
            <a:r>
              <a:rPr spc="1587" dirty="0">
                <a:latin typeface="Arial"/>
                <a:cs typeface="Arial"/>
              </a:rPr>
              <a:t>O</a:t>
            </a:r>
            <a:r>
              <a:rPr spc="1737" dirty="0">
                <a:latin typeface="Arial"/>
                <a:cs typeface="Arial"/>
              </a:rPr>
              <a:t>N</a:t>
            </a:r>
          </a:p>
        </p:txBody>
      </p:sp>
      <p:sp>
        <p:nvSpPr>
          <p:cNvPr id="5" name="object 5"/>
          <p:cNvSpPr/>
          <p:nvPr/>
        </p:nvSpPr>
        <p:spPr>
          <a:xfrm>
            <a:off x="3829025" y="2524036"/>
            <a:ext cx="63500" cy="63500"/>
          </a:xfrm>
          <a:custGeom>
            <a:avLst/>
            <a:gdLst/>
            <a:ahLst/>
            <a:cxnLst/>
            <a:rect l="l" t="t" r="r" b="b"/>
            <a:pathLst>
              <a:path w="95250" h="95250">
                <a:moveTo>
                  <a:pt x="53940" y="95249"/>
                </a:moveTo>
                <a:lnTo>
                  <a:pt x="41309" y="95249"/>
                </a:lnTo>
                <a:lnTo>
                  <a:pt x="35234" y="94041"/>
                </a:lnTo>
                <a:lnTo>
                  <a:pt x="1208" y="60015"/>
                </a:lnTo>
                <a:lnTo>
                  <a:pt x="0" y="53940"/>
                </a:lnTo>
                <a:lnTo>
                  <a:pt x="0" y="41309"/>
                </a:lnTo>
                <a:lnTo>
                  <a:pt x="23564" y="6042"/>
                </a:lnTo>
                <a:lnTo>
                  <a:pt x="41309" y="0"/>
                </a:lnTo>
                <a:lnTo>
                  <a:pt x="53940" y="0"/>
                </a:lnTo>
                <a:lnTo>
                  <a:pt x="89207" y="23564"/>
                </a:lnTo>
                <a:lnTo>
                  <a:pt x="95249" y="41309"/>
                </a:lnTo>
                <a:lnTo>
                  <a:pt x="95249" y="53940"/>
                </a:lnTo>
                <a:lnTo>
                  <a:pt x="71684" y="89207"/>
                </a:lnTo>
                <a:lnTo>
                  <a:pt x="53940" y="95249"/>
                </a:lnTo>
                <a:close/>
              </a:path>
            </a:pathLst>
          </a:custGeom>
          <a:solidFill>
            <a:srgbClr val="2E3D45"/>
          </a:solidFill>
        </p:spPr>
        <p:txBody>
          <a:bodyPr wrap="square" lIns="0" tIns="0" rIns="0" bIns="0" rtlCol="0"/>
          <a:lstStyle/>
          <a:p>
            <a:pPr defTabSz="609630"/>
            <a:endParaRPr sz="1200">
              <a:solidFill>
                <a:prstClr val="black"/>
              </a:solidFill>
              <a:latin typeface="Calibri"/>
            </a:endParaRPr>
          </a:p>
        </p:txBody>
      </p:sp>
      <p:sp>
        <p:nvSpPr>
          <p:cNvPr id="6" name="object 6"/>
          <p:cNvSpPr/>
          <p:nvPr/>
        </p:nvSpPr>
        <p:spPr>
          <a:xfrm>
            <a:off x="3829025" y="2841536"/>
            <a:ext cx="63500" cy="63500"/>
          </a:xfrm>
          <a:custGeom>
            <a:avLst/>
            <a:gdLst/>
            <a:ahLst/>
            <a:cxnLst/>
            <a:rect l="l" t="t" r="r" b="b"/>
            <a:pathLst>
              <a:path w="95250" h="95250">
                <a:moveTo>
                  <a:pt x="53940" y="95249"/>
                </a:moveTo>
                <a:lnTo>
                  <a:pt x="41309" y="95249"/>
                </a:lnTo>
                <a:lnTo>
                  <a:pt x="35234" y="94041"/>
                </a:lnTo>
                <a:lnTo>
                  <a:pt x="1208" y="60015"/>
                </a:lnTo>
                <a:lnTo>
                  <a:pt x="0" y="53940"/>
                </a:lnTo>
                <a:lnTo>
                  <a:pt x="0" y="41309"/>
                </a:lnTo>
                <a:lnTo>
                  <a:pt x="23564" y="6042"/>
                </a:lnTo>
                <a:lnTo>
                  <a:pt x="41309" y="0"/>
                </a:lnTo>
                <a:lnTo>
                  <a:pt x="53940" y="0"/>
                </a:lnTo>
                <a:lnTo>
                  <a:pt x="89207" y="23564"/>
                </a:lnTo>
                <a:lnTo>
                  <a:pt x="95249" y="41309"/>
                </a:lnTo>
                <a:lnTo>
                  <a:pt x="95249" y="53940"/>
                </a:lnTo>
                <a:lnTo>
                  <a:pt x="71684" y="89207"/>
                </a:lnTo>
                <a:lnTo>
                  <a:pt x="53940" y="95249"/>
                </a:lnTo>
                <a:close/>
              </a:path>
            </a:pathLst>
          </a:custGeom>
          <a:solidFill>
            <a:srgbClr val="2E3D45"/>
          </a:solidFill>
        </p:spPr>
        <p:txBody>
          <a:bodyPr wrap="square" lIns="0" tIns="0" rIns="0" bIns="0" rtlCol="0"/>
          <a:lstStyle/>
          <a:p>
            <a:pPr defTabSz="609630"/>
            <a:endParaRPr sz="1200">
              <a:solidFill>
                <a:prstClr val="black"/>
              </a:solidFill>
              <a:latin typeface="Calibri"/>
            </a:endParaRPr>
          </a:p>
        </p:txBody>
      </p:sp>
      <p:sp>
        <p:nvSpPr>
          <p:cNvPr id="7" name="object 7"/>
          <p:cNvSpPr/>
          <p:nvPr/>
        </p:nvSpPr>
        <p:spPr>
          <a:xfrm>
            <a:off x="3829025" y="3476536"/>
            <a:ext cx="63500" cy="63500"/>
          </a:xfrm>
          <a:custGeom>
            <a:avLst/>
            <a:gdLst/>
            <a:ahLst/>
            <a:cxnLst/>
            <a:rect l="l" t="t" r="r" b="b"/>
            <a:pathLst>
              <a:path w="95250" h="95250">
                <a:moveTo>
                  <a:pt x="53940" y="95249"/>
                </a:moveTo>
                <a:lnTo>
                  <a:pt x="41309" y="95249"/>
                </a:lnTo>
                <a:lnTo>
                  <a:pt x="35234" y="94041"/>
                </a:lnTo>
                <a:lnTo>
                  <a:pt x="1208" y="60015"/>
                </a:lnTo>
                <a:lnTo>
                  <a:pt x="0" y="53940"/>
                </a:lnTo>
                <a:lnTo>
                  <a:pt x="0" y="41309"/>
                </a:lnTo>
                <a:lnTo>
                  <a:pt x="23564" y="6041"/>
                </a:lnTo>
                <a:lnTo>
                  <a:pt x="41309" y="0"/>
                </a:lnTo>
                <a:lnTo>
                  <a:pt x="53940" y="0"/>
                </a:lnTo>
                <a:lnTo>
                  <a:pt x="89207" y="23564"/>
                </a:lnTo>
                <a:lnTo>
                  <a:pt x="95249" y="41309"/>
                </a:lnTo>
                <a:lnTo>
                  <a:pt x="95249" y="53940"/>
                </a:lnTo>
                <a:lnTo>
                  <a:pt x="71684" y="89207"/>
                </a:lnTo>
                <a:lnTo>
                  <a:pt x="53940" y="95249"/>
                </a:lnTo>
                <a:close/>
              </a:path>
            </a:pathLst>
          </a:custGeom>
          <a:solidFill>
            <a:srgbClr val="2E3D45"/>
          </a:solidFill>
        </p:spPr>
        <p:txBody>
          <a:bodyPr wrap="square" lIns="0" tIns="0" rIns="0" bIns="0" rtlCol="0"/>
          <a:lstStyle/>
          <a:p>
            <a:pPr defTabSz="609630"/>
            <a:endParaRPr sz="1200">
              <a:solidFill>
                <a:prstClr val="black"/>
              </a:solidFill>
              <a:latin typeface="Calibri"/>
            </a:endParaRPr>
          </a:p>
        </p:txBody>
      </p:sp>
      <p:sp>
        <p:nvSpPr>
          <p:cNvPr id="8" name="object 8"/>
          <p:cNvSpPr/>
          <p:nvPr/>
        </p:nvSpPr>
        <p:spPr>
          <a:xfrm>
            <a:off x="3829025" y="3794036"/>
            <a:ext cx="63500" cy="63500"/>
          </a:xfrm>
          <a:custGeom>
            <a:avLst/>
            <a:gdLst/>
            <a:ahLst/>
            <a:cxnLst/>
            <a:rect l="l" t="t" r="r" b="b"/>
            <a:pathLst>
              <a:path w="95250" h="95250">
                <a:moveTo>
                  <a:pt x="53940" y="95249"/>
                </a:moveTo>
                <a:lnTo>
                  <a:pt x="41309" y="95249"/>
                </a:lnTo>
                <a:lnTo>
                  <a:pt x="35234" y="94041"/>
                </a:lnTo>
                <a:lnTo>
                  <a:pt x="1208" y="60015"/>
                </a:lnTo>
                <a:lnTo>
                  <a:pt x="0" y="53940"/>
                </a:lnTo>
                <a:lnTo>
                  <a:pt x="0" y="41309"/>
                </a:lnTo>
                <a:lnTo>
                  <a:pt x="23564" y="6041"/>
                </a:lnTo>
                <a:lnTo>
                  <a:pt x="41309" y="0"/>
                </a:lnTo>
                <a:lnTo>
                  <a:pt x="53940" y="0"/>
                </a:lnTo>
                <a:lnTo>
                  <a:pt x="89207" y="23564"/>
                </a:lnTo>
                <a:lnTo>
                  <a:pt x="95249" y="41309"/>
                </a:lnTo>
                <a:lnTo>
                  <a:pt x="95249" y="53940"/>
                </a:lnTo>
                <a:lnTo>
                  <a:pt x="71684" y="89207"/>
                </a:lnTo>
                <a:lnTo>
                  <a:pt x="53940" y="95249"/>
                </a:lnTo>
                <a:close/>
              </a:path>
            </a:pathLst>
          </a:custGeom>
          <a:solidFill>
            <a:srgbClr val="2E3D45"/>
          </a:solidFill>
        </p:spPr>
        <p:txBody>
          <a:bodyPr wrap="square" lIns="0" tIns="0" rIns="0" bIns="0" rtlCol="0"/>
          <a:lstStyle/>
          <a:p>
            <a:pPr defTabSz="609630"/>
            <a:endParaRPr sz="1200">
              <a:solidFill>
                <a:prstClr val="black"/>
              </a:solidFill>
              <a:latin typeface="Calibri"/>
            </a:endParaRPr>
          </a:p>
        </p:txBody>
      </p:sp>
      <p:sp>
        <p:nvSpPr>
          <p:cNvPr id="9" name="object 9"/>
          <p:cNvSpPr txBox="1"/>
          <p:nvPr/>
        </p:nvSpPr>
        <p:spPr>
          <a:xfrm>
            <a:off x="3649109" y="1208671"/>
            <a:ext cx="7924377" cy="3040191"/>
          </a:xfrm>
          <a:prstGeom prst="rect">
            <a:avLst/>
          </a:prstGeom>
        </p:spPr>
        <p:txBody>
          <a:bodyPr vert="horz" wrap="square" lIns="0" tIns="0" rIns="0" bIns="0" rtlCol="0">
            <a:spAutoFit/>
          </a:bodyPr>
          <a:lstStyle/>
          <a:p>
            <a:pPr marL="8467" marR="3387" defTabSz="609630">
              <a:lnSpc>
                <a:spcPct val="96400"/>
              </a:lnSpc>
            </a:pPr>
            <a:r>
              <a:rPr sz="2767" spc="650" dirty="0">
                <a:solidFill>
                  <a:srgbClr val="2E3D45"/>
                </a:solidFill>
                <a:latin typeface="Arial"/>
                <a:cs typeface="Arial"/>
              </a:rPr>
              <a:t>A</a:t>
            </a:r>
            <a:r>
              <a:rPr sz="2767" spc="67" dirty="0">
                <a:solidFill>
                  <a:srgbClr val="2E3D45"/>
                </a:solidFill>
                <a:latin typeface="Arial"/>
                <a:cs typeface="Arial"/>
              </a:rPr>
              <a:t> </a:t>
            </a:r>
            <a:r>
              <a:rPr sz="2767" spc="596" dirty="0">
                <a:solidFill>
                  <a:srgbClr val="2E3D45"/>
                </a:solidFill>
                <a:latin typeface="Arial"/>
                <a:cs typeface="Arial"/>
              </a:rPr>
              <a:t>FRAGMENTED</a:t>
            </a:r>
            <a:r>
              <a:rPr sz="2767" spc="67" dirty="0">
                <a:solidFill>
                  <a:srgbClr val="2E3D45"/>
                </a:solidFill>
                <a:latin typeface="Arial"/>
                <a:cs typeface="Arial"/>
              </a:rPr>
              <a:t> </a:t>
            </a:r>
            <a:r>
              <a:rPr sz="2767" spc="577" dirty="0">
                <a:solidFill>
                  <a:srgbClr val="2E3D45"/>
                </a:solidFill>
                <a:latin typeface="Arial"/>
                <a:cs typeface="Arial"/>
              </a:rPr>
              <a:t>LANDSCAPE</a:t>
            </a:r>
            <a:r>
              <a:rPr sz="2767" spc="67" dirty="0">
                <a:solidFill>
                  <a:srgbClr val="2E3D45"/>
                </a:solidFill>
                <a:latin typeface="Arial"/>
                <a:cs typeface="Arial"/>
              </a:rPr>
              <a:t> </a:t>
            </a:r>
            <a:r>
              <a:rPr sz="2767" spc="693" dirty="0">
                <a:solidFill>
                  <a:srgbClr val="2E3D45"/>
                </a:solidFill>
                <a:latin typeface="Arial"/>
                <a:cs typeface="Arial"/>
              </a:rPr>
              <a:t>WITH  </a:t>
            </a:r>
            <a:r>
              <a:rPr sz="2767" spc="763" dirty="0">
                <a:solidFill>
                  <a:srgbClr val="2E3D45"/>
                </a:solidFill>
                <a:latin typeface="Arial"/>
                <a:cs typeface="Arial"/>
              </a:rPr>
              <a:t>NO</a:t>
            </a:r>
            <a:r>
              <a:rPr sz="2767" spc="-407" dirty="0">
                <a:solidFill>
                  <a:srgbClr val="2E3D45"/>
                </a:solidFill>
                <a:latin typeface="Arial"/>
                <a:cs typeface="Arial"/>
              </a:rPr>
              <a:t> </a:t>
            </a:r>
            <a:r>
              <a:rPr sz="2767" spc="517" dirty="0">
                <a:solidFill>
                  <a:srgbClr val="2E3D45"/>
                </a:solidFill>
                <a:latin typeface="Arial"/>
                <a:cs typeface="Arial"/>
              </a:rPr>
              <a:t>CLEAR </a:t>
            </a:r>
            <a:r>
              <a:rPr sz="2767" spc="510" dirty="0">
                <a:solidFill>
                  <a:srgbClr val="2E3D45"/>
                </a:solidFill>
                <a:latin typeface="Arial"/>
                <a:cs typeface="Arial"/>
              </a:rPr>
              <a:t>WINNER</a:t>
            </a:r>
            <a:r>
              <a:rPr sz="3267" spc="510" dirty="0">
                <a:solidFill>
                  <a:srgbClr val="2E3D45"/>
                </a:solidFill>
                <a:latin typeface="Tahoma"/>
                <a:cs typeface="Tahoma"/>
              </a:rPr>
              <a:t>.</a:t>
            </a:r>
            <a:endParaRPr sz="3267">
              <a:solidFill>
                <a:prstClr val="black"/>
              </a:solidFill>
              <a:latin typeface="Tahoma"/>
              <a:cs typeface="Tahoma"/>
            </a:endParaRPr>
          </a:p>
          <a:p>
            <a:pPr marL="353501" marR="922489" defTabSz="609630">
              <a:lnSpc>
                <a:spcPct val="130200"/>
              </a:lnSpc>
              <a:spcBef>
                <a:spcPts val="1927"/>
              </a:spcBef>
            </a:pPr>
            <a:r>
              <a:rPr sz="1600" spc="73" dirty="0">
                <a:solidFill>
                  <a:srgbClr val="2E3D45"/>
                </a:solidFill>
                <a:latin typeface="Lucida Sans Unicode"/>
                <a:cs typeface="Lucida Sans Unicode"/>
              </a:rPr>
              <a:t>Local </a:t>
            </a:r>
            <a:r>
              <a:rPr sz="1600" spc="40" dirty="0">
                <a:solidFill>
                  <a:srgbClr val="2E3D45"/>
                </a:solidFill>
                <a:latin typeface="Lucida Sans Unicode"/>
                <a:cs typeface="Lucida Sans Unicode"/>
              </a:rPr>
              <a:t>tailors: </a:t>
            </a:r>
            <a:r>
              <a:rPr sz="1600" spc="43" dirty="0">
                <a:solidFill>
                  <a:srgbClr val="2E3D45"/>
                </a:solidFill>
                <a:latin typeface="Lucida Sans Unicode"/>
                <a:cs typeface="Lucida Sans Unicode"/>
              </a:rPr>
              <a:t>limited </a:t>
            </a:r>
            <a:r>
              <a:rPr sz="1600" spc="50" dirty="0">
                <a:solidFill>
                  <a:srgbClr val="2E3D45"/>
                </a:solidFill>
                <a:latin typeface="Lucida Sans Unicode"/>
                <a:cs typeface="Lucida Sans Unicode"/>
              </a:rPr>
              <a:t>capacity, </a:t>
            </a:r>
            <a:r>
              <a:rPr sz="1600" spc="53" dirty="0">
                <a:solidFill>
                  <a:srgbClr val="2E3D45"/>
                </a:solidFill>
                <a:latin typeface="Lucida Sans Unicode"/>
                <a:cs typeface="Lucida Sans Unicode"/>
              </a:rPr>
              <a:t>inconsistent </a:t>
            </a:r>
            <a:r>
              <a:rPr sz="1600" spc="30" dirty="0">
                <a:solidFill>
                  <a:srgbClr val="2E3D45"/>
                </a:solidFill>
                <a:latin typeface="Lucida Sans Unicode"/>
                <a:cs typeface="Lucida Sans Unicode"/>
              </a:rPr>
              <a:t>quality, </a:t>
            </a:r>
            <a:r>
              <a:rPr sz="1600" spc="7" dirty="0">
                <a:solidFill>
                  <a:srgbClr val="2E3D45"/>
                </a:solidFill>
                <a:latin typeface="Lucida Sans Unicode"/>
                <a:cs typeface="Lucida Sans Unicode"/>
              </a:rPr>
              <a:t>no </a:t>
            </a:r>
            <a:r>
              <a:rPr sz="1600" spc="50" dirty="0">
                <a:solidFill>
                  <a:srgbClr val="2E3D45"/>
                </a:solidFill>
                <a:latin typeface="Lucida Sans Unicode"/>
                <a:cs typeface="Lucida Sans Unicode"/>
              </a:rPr>
              <a:t>tech.  </a:t>
            </a:r>
            <a:r>
              <a:rPr sz="1600" spc="57" dirty="0">
                <a:solidFill>
                  <a:srgbClr val="2E3D45"/>
                </a:solidFill>
                <a:latin typeface="Lucida Sans Unicode"/>
                <a:cs typeface="Lucida Sans Unicode"/>
              </a:rPr>
              <a:t>Brand </a:t>
            </a:r>
            <a:r>
              <a:rPr sz="1600" spc="20" dirty="0">
                <a:solidFill>
                  <a:srgbClr val="2E3D45"/>
                </a:solidFill>
                <a:latin typeface="Lucida Sans Unicode"/>
                <a:cs typeface="Lucida Sans Unicode"/>
              </a:rPr>
              <a:t>programs: </a:t>
            </a:r>
            <a:r>
              <a:rPr sz="1600" spc="27" dirty="0">
                <a:solidFill>
                  <a:srgbClr val="2E3D45"/>
                </a:solidFill>
                <a:latin typeface="Lucida Sans Unicode"/>
                <a:cs typeface="Lucida Sans Unicode"/>
              </a:rPr>
              <a:t>only </a:t>
            </a:r>
            <a:r>
              <a:rPr sz="1600" spc="20" dirty="0">
                <a:solidFill>
                  <a:srgbClr val="2E3D45"/>
                </a:solidFill>
                <a:latin typeface="Lucida Sans Unicode"/>
                <a:cs typeface="Lucida Sans Unicode"/>
              </a:rPr>
              <a:t>a </a:t>
            </a:r>
            <a:r>
              <a:rPr sz="1600" spc="43" dirty="0">
                <a:solidFill>
                  <a:srgbClr val="2E3D45"/>
                </a:solidFill>
                <a:latin typeface="Lucida Sans Unicode"/>
                <a:cs typeface="Lucida Sans Unicode"/>
              </a:rPr>
              <a:t>handful </a:t>
            </a:r>
            <a:r>
              <a:rPr sz="1600" spc="47" dirty="0">
                <a:solidFill>
                  <a:srgbClr val="2E3D45"/>
                </a:solidFill>
                <a:latin typeface="Lucida Sans Unicode"/>
                <a:cs typeface="Lucida Sans Unicode"/>
              </a:rPr>
              <a:t>offer </a:t>
            </a:r>
            <a:r>
              <a:rPr sz="1600" spc="30" dirty="0">
                <a:solidFill>
                  <a:srgbClr val="2E3D45"/>
                </a:solidFill>
                <a:latin typeface="Lucida Sans Unicode"/>
                <a:cs typeface="Lucida Sans Unicode"/>
              </a:rPr>
              <a:t>repair; </a:t>
            </a:r>
            <a:r>
              <a:rPr sz="1600" spc="57" dirty="0">
                <a:solidFill>
                  <a:srgbClr val="2E3D45"/>
                </a:solidFill>
                <a:latin typeface="Lucida Sans Unicode"/>
                <a:cs typeface="Lucida Sans Unicode"/>
              </a:rPr>
              <a:t>most </a:t>
            </a:r>
            <a:r>
              <a:rPr sz="1600" spc="50" dirty="0">
                <a:solidFill>
                  <a:srgbClr val="2E3D45"/>
                </a:solidFill>
                <a:latin typeface="Lucida Sans Unicode"/>
                <a:cs typeface="Lucida Sans Unicode"/>
              </a:rPr>
              <a:t>outsource </a:t>
            </a:r>
            <a:r>
              <a:rPr sz="1600" spc="7" dirty="0">
                <a:solidFill>
                  <a:srgbClr val="2E3D45"/>
                </a:solidFill>
                <a:latin typeface="Lucida Sans Unicode"/>
                <a:cs typeface="Lucida Sans Unicode"/>
              </a:rPr>
              <a:t>or  </a:t>
            </a:r>
            <a:r>
              <a:rPr sz="1600" spc="23" dirty="0">
                <a:solidFill>
                  <a:srgbClr val="2E3D45"/>
                </a:solidFill>
                <a:latin typeface="Lucida Sans Unicode"/>
                <a:cs typeface="Lucida Sans Unicode"/>
              </a:rPr>
              <a:t>avoid</a:t>
            </a:r>
            <a:r>
              <a:rPr sz="1600" spc="57" dirty="0">
                <a:solidFill>
                  <a:srgbClr val="2E3D45"/>
                </a:solidFill>
                <a:latin typeface="Lucida Sans Unicode"/>
                <a:cs typeface="Lucida Sans Unicode"/>
              </a:rPr>
              <a:t> </a:t>
            </a:r>
            <a:r>
              <a:rPr sz="1600" spc="10" dirty="0">
                <a:solidFill>
                  <a:srgbClr val="2E3D45"/>
                </a:solidFill>
                <a:latin typeface="Lucida Sans Unicode"/>
                <a:cs typeface="Lucida Sans Unicode"/>
              </a:rPr>
              <a:t>it.</a:t>
            </a:r>
            <a:endParaRPr sz="1600">
              <a:solidFill>
                <a:prstClr val="black"/>
              </a:solidFill>
              <a:latin typeface="Lucida Sans Unicode"/>
              <a:cs typeface="Lucida Sans Unicode"/>
            </a:endParaRPr>
          </a:p>
          <a:p>
            <a:pPr marL="353501" defTabSz="609630">
              <a:spcBef>
                <a:spcPts val="580"/>
              </a:spcBef>
            </a:pPr>
            <a:r>
              <a:rPr sz="1600" spc="-13" dirty="0">
                <a:solidFill>
                  <a:srgbClr val="2E3D45"/>
                </a:solidFill>
                <a:latin typeface="Lucida Sans Unicode"/>
                <a:cs typeface="Lucida Sans Unicode"/>
              </a:rPr>
              <a:t>DIY </a:t>
            </a:r>
            <a:r>
              <a:rPr sz="1600" spc="50" dirty="0">
                <a:solidFill>
                  <a:srgbClr val="2E3D45"/>
                </a:solidFill>
                <a:latin typeface="Lucida Sans Unicode"/>
                <a:cs typeface="Lucida Sans Unicode"/>
              </a:rPr>
              <a:t>platforms: </a:t>
            </a:r>
            <a:r>
              <a:rPr sz="1600" spc="40" dirty="0">
                <a:solidFill>
                  <a:srgbClr val="2E3D45"/>
                </a:solidFill>
                <a:latin typeface="Lucida Sans Unicode"/>
                <a:cs typeface="Lucida Sans Unicode"/>
              </a:rPr>
              <a:t>not convenient, not</a:t>
            </a:r>
            <a:r>
              <a:rPr sz="1600" spc="483" dirty="0">
                <a:solidFill>
                  <a:srgbClr val="2E3D45"/>
                </a:solidFill>
                <a:latin typeface="Lucida Sans Unicode"/>
                <a:cs typeface="Lucida Sans Unicode"/>
              </a:rPr>
              <a:t> </a:t>
            </a:r>
            <a:r>
              <a:rPr sz="1600" spc="50" dirty="0">
                <a:solidFill>
                  <a:srgbClr val="2E3D45"/>
                </a:solidFill>
                <a:latin typeface="Lucida Sans Unicode"/>
                <a:cs typeface="Lucida Sans Unicode"/>
              </a:rPr>
              <a:t>scalable.</a:t>
            </a:r>
            <a:endParaRPr sz="1600">
              <a:solidFill>
                <a:prstClr val="black"/>
              </a:solidFill>
              <a:latin typeface="Lucida Sans Unicode"/>
              <a:cs typeface="Lucida Sans Unicode"/>
            </a:endParaRPr>
          </a:p>
          <a:p>
            <a:pPr marL="353501" marR="1491055" defTabSz="609630">
              <a:lnSpc>
                <a:spcPct val="130200"/>
              </a:lnSpc>
            </a:pPr>
            <a:r>
              <a:rPr sz="1600" spc="47" dirty="0">
                <a:solidFill>
                  <a:srgbClr val="2E3D45"/>
                </a:solidFill>
                <a:latin typeface="Lucida Sans Unicode"/>
                <a:cs typeface="Lucida Sans Unicode"/>
              </a:rPr>
              <a:t>Upkept </a:t>
            </a:r>
            <a:r>
              <a:rPr sz="1600" spc="13" dirty="0">
                <a:solidFill>
                  <a:srgbClr val="2E3D45"/>
                </a:solidFill>
                <a:latin typeface="Lucida Sans Unicode"/>
                <a:cs typeface="Lucida Sans Unicode"/>
              </a:rPr>
              <a:t>is </a:t>
            </a:r>
            <a:r>
              <a:rPr sz="1600" spc="60" dirty="0">
                <a:solidFill>
                  <a:srgbClr val="2E3D45"/>
                </a:solidFill>
                <a:latin typeface="Lucida Sans Unicode"/>
                <a:cs typeface="Lucida Sans Unicode"/>
              </a:rPr>
              <a:t>the </a:t>
            </a:r>
            <a:r>
              <a:rPr sz="1600" spc="50" dirty="0">
                <a:solidFill>
                  <a:srgbClr val="2E3D45"/>
                </a:solidFill>
                <a:latin typeface="Lucida Sans Unicode"/>
                <a:cs typeface="Lucida Sans Unicode"/>
              </a:rPr>
              <a:t>first </a:t>
            </a:r>
            <a:r>
              <a:rPr sz="1600" spc="40" dirty="0">
                <a:solidFill>
                  <a:srgbClr val="2E3D45"/>
                </a:solidFill>
                <a:latin typeface="Lucida Sans Unicode"/>
                <a:cs typeface="Lucida Sans Unicode"/>
              </a:rPr>
              <a:t>full-stack, </a:t>
            </a:r>
            <a:r>
              <a:rPr sz="1600" spc="17" dirty="0">
                <a:solidFill>
                  <a:srgbClr val="2E3D45"/>
                </a:solidFill>
                <a:latin typeface="Lucida Sans Unicode"/>
                <a:cs typeface="Lucida Sans Unicode"/>
              </a:rPr>
              <a:t>DTC-first, </a:t>
            </a:r>
            <a:r>
              <a:rPr sz="1600" spc="47" dirty="0">
                <a:solidFill>
                  <a:srgbClr val="2E3D45"/>
                </a:solidFill>
                <a:latin typeface="Lucida Sans Unicode"/>
                <a:cs typeface="Lucida Sans Unicode"/>
              </a:rPr>
              <a:t>nationwide </a:t>
            </a:r>
            <a:r>
              <a:rPr sz="1600" spc="33" dirty="0">
                <a:solidFill>
                  <a:srgbClr val="2E3D45"/>
                </a:solidFill>
                <a:latin typeface="Lucida Sans Unicode"/>
                <a:cs typeface="Lucida Sans Unicode"/>
              </a:rPr>
              <a:t>repair  </a:t>
            </a:r>
            <a:r>
              <a:rPr sz="1600" spc="53" dirty="0">
                <a:solidFill>
                  <a:srgbClr val="2E3D45"/>
                </a:solidFill>
                <a:latin typeface="Lucida Sans Unicode"/>
                <a:cs typeface="Lucida Sans Unicode"/>
              </a:rPr>
              <a:t>platform </a:t>
            </a:r>
            <a:r>
              <a:rPr sz="1600" spc="20" dirty="0">
                <a:solidFill>
                  <a:srgbClr val="2E3D45"/>
                </a:solidFill>
                <a:latin typeface="Lucida Sans Unicode"/>
                <a:cs typeface="Lucida Sans Unicode"/>
              </a:rPr>
              <a:t>— </a:t>
            </a:r>
            <a:r>
              <a:rPr sz="1600" spc="40" dirty="0">
                <a:solidFill>
                  <a:srgbClr val="2E3D45"/>
                </a:solidFill>
                <a:latin typeface="Lucida Sans Unicode"/>
                <a:cs typeface="Lucida Sans Unicode"/>
              </a:rPr>
              <a:t>built </a:t>
            </a:r>
            <a:r>
              <a:rPr sz="1600" spc="30" dirty="0">
                <a:solidFill>
                  <a:srgbClr val="2E3D45"/>
                </a:solidFill>
                <a:latin typeface="Lucida Sans Unicode"/>
                <a:cs typeface="Lucida Sans Unicode"/>
              </a:rPr>
              <a:t>for </a:t>
            </a:r>
            <a:r>
              <a:rPr sz="1600" spc="37" dirty="0">
                <a:solidFill>
                  <a:srgbClr val="2E3D45"/>
                </a:solidFill>
                <a:latin typeface="Lucida Sans Unicode"/>
                <a:cs typeface="Lucida Sans Unicode"/>
              </a:rPr>
              <a:t>modern</a:t>
            </a:r>
            <a:r>
              <a:rPr sz="1600" spc="427" dirty="0">
                <a:solidFill>
                  <a:srgbClr val="2E3D45"/>
                </a:solidFill>
                <a:latin typeface="Lucida Sans Unicode"/>
                <a:cs typeface="Lucida Sans Unicode"/>
              </a:rPr>
              <a:t> </a:t>
            </a:r>
            <a:r>
              <a:rPr sz="1600" spc="43" dirty="0">
                <a:solidFill>
                  <a:srgbClr val="2E3D45"/>
                </a:solidFill>
                <a:latin typeface="Lucida Sans Unicode"/>
                <a:cs typeface="Lucida Sans Unicode"/>
              </a:rPr>
              <a:t>consumers.</a:t>
            </a:r>
            <a:endParaRPr sz="1600">
              <a:solidFill>
                <a:prstClr val="black"/>
              </a:solidFill>
              <a:latin typeface="Lucida Sans Unicode"/>
              <a:cs typeface="Lucida Sans Unicode"/>
            </a:endParaRPr>
          </a:p>
        </p:txBody>
      </p:sp>
      <p:sp>
        <p:nvSpPr>
          <p:cNvPr id="10" name="object 10"/>
          <p:cNvSpPr txBox="1"/>
          <p:nvPr/>
        </p:nvSpPr>
        <p:spPr>
          <a:xfrm>
            <a:off x="3669691" y="5584824"/>
            <a:ext cx="7258897" cy="961802"/>
          </a:xfrm>
          <a:prstGeom prst="rect">
            <a:avLst/>
          </a:prstGeom>
        </p:spPr>
        <p:txBody>
          <a:bodyPr vert="horz" wrap="square" lIns="0" tIns="0" rIns="0" bIns="0" rtlCol="0">
            <a:spAutoFit/>
          </a:bodyPr>
          <a:lstStyle/>
          <a:p>
            <a:pPr marL="8467" defTabSz="609630">
              <a:lnSpc>
                <a:spcPts val="1710"/>
              </a:lnSpc>
            </a:pPr>
            <a:r>
              <a:rPr sz="1433" b="1" spc="370" dirty="0">
                <a:solidFill>
                  <a:srgbClr val="2E3D45"/>
                </a:solidFill>
                <a:latin typeface="Tahoma"/>
                <a:cs typeface="Tahoma"/>
              </a:rPr>
              <a:t>MARKET</a:t>
            </a:r>
            <a:r>
              <a:rPr sz="1433" b="1" spc="-143" dirty="0">
                <a:solidFill>
                  <a:srgbClr val="2E3D45"/>
                </a:solidFill>
                <a:latin typeface="Tahoma"/>
                <a:cs typeface="Tahoma"/>
              </a:rPr>
              <a:t> </a:t>
            </a:r>
            <a:r>
              <a:rPr sz="1433" b="1" spc="277" dirty="0">
                <a:solidFill>
                  <a:srgbClr val="2E3D45"/>
                </a:solidFill>
                <a:latin typeface="Tahoma"/>
                <a:cs typeface="Tahoma"/>
              </a:rPr>
              <a:t>GAP</a:t>
            </a:r>
            <a:r>
              <a:rPr sz="1433" b="1" spc="277" dirty="0">
                <a:solidFill>
                  <a:srgbClr val="2E3D45"/>
                </a:solidFill>
                <a:latin typeface="Rockwell Condensed"/>
                <a:cs typeface="Rockwell Condensed"/>
              </a:rPr>
              <a:t>:</a:t>
            </a:r>
            <a:endParaRPr sz="1433">
              <a:solidFill>
                <a:prstClr val="black"/>
              </a:solidFill>
              <a:latin typeface="Rockwell Condensed"/>
              <a:cs typeface="Rockwell Condensed"/>
            </a:endParaRPr>
          </a:p>
          <a:p>
            <a:pPr marL="8467" marR="3387" defTabSz="609630">
              <a:lnSpc>
                <a:spcPts val="1933"/>
              </a:lnSpc>
              <a:spcBef>
                <a:spcPts val="110"/>
              </a:spcBef>
            </a:pPr>
            <a:r>
              <a:rPr sz="1433" spc="303" dirty="0">
                <a:solidFill>
                  <a:srgbClr val="2E3D45"/>
                </a:solidFill>
                <a:latin typeface="Arial"/>
                <a:cs typeface="Arial"/>
              </a:rPr>
              <a:t>ONLY </a:t>
            </a:r>
            <a:r>
              <a:rPr sz="1433" spc="240" dirty="0">
                <a:solidFill>
                  <a:srgbClr val="2E3D45"/>
                </a:solidFill>
                <a:latin typeface="Arial"/>
                <a:cs typeface="Arial"/>
              </a:rPr>
              <a:t>SCALABLE</a:t>
            </a:r>
            <a:r>
              <a:rPr sz="1667" spc="240" dirty="0">
                <a:solidFill>
                  <a:srgbClr val="2E3D45"/>
                </a:solidFill>
                <a:latin typeface="Tahoma"/>
                <a:cs typeface="Tahoma"/>
              </a:rPr>
              <a:t>, </a:t>
            </a:r>
            <a:r>
              <a:rPr sz="1433" spc="243" dirty="0">
                <a:solidFill>
                  <a:srgbClr val="2E3D45"/>
                </a:solidFill>
                <a:latin typeface="Arial"/>
                <a:cs typeface="Arial"/>
              </a:rPr>
              <a:t>AFFORDABLE</a:t>
            </a:r>
            <a:r>
              <a:rPr sz="1667" spc="243" dirty="0">
                <a:solidFill>
                  <a:srgbClr val="2E3D45"/>
                </a:solidFill>
                <a:latin typeface="Tahoma"/>
                <a:cs typeface="Tahoma"/>
              </a:rPr>
              <a:t>, </a:t>
            </a:r>
            <a:r>
              <a:rPr sz="1433" spc="293" dirty="0">
                <a:solidFill>
                  <a:srgbClr val="2E3D45"/>
                </a:solidFill>
                <a:latin typeface="Arial"/>
                <a:cs typeface="Arial"/>
              </a:rPr>
              <a:t>BRAND</a:t>
            </a:r>
            <a:r>
              <a:rPr sz="1667" spc="293" dirty="0">
                <a:solidFill>
                  <a:srgbClr val="2E3D45"/>
                </a:solidFill>
                <a:latin typeface="Tahoma"/>
                <a:cs typeface="Tahoma"/>
              </a:rPr>
              <a:t>-</a:t>
            </a:r>
            <a:r>
              <a:rPr sz="1433" spc="293" dirty="0">
                <a:solidFill>
                  <a:srgbClr val="2E3D45"/>
                </a:solidFill>
                <a:latin typeface="Arial"/>
                <a:cs typeface="Arial"/>
              </a:rPr>
              <a:t>AGNOSTIC </a:t>
            </a:r>
            <a:r>
              <a:rPr sz="1433" spc="243" dirty="0">
                <a:solidFill>
                  <a:srgbClr val="2E3D45"/>
                </a:solidFill>
                <a:latin typeface="Arial"/>
                <a:cs typeface="Arial"/>
              </a:rPr>
              <a:t>APPAREL  </a:t>
            </a:r>
            <a:r>
              <a:rPr sz="1433" spc="203" dirty="0">
                <a:solidFill>
                  <a:srgbClr val="2E3D45"/>
                </a:solidFill>
                <a:latin typeface="Arial"/>
                <a:cs typeface="Arial"/>
              </a:rPr>
              <a:t>REPAIR</a:t>
            </a:r>
            <a:r>
              <a:rPr sz="1433" spc="37" dirty="0">
                <a:solidFill>
                  <a:srgbClr val="2E3D45"/>
                </a:solidFill>
                <a:latin typeface="Arial"/>
                <a:cs typeface="Arial"/>
              </a:rPr>
              <a:t> </a:t>
            </a:r>
            <a:r>
              <a:rPr sz="1433" spc="287" dirty="0">
                <a:solidFill>
                  <a:srgbClr val="2E3D45"/>
                </a:solidFill>
                <a:latin typeface="Arial"/>
                <a:cs typeface="Arial"/>
              </a:rPr>
              <a:t>PLATFORM</a:t>
            </a:r>
            <a:r>
              <a:rPr sz="1433" spc="33" dirty="0">
                <a:solidFill>
                  <a:srgbClr val="2E3D45"/>
                </a:solidFill>
                <a:latin typeface="Arial"/>
                <a:cs typeface="Arial"/>
              </a:rPr>
              <a:t> </a:t>
            </a:r>
            <a:r>
              <a:rPr sz="1433" spc="280" dirty="0">
                <a:solidFill>
                  <a:srgbClr val="2E3D45"/>
                </a:solidFill>
                <a:latin typeface="Arial"/>
                <a:cs typeface="Arial"/>
              </a:rPr>
              <a:t>IN</a:t>
            </a:r>
            <a:r>
              <a:rPr sz="1433" spc="-20" dirty="0">
                <a:solidFill>
                  <a:srgbClr val="2E3D45"/>
                </a:solidFill>
                <a:latin typeface="Arial"/>
                <a:cs typeface="Arial"/>
              </a:rPr>
              <a:t> </a:t>
            </a:r>
            <a:r>
              <a:rPr sz="1433" spc="313" dirty="0">
                <a:solidFill>
                  <a:srgbClr val="2E3D45"/>
                </a:solidFill>
                <a:latin typeface="Arial"/>
                <a:cs typeface="Arial"/>
              </a:rPr>
              <a:t>THE</a:t>
            </a:r>
            <a:r>
              <a:rPr sz="1433" spc="37" dirty="0">
                <a:solidFill>
                  <a:srgbClr val="2E3D45"/>
                </a:solidFill>
                <a:latin typeface="Arial"/>
                <a:cs typeface="Arial"/>
              </a:rPr>
              <a:t> </a:t>
            </a:r>
            <a:r>
              <a:rPr sz="1433" spc="40" dirty="0">
                <a:solidFill>
                  <a:srgbClr val="2E3D45"/>
                </a:solidFill>
                <a:latin typeface="Arial"/>
                <a:cs typeface="Arial"/>
              </a:rPr>
              <a:t>U</a:t>
            </a:r>
            <a:r>
              <a:rPr sz="1667" spc="40" dirty="0">
                <a:solidFill>
                  <a:srgbClr val="2E3D45"/>
                </a:solidFill>
                <a:latin typeface="Tahoma"/>
                <a:cs typeface="Tahoma"/>
              </a:rPr>
              <a:t>.</a:t>
            </a:r>
            <a:r>
              <a:rPr sz="1433" spc="40" dirty="0">
                <a:solidFill>
                  <a:srgbClr val="2E3D45"/>
                </a:solidFill>
                <a:latin typeface="Arial"/>
                <a:cs typeface="Arial"/>
              </a:rPr>
              <a:t>S</a:t>
            </a:r>
            <a:r>
              <a:rPr sz="1667" spc="40" dirty="0">
                <a:solidFill>
                  <a:srgbClr val="2E3D45"/>
                </a:solidFill>
                <a:latin typeface="Tahoma"/>
                <a:cs typeface="Tahoma"/>
              </a:rPr>
              <a:t>.;</a:t>
            </a:r>
            <a:r>
              <a:rPr sz="1667" spc="-87" dirty="0">
                <a:solidFill>
                  <a:srgbClr val="2E3D45"/>
                </a:solidFill>
                <a:latin typeface="Tahoma"/>
                <a:cs typeface="Tahoma"/>
              </a:rPr>
              <a:t> </a:t>
            </a:r>
            <a:r>
              <a:rPr sz="1433" spc="277" dirty="0">
                <a:solidFill>
                  <a:srgbClr val="2E3D45"/>
                </a:solidFill>
                <a:latin typeface="Arial"/>
                <a:cs typeface="Arial"/>
              </a:rPr>
              <a:t>COMPETITORS</a:t>
            </a:r>
            <a:r>
              <a:rPr sz="1433" spc="37" dirty="0">
                <a:solidFill>
                  <a:srgbClr val="2E3D45"/>
                </a:solidFill>
                <a:latin typeface="Arial"/>
                <a:cs typeface="Arial"/>
              </a:rPr>
              <a:t> </a:t>
            </a:r>
            <a:r>
              <a:rPr sz="1433" spc="306" dirty="0">
                <a:solidFill>
                  <a:srgbClr val="2E3D45"/>
                </a:solidFill>
                <a:latin typeface="Arial"/>
                <a:cs typeface="Arial"/>
              </a:rPr>
              <a:t>REMAIN</a:t>
            </a:r>
            <a:r>
              <a:rPr sz="1433" spc="37" dirty="0">
                <a:solidFill>
                  <a:srgbClr val="2E3D45"/>
                </a:solidFill>
                <a:latin typeface="Arial"/>
                <a:cs typeface="Arial"/>
              </a:rPr>
              <a:t> </a:t>
            </a:r>
            <a:r>
              <a:rPr sz="1433" spc="240" dirty="0">
                <a:solidFill>
                  <a:srgbClr val="2E3D45"/>
                </a:solidFill>
                <a:latin typeface="Arial"/>
                <a:cs typeface="Arial"/>
              </a:rPr>
              <a:t>LOCAL</a:t>
            </a:r>
            <a:r>
              <a:rPr sz="1667" spc="240" dirty="0">
                <a:solidFill>
                  <a:srgbClr val="2E3D45"/>
                </a:solidFill>
                <a:latin typeface="Tahoma"/>
                <a:cs typeface="Tahoma"/>
              </a:rPr>
              <a:t>,  </a:t>
            </a:r>
            <a:r>
              <a:rPr sz="1433" spc="230" dirty="0">
                <a:solidFill>
                  <a:srgbClr val="2E3D45"/>
                </a:solidFill>
                <a:latin typeface="Arial"/>
                <a:cs typeface="Arial"/>
              </a:rPr>
              <a:t>BRAND</a:t>
            </a:r>
            <a:r>
              <a:rPr sz="1667" spc="230" dirty="0">
                <a:solidFill>
                  <a:srgbClr val="2E3D45"/>
                </a:solidFill>
                <a:latin typeface="Tahoma"/>
                <a:cs typeface="Tahoma"/>
              </a:rPr>
              <a:t>-</a:t>
            </a:r>
            <a:r>
              <a:rPr sz="1433" spc="230" dirty="0">
                <a:solidFill>
                  <a:srgbClr val="2E3D45"/>
                </a:solidFill>
                <a:latin typeface="Arial"/>
                <a:cs typeface="Arial"/>
              </a:rPr>
              <a:t>SPECIFIC</a:t>
            </a:r>
            <a:r>
              <a:rPr sz="1667" spc="230" dirty="0">
                <a:solidFill>
                  <a:srgbClr val="2E3D45"/>
                </a:solidFill>
                <a:latin typeface="Tahoma"/>
                <a:cs typeface="Tahoma"/>
              </a:rPr>
              <a:t>,</a:t>
            </a:r>
            <a:r>
              <a:rPr sz="1667" spc="-373" dirty="0">
                <a:solidFill>
                  <a:srgbClr val="2E3D45"/>
                </a:solidFill>
                <a:latin typeface="Tahoma"/>
                <a:cs typeface="Tahoma"/>
              </a:rPr>
              <a:t> </a:t>
            </a:r>
            <a:r>
              <a:rPr sz="1433" spc="293" dirty="0">
                <a:solidFill>
                  <a:srgbClr val="2E3D45"/>
                </a:solidFill>
                <a:latin typeface="Arial"/>
                <a:cs typeface="Arial"/>
              </a:rPr>
              <a:t>OR </a:t>
            </a:r>
            <a:r>
              <a:rPr sz="1433" spc="253" dirty="0">
                <a:solidFill>
                  <a:srgbClr val="2E3D45"/>
                </a:solidFill>
                <a:latin typeface="Arial"/>
                <a:cs typeface="Arial"/>
              </a:rPr>
              <a:t>LOW</a:t>
            </a:r>
            <a:r>
              <a:rPr sz="1667" spc="253" dirty="0">
                <a:solidFill>
                  <a:srgbClr val="2E3D45"/>
                </a:solidFill>
                <a:latin typeface="Tahoma"/>
                <a:cs typeface="Tahoma"/>
              </a:rPr>
              <a:t>-</a:t>
            </a:r>
            <a:r>
              <a:rPr sz="1433" spc="253" dirty="0">
                <a:solidFill>
                  <a:srgbClr val="2E3D45"/>
                </a:solidFill>
                <a:latin typeface="Arial"/>
                <a:cs typeface="Arial"/>
              </a:rPr>
              <a:t>TECH</a:t>
            </a:r>
            <a:r>
              <a:rPr sz="1667" spc="253" dirty="0">
                <a:solidFill>
                  <a:srgbClr val="2E3D45"/>
                </a:solidFill>
                <a:latin typeface="Tahoma"/>
                <a:cs typeface="Tahoma"/>
              </a:rPr>
              <a:t>.</a:t>
            </a:r>
            <a:endParaRPr sz="1667">
              <a:solidFill>
                <a:prstClr val="black"/>
              </a:solidFill>
              <a:latin typeface="Tahoma"/>
              <a:cs typeface="Tahom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C5FC0-F78E-5D82-F930-24BCFD3443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A94977-9B28-C143-D0A4-D540982B820A}"/>
              </a:ext>
            </a:extLst>
          </p:cNvPr>
          <p:cNvSpPr>
            <a:spLocks noGrp="1"/>
          </p:cNvSpPr>
          <p:nvPr>
            <p:ph type="title"/>
          </p:nvPr>
        </p:nvSpPr>
        <p:spPr/>
        <p:txBody>
          <a:bodyPr/>
          <a:lstStyle/>
          <a:p>
            <a:r>
              <a:rPr lang="en-US" dirty="0"/>
              <a:t>January ESO Call Agenda</a:t>
            </a:r>
          </a:p>
        </p:txBody>
      </p:sp>
      <p:sp>
        <p:nvSpPr>
          <p:cNvPr id="8" name="Freeform: Shape 7">
            <a:extLst>
              <a:ext uri="{FF2B5EF4-FFF2-40B4-BE49-F238E27FC236}">
                <a16:creationId xmlns:a16="http://schemas.microsoft.com/office/drawing/2014/main" id="{F126CB89-950D-B638-12D5-072C9A1BA14E}"/>
              </a:ext>
            </a:extLst>
          </p:cNvPr>
          <p:cNvSpPr/>
          <p:nvPr/>
        </p:nvSpPr>
        <p:spPr>
          <a:xfrm>
            <a:off x="838199" y="1417961"/>
            <a:ext cx="8387861" cy="784556"/>
          </a:xfrm>
          <a:custGeom>
            <a:avLst/>
            <a:gdLst>
              <a:gd name="connsiteX0" fmla="*/ 0 w 8387861"/>
              <a:gd name="connsiteY0" fmla="*/ 130762 h 784556"/>
              <a:gd name="connsiteX1" fmla="*/ 130762 w 8387861"/>
              <a:gd name="connsiteY1" fmla="*/ 0 h 784556"/>
              <a:gd name="connsiteX2" fmla="*/ 8257099 w 8387861"/>
              <a:gd name="connsiteY2" fmla="*/ 0 h 784556"/>
              <a:gd name="connsiteX3" fmla="*/ 8387861 w 8387861"/>
              <a:gd name="connsiteY3" fmla="*/ 130762 h 784556"/>
              <a:gd name="connsiteX4" fmla="*/ 8387861 w 8387861"/>
              <a:gd name="connsiteY4" fmla="*/ 653794 h 784556"/>
              <a:gd name="connsiteX5" fmla="*/ 8257099 w 8387861"/>
              <a:gd name="connsiteY5" fmla="*/ 784556 h 784556"/>
              <a:gd name="connsiteX6" fmla="*/ 130762 w 8387861"/>
              <a:gd name="connsiteY6" fmla="*/ 784556 h 784556"/>
              <a:gd name="connsiteX7" fmla="*/ 0 w 8387861"/>
              <a:gd name="connsiteY7" fmla="*/ 653794 h 784556"/>
              <a:gd name="connsiteX8" fmla="*/ 0 w 8387861"/>
              <a:gd name="connsiteY8" fmla="*/ 130762 h 784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7861" h="784556">
                <a:moveTo>
                  <a:pt x="0" y="130762"/>
                </a:moveTo>
                <a:cubicBezTo>
                  <a:pt x="0" y="58544"/>
                  <a:pt x="58544" y="0"/>
                  <a:pt x="130762" y="0"/>
                </a:cubicBezTo>
                <a:lnTo>
                  <a:pt x="8257099" y="0"/>
                </a:lnTo>
                <a:cubicBezTo>
                  <a:pt x="8329317" y="0"/>
                  <a:pt x="8387861" y="58544"/>
                  <a:pt x="8387861" y="130762"/>
                </a:cubicBezTo>
                <a:lnTo>
                  <a:pt x="8387861" y="653794"/>
                </a:lnTo>
                <a:cubicBezTo>
                  <a:pt x="8387861" y="726012"/>
                  <a:pt x="8329317" y="784556"/>
                  <a:pt x="8257099" y="784556"/>
                </a:cubicBezTo>
                <a:lnTo>
                  <a:pt x="130762" y="784556"/>
                </a:lnTo>
                <a:cubicBezTo>
                  <a:pt x="58544" y="784556"/>
                  <a:pt x="0" y="726012"/>
                  <a:pt x="0" y="653794"/>
                </a:cubicBezTo>
                <a:lnTo>
                  <a:pt x="0" y="130762"/>
                </a:lnTo>
                <a:close/>
              </a:path>
            </a:pathLst>
          </a:custGeom>
          <a:solidFill>
            <a:schemeClr val="tx2">
              <a:lumMod val="20000"/>
              <a:lumOff val="80000"/>
            </a:schemeClr>
          </a:solidFill>
          <a:ln>
            <a:noFill/>
          </a:ln>
          <a:effectLst>
            <a:softEdge rad="0"/>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29739" tIns="129739" rIns="129739" bIns="129739" numCol="1" spcCol="1270" anchor="ctr" anchorCtr="0">
            <a:noAutofit/>
          </a:bodyPr>
          <a:lstStyle/>
          <a:p>
            <a:pPr marL="91440" marR="0" lvl="0" indent="0" algn="l" defTabSz="1066800" rtl="0" eaLnBrk="1" fontAlgn="auto" latinLnBrk="0" hangingPunct="1">
              <a:lnSpc>
                <a:spcPct val="85000"/>
              </a:lnSpc>
              <a:spcBef>
                <a:spcPct val="0"/>
              </a:spcBef>
              <a:spcAft>
                <a:spcPts val="60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Oswald SemiBold"/>
                <a:ea typeface="+mn-ea"/>
                <a:cs typeface="+mn-cs"/>
              </a:rPr>
              <a:t>I. Welcome</a:t>
            </a:r>
            <a:endParaRPr kumimoji="0" lang="en-US" sz="2400" b="0" i="0" u="none" strike="noStrike" kern="1200" cap="none" spc="0" normalizeH="0" baseline="0" noProof="0" dirty="0">
              <a:ln>
                <a:noFill/>
              </a:ln>
              <a:solidFill>
                <a:srgbClr val="000000"/>
              </a:solidFill>
              <a:effectLst/>
              <a:uLnTx/>
              <a:uFillTx/>
              <a:latin typeface="Oswald SemiBold"/>
              <a:ea typeface="+mn-ea"/>
              <a:cs typeface="+mn-cs"/>
            </a:endParaRPr>
          </a:p>
        </p:txBody>
      </p:sp>
      <p:sp>
        <p:nvSpPr>
          <p:cNvPr id="9" name="Freeform: Shape 8">
            <a:extLst>
              <a:ext uri="{FF2B5EF4-FFF2-40B4-BE49-F238E27FC236}">
                <a16:creationId xmlns:a16="http://schemas.microsoft.com/office/drawing/2014/main" id="{746AC93A-5A1C-1291-249E-15F5713A8E05}"/>
              </a:ext>
            </a:extLst>
          </p:cNvPr>
          <p:cNvSpPr/>
          <p:nvPr/>
        </p:nvSpPr>
        <p:spPr>
          <a:xfrm>
            <a:off x="799597" y="5546355"/>
            <a:ext cx="8387861" cy="1054233"/>
          </a:xfrm>
          <a:custGeom>
            <a:avLst/>
            <a:gdLst>
              <a:gd name="connsiteX0" fmla="*/ 0 w 8387861"/>
              <a:gd name="connsiteY0" fmla="*/ 202804 h 1216800"/>
              <a:gd name="connsiteX1" fmla="*/ 202804 w 8387861"/>
              <a:gd name="connsiteY1" fmla="*/ 0 h 1216800"/>
              <a:gd name="connsiteX2" fmla="*/ 8185057 w 8387861"/>
              <a:gd name="connsiteY2" fmla="*/ 0 h 1216800"/>
              <a:gd name="connsiteX3" fmla="*/ 8387861 w 8387861"/>
              <a:gd name="connsiteY3" fmla="*/ 202804 h 1216800"/>
              <a:gd name="connsiteX4" fmla="*/ 8387861 w 8387861"/>
              <a:gd name="connsiteY4" fmla="*/ 1013996 h 1216800"/>
              <a:gd name="connsiteX5" fmla="*/ 8185057 w 8387861"/>
              <a:gd name="connsiteY5" fmla="*/ 1216800 h 1216800"/>
              <a:gd name="connsiteX6" fmla="*/ 202804 w 8387861"/>
              <a:gd name="connsiteY6" fmla="*/ 1216800 h 1216800"/>
              <a:gd name="connsiteX7" fmla="*/ 0 w 8387861"/>
              <a:gd name="connsiteY7" fmla="*/ 1013996 h 1216800"/>
              <a:gd name="connsiteX8" fmla="*/ 0 w 8387861"/>
              <a:gd name="connsiteY8" fmla="*/ 20280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7861" h="1216800">
                <a:moveTo>
                  <a:pt x="0" y="202804"/>
                </a:moveTo>
                <a:cubicBezTo>
                  <a:pt x="0" y="90798"/>
                  <a:pt x="90798" y="0"/>
                  <a:pt x="202804" y="0"/>
                </a:cubicBezTo>
                <a:lnTo>
                  <a:pt x="8185057" y="0"/>
                </a:lnTo>
                <a:cubicBezTo>
                  <a:pt x="8297063" y="0"/>
                  <a:pt x="8387861" y="90798"/>
                  <a:pt x="8387861" y="202804"/>
                </a:cubicBezTo>
                <a:lnTo>
                  <a:pt x="8387861" y="1013996"/>
                </a:lnTo>
                <a:cubicBezTo>
                  <a:pt x="8387861" y="1126002"/>
                  <a:pt x="8297063" y="1216800"/>
                  <a:pt x="8185057" y="1216800"/>
                </a:cubicBezTo>
                <a:lnTo>
                  <a:pt x="202804" y="1216800"/>
                </a:lnTo>
                <a:cubicBezTo>
                  <a:pt x="90798" y="1216800"/>
                  <a:pt x="0" y="1126002"/>
                  <a:pt x="0" y="1013996"/>
                </a:cubicBezTo>
                <a:lnTo>
                  <a:pt x="0" y="202804"/>
                </a:lnTo>
                <a:close/>
              </a:path>
            </a:pathLst>
          </a:custGeom>
          <a:solidFill>
            <a:schemeClr val="tx2">
              <a:lumMod val="20000"/>
              <a:lumOff val="80000"/>
            </a:schemeClr>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50839" tIns="150839" rIns="150839" bIns="150839" numCol="1" spcCol="1270" anchor="ctr" anchorCtr="0">
            <a:noAutofit/>
          </a:bodyPr>
          <a:lstStyle/>
          <a:p>
            <a:pPr marL="91440" marR="0" lvl="0" indent="0" algn="l" defTabSz="1066800" rtl="0" eaLnBrk="1" fontAlgn="auto" latinLnBrk="0" hangingPunct="1">
              <a:lnSpc>
                <a:spcPct val="85000"/>
              </a:lnSpc>
              <a:spcBef>
                <a:spcPct val="0"/>
              </a:spcBef>
              <a:spcAft>
                <a:spcPts val="60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Oswald SemiBold"/>
                <a:ea typeface="+mn-ea"/>
                <a:cs typeface="+mn-cs"/>
              </a:rPr>
              <a:t>IV. Entrepreneurial Spotlight</a:t>
            </a:r>
          </a:p>
          <a:p>
            <a:pPr marL="91440" marR="0" lvl="0" indent="0" algn="l" defTabSz="1066800" rtl="0" eaLnBrk="1" fontAlgn="auto" latinLnBrk="0" hangingPunct="1">
              <a:lnSpc>
                <a:spcPct val="85000"/>
              </a:lnSpc>
              <a:spcBef>
                <a:spcPct val="0"/>
              </a:spcBef>
              <a:spcAft>
                <a:spcPts val="600"/>
              </a:spcAft>
              <a:buClrTx/>
              <a:buSzTx/>
              <a:buFontTx/>
              <a:buNone/>
              <a:tabLst/>
              <a:defRPr/>
            </a:pPr>
            <a:r>
              <a:rPr kumimoji="0" lang="en-US" sz="2400" b="0" i="0" u="none" strike="noStrike" kern="1200" cap="none" spc="0" normalizeH="0" baseline="0" noProof="0" dirty="0">
                <a:ln>
                  <a:noFill/>
                </a:ln>
                <a:solidFill>
                  <a:srgbClr val="4D4D4C"/>
                </a:solidFill>
                <a:effectLst/>
                <a:uLnTx/>
                <a:uFillTx/>
                <a:latin typeface="Oswald Light"/>
                <a:ea typeface="+mn-ea"/>
                <a:cs typeface="+mn-cs"/>
              </a:rPr>
              <a:t>Robin Atkinson, </a:t>
            </a:r>
            <a:r>
              <a:rPr lang="en-US" sz="2400" dirty="0">
                <a:solidFill>
                  <a:srgbClr val="4D4D4C"/>
                </a:solidFill>
                <a:latin typeface="Oswald Light"/>
              </a:rPr>
              <a:t>Founder and CEO</a:t>
            </a:r>
            <a:r>
              <a:rPr kumimoji="0" lang="en-US" sz="2400" b="0" i="0" u="none" strike="noStrike" kern="1200" cap="none" spc="0" normalizeH="0" baseline="0" noProof="0" dirty="0">
                <a:ln>
                  <a:noFill/>
                </a:ln>
                <a:solidFill>
                  <a:srgbClr val="4D4D4C"/>
                </a:solidFill>
                <a:effectLst/>
                <a:uLnTx/>
                <a:uFillTx/>
                <a:latin typeface="Oswald Light"/>
                <a:ea typeface="+mn-ea"/>
                <a:cs typeface="+mn-cs"/>
              </a:rPr>
              <a:t>, Upkept</a:t>
            </a:r>
          </a:p>
        </p:txBody>
      </p:sp>
      <p:sp>
        <p:nvSpPr>
          <p:cNvPr id="10" name="Freeform: Shape 9">
            <a:extLst>
              <a:ext uri="{FF2B5EF4-FFF2-40B4-BE49-F238E27FC236}">
                <a16:creationId xmlns:a16="http://schemas.microsoft.com/office/drawing/2014/main" id="{16D81CEA-E1F3-9E8F-B676-00E266D754E9}"/>
              </a:ext>
            </a:extLst>
          </p:cNvPr>
          <p:cNvSpPr/>
          <p:nvPr/>
        </p:nvSpPr>
        <p:spPr>
          <a:xfrm>
            <a:off x="838199" y="2704200"/>
            <a:ext cx="8387861" cy="1054233"/>
          </a:xfrm>
          <a:custGeom>
            <a:avLst/>
            <a:gdLst>
              <a:gd name="connsiteX0" fmla="*/ 0 w 8387861"/>
              <a:gd name="connsiteY0" fmla="*/ 202804 h 1216800"/>
              <a:gd name="connsiteX1" fmla="*/ 202804 w 8387861"/>
              <a:gd name="connsiteY1" fmla="*/ 0 h 1216800"/>
              <a:gd name="connsiteX2" fmla="*/ 8185057 w 8387861"/>
              <a:gd name="connsiteY2" fmla="*/ 0 h 1216800"/>
              <a:gd name="connsiteX3" fmla="*/ 8387861 w 8387861"/>
              <a:gd name="connsiteY3" fmla="*/ 202804 h 1216800"/>
              <a:gd name="connsiteX4" fmla="*/ 8387861 w 8387861"/>
              <a:gd name="connsiteY4" fmla="*/ 1013996 h 1216800"/>
              <a:gd name="connsiteX5" fmla="*/ 8185057 w 8387861"/>
              <a:gd name="connsiteY5" fmla="*/ 1216800 h 1216800"/>
              <a:gd name="connsiteX6" fmla="*/ 202804 w 8387861"/>
              <a:gd name="connsiteY6" fmla="*/ 1216800 h 1216800"/>
              <a:gd name="connsiteX7" fmla="*/ 0 w 8387861"/>
              <a:gd name="connsiteY7" fmla="*/ 1013996 h 1216800"/>
              <a:gd name="connsiteX8" fmla="*/ 0 w 8387861"/>
              <a:gd name="connsiteY8" fmla="*/ 20280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7861" h="1216800">
                <a:moveTo>
                  <a:pt x="0" y="202804"/>
                </a:moveTo>
                <a:cubicBezTo>
                  <a:pt x="0" y="90798"/>
                  <a:pt x="90798" y="0"/>
                  <a:pt x="202804" y="0"/>
                </a:cubicBezTo>
                <a:lnTo>
                  <a:pt x="8185057" y="0"/>
                </a:lnTo>
                <a:cubicBezTo>
                  <a:pt x="8297063" y="0"/>
                  <a:pt x="8387861" y="90798"/>
                  <a:pt x="8387861" y="202804"/>
                </a:cubicBezTo>
                <a:lnTo>
                  <a:pt x="8387861" y="1013996"/>
                </a:lnTo>
                <a:cubicBezTo>
                  <a:pt x="8387861" y="1126002"/>
                  <a:pt x="8297063" y="1216800"/>
                  <a:pt x="8185057" y="1216800"/>
                </a:cubicBezTo>
                <a:lnTo>
                  <a:pt x="202804" y="1216800"/>
                </a:lnTo>
                <a:cubicBezTo>
                  <a:pt x="90798" y="1216800"/>
                  <a:pt x="0" y="1126002"/>
                  <a:pt x="0" y="1013996"/>
                </a:cubicBezTo>
                <a:lnTo>
                  <a:pt x="0" y="202804"/>
                </a:lnTo>
                <a:close/>
              </a:path>
            </a:pathLst>
          </a:custGeom>
          <a:solidFill>
            <a:schemeClr val="tx2">
              <a:lumMod val="20000"/>
              <a:lumOff val="80000"/>
            </a:schemeClr>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50839" tIns="150839" rIns="150839" bIns="150839" numCol="1" spcCol="1270" anchor="ctr" anchorCtr="0">
            <a:noAutofit/>
          </a:bodyPr>
          <a:lstStyle/>
          <a:p>
            <a:pPr marL="91440" marR="0" lvl="0" indent="0" algn="l" defTabSz="1066800" rtl="0" eaLnBrk="1" fontAlgn="auto" latinLnBrk="0" hangingPunct="1">
              <a:lnSpc>
                <a:spcPct val="85000"/>
              </a:lnSpc>
              <a:spcBef>
                <a:spcPct val="0"/>
              </a:spcBef>
              <a:spcAft>
                <a:spcPts val="60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Oswald SemiBold"/>
                <a:ea typeface="+mn-ea"/>
                <a:cs typeface="+mn-cs"/>
              </a:rPr>
              <a:t>II. New Member Introductions</a:t>
            </a:r>
          </a:p>
          <a:p>
            <a:pPr marL="91440" marR="0" lvl="0" indent="0" algn="l" defTabSz="1066800" rtl="0" eaLnBrk="1" fontAlgn="auto" latinLnBrk="0" hangingPunct="1">
              <a:lnSpc>
                <a:spcPct val="85000"/>
              </a:lnSpc>
              <a:spcBef>
                <a:spcPct val="0"/>
              </a:spcBef>
              <a:spcAft>
                <a:spcPts val="600"/>
              </a:spcAft>
              <a:buClrTx/>
              <a:buSzTx/>
              <a:buFontTx/>
              <a:buNone/>
              <a:tabLst/>
              <a:defRPr/>
            </a:pPr>
            <a:r>
              <a:rPr kumimoji="0" lang="en-US" sz="2400" b="0" i="0" u="none" strike="noStrike" kern="1200" cap="none" spc="0" normalizeH="0" baseline="0" noProof="0" dirty="0">
                <a:ln>
                  <a:noFill/>
                </a:ln>
                <a:solidFill>
                  <a:srgbClr val="4D4D4C"/>
                </a:solidFill>
                <a:effectLst/>
                <a:uLnTx/>
                <a:uFillTx/>
                <a:latin typeface="Oswald Light"/>
                <a:ea typeface="+mn-ea"/>
                <a:cs typeface="Arial Narrow"/>
              </a:rPr>
              <a:t>Please introduce yourself and let us know how we can connect with you.</a:t>
            </a:r>
            <a:endParaRPr kumimoji="0" lang="en-US" sz="2400" b="1" i="0" u="none" strike="noStrike" kern="1200" cap="none" spc="0" normalizeH="0" baseline="0" noProof="0" dirty="0">
              <a:ln>
                <a:noFill/>
              </a:ln>
              <a:solidFill>
                <a:srgbClr val="4D4D4C"/>
              </a:solidFill>
              <a:effectLst/>
              <a:uLnTx/>
              <a:uFillTx/>
              <a:latin typeface="Oswald Light"/>
              <a:ea typeface="+mn-ea"/>
              <a:cs typeface="+mn-cs"/>
            </a:endParaRPr>
          </a:p>
        </p:txBody>
      </p:sp>
      <p:grpSp>
        <p:nvGrpSpPr>
          <p:cNvPr id="4" name="Group 3">
            <a:extLst>
              <a:ext uri="{FF2B5EF4-FFF2-40B4-BE49-F238E27FC236}">
                <a16:creationId xmlns:a16="http://schemas.microsoft.com/office/drawing/2014/main" id="{28142EA9-7A37-5F3F-09AA-C7BD022B28AE}"/>
              </a:ext>
            </a:extLst>
          </p:cNvPr>
          <p:cNvGrpSpPr/>
          <p:nvPr/>
        </p:nvGrpSpPr>
        <p:grpSpPr>
          <a:xfrm>
            <a:off x="838199" y="4257025"/>
            <a:ext cx="8387861" cy="790737"/>
            <a:chOff x="0" y="3915143"/>
            <a:chExt cx="8387861" cy="790737"/>
          </a:xfrm>
        </p:grpSpPr>
        <p:sp>
          <p:nvSpPr>
            <p:cNvPr id="5" name="Rectangle: Rounded Corners 4">
              <a:extLst>
                <a:ext uri="{FF2B5EF4-FFF2-40B4-BE49-F238E27FC236}">
                  <a16:creationId xmlns:a16="http://schemas.microsoft.com/office/drawing/2014/main" id="{148F909F-D724-AC36-0EF1-5FDE288B2106}"/>
                </a:ext>
              </a:extLst>
            </p:cNvPr>
            <p:cNvSpPr/>
            <p:nvPr/>
          </p:nvSpPr>
          <p:spPr>
            <a:xfrm>
              <a:off x="0" y="3915143"/>
              <a:ext cx="8387861" cy="790737"/>
            </a:xfrm>
            <a:prstGeom prst="roundRect">
              <a:avLst/>
            </a:prstGeom>
            <a:solidFill>
              <a:schemeClr val="tx2">
                <a:lumMod val="20000"/>
                <a:lumOff val="80000"/>
              </a:schemeClr>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hueOff val="0"/>
                    <a:satOff val="0"/>
                    <a:lumOff val="0"/>
                    <a:alphaOff val="0"/>
                  </a:srgbClr>
                </a:solidFill>
                <a:effectLst/>
                <a:uLnTx/>
                <a:uFillTx/>
                <a:latin typeface="Oswald Light"/>
                <a:ea typeface="+mn-ea"/>
                <a:cs typeface="+mn-cs"/>
              </a:endParaRPr>
            </a:p>
          </p:txBody>
        </p:sp>
        <p:sp>
          <p:nvSpPr>
            <p:cNvPr id="6" name="Rectangle: Rounded Corners 4">
              <a:extLst>
                <a:ext uri="{FF2B5EF4-FFF2-40B4-BE49-F238E27FC236}">
                  <a16:creationId xmlns:a16="http://schemas.microsoft.com/office/drawing/2014/main" id="{21192B6D-0EAD-9E7F-D43E-79EB38E5C515}"/>
                </a:ext>
              </a:extLst>
            </p:cNvPr>
            <p:cNvSpPr txBox="1"/>
            <p:nvPr/>
          </p:nvSpPr>
          <p:spPr>
            <a:xfrm>
              <a:off x="38601" y="3953744"/>
              <a:ext cx="8310659" cy="71353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91440" rIns="91440" bIns="91440" numCol="1" spcCol="1270" anchor="ctr" anchorCtr="0">
              <a:noAutofit/>
            </a:bodyPr>
            <a:lstStyle/>
            <a:p>
              <a:pPr marL="91440" marR="0" lvl="0" indent="0" algn="l" defTabSz="1066800" rtl="0" eaLnBrk="1" fontAlgn="auto" latinLnBrk="0" hangingPunct="1">
                <a:lnSpc>
                  <a:spcPct val="85000"/>
                </a:lnSpc>
                <a:spcBef>
                  <a:spcPct val="0"/>
                </a:spcBef>
                <a:spcAft>
                  <a:spcPts val="60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Oswald SemiBold"/>
                  <a:ea typeface="+mn-ea"/>
                  <a:cs typeface="+mn-cs"/>
                </a:rPr>
                <a:t>III. Community Announcements</a:t>
              </a:r>
            </a:p>
          </p:txBody>
        </p:sp>
      </p:grpSp>
    </p:spTree>
    <p:extLst>
      <p:ext uri="{BB962C8B-B14F-4D97-AF65-F5344CB8AC3E}">
        <p14:creationId xmlns:p14="http://schemas.microsoft.com/office/powerpoint/2010/main" val="4129898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7518" y="501565"/>
            <a:ext cx="6051549" cy="5854699"/>
          </a:xfrm>
          <a:prstGeom prst="rect">
            <a:avLst/>
          </a:prstGeom>
          <a:blipFill>
            <a:blip r:embed="rId2" cstate="print"/>
            <a:stretch>
              <a:fillRect/>
            </a:stretch>
          </a:blipFill>
        </p:spPr>
        <p:txBody>
          <a:bodyPr wrap="square" lIns="0" tIns="0" rIns="0" bIns="0" rtlCol="0"/>
          <a:lstStyle/>
          <a:p>
            <a:pPr defTabSz="609630"/>
            <a:endParaRPr sz="1200">
              <a:solidFill>
                <a:prstClr val="black"/>
              </a:solidFill>
              <a:latin typeface="Calibri"/>
            </a:endParaRPr>
          </a:p>
        </p:txBody>
      </p:sp>
      <p:sp>
        <p:nvSpPr>
          <p:cNvPr id="3" name="object 3"/>
          <p:cNvSpPr txBox="1">
            <a:spLocks noGrp="1"/>
          </p:cNvSpPr>
          <p:nvPr>
            <p:ph type="title"/>
          </p:nvPr>
        </p:nvSpPr>
        <p:spPr>
          <a:xfrm>
            <a:off x="6363363" y="260350"/>
            <a:ext cx="4864523" cy="907941"/>
          </a:xfrm>
          <a:prstGeom prst="rect">
            <a:avLst/>
          </a:prstGeom>
        </p:spPr>
        <p:txBody>
          <a:bodyPr vert="horz" wrap="square" lIns="0" tIns="0" rIns="0" bIns="0" rtlCol="0">
            <a:spAutoFit/>
          </a:bodyPr>
          <a:lstStyle/>
          <a:p>
            <a:pPr marL="8467"/>
            <a:r>
              <a:rPr spc="903" dirty="0">
                <a:latin typeface="Arial"/>
                <a:cs typeface="Arial"/>
              </a:rPr>
              <a:t>P</a:t>
            </a:r>
            <a:r>
              <a:rPr spc="920" dirty="0">
                <a:latin typeface="Arial"/>
                <a:cs typeface="Arial"/>
              </a:rPr>
              <a:t>R</a:t>
            </a:r>
            <a:r>
              <a:rPr spc="1587" dirty="0">
                <a:latin typeface="Arial"/>
                <a:cs typeface="Arial"/>
              </a:rPr>
              <a:t>O</a:t>
            </a:r>
            <a:r>
              <a:rPr spc="1667" dirty="0">
                <a:latin typeface="Arial"/>
                <a:cs typeface="Arial"/>
              </a:rPr>
              <a:t>D</a:t>
            </a:r>
            <a:r>
              <a:rPr spc="1490" dirty="0">
                <a:latin typeface="Arial"/>
                <a:cs typeface="Arial"/>
              </a:rPr>
              <a:t>U</a:t>
            </a:r>
            <a:r>
              <a:rPr spc="1159" dirty="0">
                <a:latin typeface="Arial"/>
                <a:cs typeface="Arial"/>
              </a:rPr>
              <a:t>C</a:t>
            </a:r>
            <a:r>
              <a:rPr spc="1259" dirty="0">
                <a:latin typeface="Arial"/>
                <a:cs typeface="Arial"/>
              </a:rPr>
              <a:t>T</a:t>
            </a:r>
          </a:p>
        </p:txBody>
      </p:sp>
      <p:sp>
        <p:nvSpPr>
          <p:cNvPr id="4" name="object 4"/>
          <p:cNvSpPr txBox="1"/>
          <p:nvPr/>
        </p:nvSpPr>
        <p:spPr>
          <a:xfrm>
            <a:off x="6440609" y="2909152"/>
            <a:ext cx="3221143" cy="1669688"/>
          </a:xfrm>
          <a:prstGeom prst="rect">
            <a:avLst/>
          </a:prstGeom>
        </p:spPr>
        <p:txBody>
          <a:bodyPr vert="horz" wrap="square" lIns="0" tIns="0" rIns="0" bIns="0" rtlCol="0">
            <a:spAutoFit/>
          </a:bodyPr>
          <a:lstStyle/>
          <a:p>
            <a:pPr marL="8467" defTabSz="609630"/>
            <a:r>
              <a:rPr sz="1600" b="1" spc="30" dirty="0">
                <a:solidFill>
                  <a:srgbClr val="2E3D45"/>
                </a:solidFill>
                <a:latin typeface="Lucida Sans"/>
                <a:cs typeface="Lucida Sans"/>
              </a:rPr>
              <a:t>Product</a:t>
            </a:r>
            <a:r>
              <a:rPr sz="1600" b="1" spc="-30" dirty="0">
                <a:solidFill>
                  <a:srgbClr val="2E3D45"/>
                </a:solidFill>
                <a:latin typeface="Lucida Sans"/>
                <a:cs typeface="Lucida Sans"/>
              </a:rPr>
              <a:t> </a:t>
            </a:r>
            <a:r>
              <a:rPr sz="1600" b="1" spc="60" dirty="0">
                <a:solidFill>
                  <a:srgbClr val="2E3D45"/>
                </a:solidFill>
                <a:latin typeface="Lucida Sans"/>
                <a:cs typeface="Lucida Sans"/>
              </a:rPr>
              <a:t>Flow:</a:t>
            </a:r>
            <a:endParaRPr sz="1600">
              <a:solidFill>
                <a:prstClr val="black"/>
              </a:solidFill>
              <a:latin typeface="Lucida Sans"/>
              <a:cs typeface="Lucida Sans"/>
            </a:endParaRPr>
          </a:p>
          <a:p>
            <a:pPr marL="353501" indent="-163415" defTabSz="609630">
              <a:spcBef>
                <a:spcPts val="280"/>
              </a:spcBef>
              <a:buFontTx/>
              <a:buAutoNum type="arabicPeriod"/>
              <a:tabLst>
                <a:tab pos="353924" algn="l"/>
              </a:tabLst>
            </a:pPr>
            <a:r>
              <a:rPr sz="1600" spc="169" dirty="0">
                <a:solidFill>
                  <a:srgbClr val="2E3D45"/>
                </a:solidFill>
                <a:latin typeface="Gill Sans MT"/>
                <a:cs typeface="Gill Sans MT"/>
              </a:rPr>
              <a:t>Upload</a:t>
            </a:r>
            <a:r>
              <a:rPr sz="1600" spc="133" dirty="0">
                <a:solidFill>
                  <a:srgbClr val="2E3D45"/>
                </a:solidFill>
                <a:latin typeface="Gill Sans MT"/>
                <a:cs typeface="Gill Sans MT"/>
              </a:rPr>
              <a:t> </a:t>
            </a:r>
            <a:r>
              <a:rPr sz="1600" spc="183" dirty="0">
                <a:solidFill>
                  <a:srgbClr val="2E3D45"/>
                </a:solidFill>
                <a:latin typeface="Gill Sans MT"/>
                <a:cs typeface="Gill Sans MT"/>
              </a:rPr>
              <a:t>photos</a:t>
            </a:r>
            <a:endParaRPr sz="1600">
              <a:solidFill>
                <a:prstClr val="black"/>
              </a:solidFill>
              <a:latin typeface="Gill Sans MT"/>
              <a:cs typeface="Gill Sans MT"/>
            </a:endParaRPr>
          </a:p>
          <a:p>
            <a:pPr marL="353501" indent="-202787" defTabSz="609630">
              <a:spcBef>
                <a:spcPts val="280"/>
              </a:spcBef>
              <a:buFontTx/>
              <a:buAutoNum type="arabicPeriod"/>
              <a:tabLst>
                <a:tab pos="353924" algn="l"/>
              </a:tabLst>
            </a:pPr>
            <a:r>
              <a:rPr sz="1600" spc="113" dirty="0">
                <a:solidFill>
                  <a:srgbClr val="2E3D45"/>
                </a:solidFill>
                <a:latin typeface="Gill Sans MT"/>
                <a:cs typeface="Gill Sans MT"/>
              </a:rPr>
              <a:t>Get </a:t>
            </a:r>
            <a:r>
              <a:rPr sz="1600" spc="200" dirty="0">
                <a:solidFill>
                  <a:srgbClr val="2E3D45"/>
                </a:solidFill>
                <a:latin typeface="Gill Sans MT"/>
                <a:cs typeface="Gill Sans MT"/>
              </a:rPr>
              <a:t>instant</a:t>
            </a:r>
            <a:r>
              <a:rPr sz="1600" spc="230" dirty="0">
                <a:solidFill>
                  <a:srgbClr val="2E3D45"/>
                </a:solidFill>
                <a:latin typeface="Gill Sans MT"/>
                <a:cs typeface="Gill Sans MT"/>
              </a:rPr>
              <a:t> </a:t>
            </a:r>
            <a:r>
              <a:rPr sz="1600" spc="163" dirty="0">
                <a:solidFill>
                  <a:srgbClr val="2E3D45"/>
                </a:solidFill>
                <a:latin typeface="Gill Sans MT"/>
                <a:cs typeface="Gill Sans MT"/>
              </a:rPr>
              <a:t>pricing</a:t>
            </a:r>
            <a:endParaRPr sz="1600">
              <a:solidFill>
                <a:prstClr val="black"/>
              </a:solidFill>
              <a:latin typeface="Gill Sans MT"/>
              <a:cs typeface="Gill Sans MT"/>
            </a:endParaRPr>
          </a:p>
          <a:p>
            <a:pPr marL="353501" indent="-202787" defTabSz="609630">
              <a:spcBef>
                <a:spcPts val="280"/>
              </a:spcBef>
              <a:buFontTx/>
              <a:buAutoNum type="arabicPeriod"/>
              <a:tabLst>
                <a:tab pos="353924" algn="l"/>
              </a:tabLst>
            </a:pPr>
            <a:r>
              <a:rPr sz="1600" spc="220" dirty="0">
                <a:solidFill>
                  <a:srgbClr val="2E3D45"/>
                </a:solidFill>
                <a:latin typeface="Gill Sans MT"/>
                <a:cs typeface="Gill Sans MT"/>
              </a:rPr>
              <a:t>Ship </a:t>
            </a:r>
            <a:r>
              <a:rPr sz="1600" spc="177" dirty="0">
                <a:solidFill>
                  <a:srgbClr val="2E3D45"/>
                </a:solidFill>
                <a:latin typeface="Gill Sans MT"/>
                <a:cs typeface="Gill Sans MT"/>
              </a:rPr>
              <a:t>with </a:t>
            </a:r>
            <a:r>
              <a:rPr sz="1600" spc="187" dirty="0">
                <a:solidFill>
                  <a:srgbClr val="2E3D45"/>
                </a:solidFill>
                <a:latin typeface="Gill Sans MT"/>
                <a:cs typeface="Gill Sans MT"/>
              </a:rPr>
              <a:t>prepaid</a:t>
            </a:r>
            <a:r>
              <a:rPr sz="1600" spc="83" dirty="0">
                <a:solidFill>
                  <a:srgbClr val="2E3D45"/>
                </a:solidFill>
                <a:latin typeface="Gill Sans MT"/>
                <a:cs typeface="Gill Sans MT"/>
              </a:rPr>
              <a:t> </a:t>
            </a:r>
            <a:r>
              <a:rPr sz="1600" spc="203" dirty="0">
                <a:solidFill>
                  <a:srgbClr val="2E3D45"/>
                </a:solidFill>
                <a:latin typeface="Gill Sans MT"/>
                <a:cs typeface="Gill Sans MT"/>
              </a:rPr>
              <a:t>label</a:t>
            </a:r>
            <a:endParaRPr sz="1600">
              <a:solidFill>
                <a:prstClr val="black"/>
              </a:solidFill>
              <a:latin typeface="Gill Sans MT"/>
              <a:cs typeface="Gill Sans MT"/>
            </a:endParaRPr>
          </a:p>
          <a:p>
            <a:pPr marL="353501" indent="-208714" defTabSz="609630">
              <a:spcBef>
                <a:spcPts val="280"/>
              </a:spcBef>
              <a:buFontTx/>
              <a:buAutoNum type="arabicPeriod"/>
              <a:tabLst>
                <a:tab pos="353924" algn="l"/>
              </a:tabLst>
            </a:pPr>
            <a:r>
              <a:rPr sz="1600" spc="173" dirty="0">
                <a:solidFill>
                  <a:srgbClr val="2E3D45"/>
                </a:solidFill>
                <a:latin typeface="Gill Sans MT"/>
                <a:cs typeface="Gill Sans MT"/>
              </a:rPr>
              <a:t>Repaired </a:t>
            </a:r>
            <a:r>
              <a:rPr sz="1600" spc="150" dirty="0">
                <a:solidFill>
                  <a:srgbClr val="2E3D45"/>
                </a:solidFill>
                <a:latin typeface="Gill Sans MT"/>
                <a:cs typeface="Gill Sans MT"/>
              </a:rPr>
              <a:t>in </a:t>
            </a:r>
            <a:r>
              <a:rPr sz="1600" spc="163" dirty="0">
                <a:solidFill>
                  <a:srgbClr val="2E3D45"/>
                </a:solidFill>
                <a:latin typeface="Gill Sans MT"/>
                <a:cs typeface="Gill Sans MT"/>
              </a:rPr>
              <a:t>regional</a:t>
            </a:r>
            <a:r>
              <a:rPr sz="1600" spc="187" dirty="0">
                <a:solidFill>
                  <a:srgbClr val="2E3D45"/>
                </a:solidFill>
                <a:latin typeface="Gill Sans MT"/>
                <a:cs typeface="Gill Sans MT"/>
              </a:rPr>
              <a:t> </a:t>
            </a:r>
            <a:r>
              <a:rPr sz="1600" spc="220" dirty="0">
                <a:solidFill>
                  <a:srgbClr val="2E3D45"/>
                </a:solidFill>
                <a:latin typeface="Gill Sans MT"/>
                <a:cs typeface="Gill Sans MT"/>
              </a:rPr>
              <a:t>hub</a:t>
            </a:r>
            <a:endParaRPr sz="1600">
              <a:solidFill>
                <a:prstClr val="black"/>
              </a:solidFill>
              <a:latin typeface="Gill Sans MT"/>
              <a:cs typeface="Gill Sans MT"/>
            </a:endParaRPr>
          </a:p>
          <a:p>
            <a:pPr marL="353501" indent="-202787" defTabSz="609630">
              <a:spcBef>
                <a:spcPts val="280"/>
              </a:spcBef>
              <a:buFontTx/>
              <a:buAutoNum type="arabicPeriod"/>
              <a:tabLst>
                <a:tab pos="353924" algn="l"/>
              </a:tabLst>
            </a:pPr>
            <a:r>
              <a:rPr sz="1600" spc="143" dirty="0">
                <a:solidFill>
                  <a:srgbClr val="2E3D45"/>
                </a:solidFill>
                <a:latin typeface="Gill Sans MT"/>
                <a:cs typeface="Gill Sans MT"/>
              </a:rPr>
              <a:t>Delivered </a:t>
            </a:r>
            <a:r>
              <a:rPr sz="1600" spc="220" dirty="0">
                <a:solidFill>
                  <a:srgbClr val="2E3D45"/>
                </a:solidFill>
                <a:latin typeface="Gill Sans MT"/>
                <a:cs typeface="Gill Sans MT"/>
              </a:rPr>
              <a:t>back </a:t>
            </a:r>
            <a:r>
              <a:rPr sz="1600" spc="157" dirty="0">
                <a:solidFill>
                  <a:srgbClr val="2E3D45"/>
                </a:solidFill>
                <a:latin typeface="Gill Sans MT"/>
                <a:cs typeface="Gill Sans MT"/>
              </a:rPr>
              <a:t>looking</a:t>
            </a:r>
            <a:r>
              <a:rPr sz="1600" spc="130" dirty="0">
                <a:solidFill>
                  <a:srgbClr val="2E3D45"/>
                </a:solidFill>
                <a:latin typeface="Gill Sans MT"/>
                <a:cs typeface="Gill Sans MT"/>
              </a:rPr>
              <a:t> </a:t>
            </a:r>
            <a:r>
              <a:rPr sz="1600" spc="203" dirty="0">
                <a:solidFill>
                  <a:srgbClr val="2E3D45"/>
                </a:solidFill>
                <a:latin typeface="Gill Sans MT"/>
                <a:cs typeface="Gill Sans MT"/>
              </a:rPr>
              <a:t>new</a:t>
            </a:r>
            <a:endParaRPr sz="1600">
              <a:solidFill>
                <a:prstClr val="black"/>
              </a:solidFill>
              <a:latin typeface="Gill Sans MT"/>
              <a:cs typeface="Gill Sans MT"/>
            </a:endParaRPr>
          </a:p>
        </p:txBody>
      </p:sp>
      <p:sp>
        <p:nvSpPr>
          <p:cNvPr id="5" name="object 5"/>
          <p:cNvSpPr/>
          <p:nvPr/>
        </p:nvSpPr>
        <p:spPr>
          <a:xfrm>
            <a:off x="6620525" y="5252301"/>
            <a:ext cx="63500" cy="63500"/>
          </a:xfrm>
          <a:custGeom>
            <a:avLst/>
            <a:gdLst/>
            <a:ahLst/>
            <a:cxnLst/>
            <a:rect l="l" t="t" r="r" b="b"/>
            <a:pathLst>
              <a:path w="95250" h="95250">
                <a:moveTo>
                  <a:pt x="53940" y="95249"/>
                </a:moveTo>
                <a:lnTo>
                  <a:pt x="41309" y="95249"/>
                </a:lnTo>
                <a:lnTo>
                  <a:pt x="35234" y="94041"/>
                </a:lnTo>
                <a:lnTo>
                  <a:pt x="1208" y="60014"/>
                </a:lnTo>
                <a:lnTo>
                  <a:pt x="0" y="53939"/>
                </a:lnTo>
                <a:lnTo>
                  <a:pt x="0" y="41309"/>
                </a:lnTo>
                <a:lnTo>
                  <a:pt x="23564" y="6042"/>
                </a:lnTo>
                <a:lnTo>
                  <a:pt x="41309" y="0"/>
                </a:lnTo>
                <a:lnTo>
                  <a:pt x="53940" y="0"/>
                </a:lnTo>
                <a:lnTo>
                  <a:pt x="89207" y="23564"/>
                </a:lnTo>
                <a:lnTo>
                  <a:pt x="95249" y="41309"/>
                </a:lnTo>
                <a:lnTo>
                  <a:pt x="95249" y="53939"/>
                </a:lnTo>
                <a:lnTo>
                  <a:pt x="71684" y="89207"/>
                </a:lnTo>
                <a:lnTo>
                  <a:pt x="53940" y="95249"/>
                </a:lnTo>
                <a:close/>
              </a:path>
            </a:pathLst>
          </a:custGeom>
          <a:solidFill>
            <a:srgbClr val="2E3D45"/>
          </a:solidFill>
        </p:spPr>
        <p:txBody>
          <a:bodyPr wrap="square" lIns="0" tIns="0" rIns="0" bIns="0" rtlCol="0"/>
          <a:lstStyle/>
          <a:p>
            <a:pPr defTabSz="609630"/>
            <a:endParaRPr sz="1200">
              <a:solidFill>
                <a:prstClr val="black"/>
              </a:solidFill>
              <a:latin typeface="Calibri"/>
            </a:endParaRPr>
          </a:p>
        </p:txBody>
      </p:sp>
      <p:sp>
        <p:nvSpPr>
          <p:cNvPr id="6" name="object 6"/>
          <p:cNvSpPr/>
          <p:nvPr/>
        </p:nvSpPr>
        <p:spPr>
          <a:xfrm>
            <a:off x="6620525" y="5531701"/>
            <a:ext cx="63500" cy="63500"/>
          </a:xfrm>
          <a:custGeom>
            <a:avLst/>
            <a:gdLst/>
            <a:ahLst/>
            <a:cxnLst/>
            <a:rect l="l" t="t" r="r" b="b"/>
            <a:pathLst>
              <a:path w="95250" h="95250">
                <a:moveTo>
                  <a:pt x="53940" y="95249"/>
                </a:moveTo>
                <a:lnTo>
                  <a:pt x="41309" y="95249"/>
                </a:lnTo>
                <a:lnTo>
                  <a:pt x="35234" y="94041"/>
                </a:lnTo>
                <a:lnTo>
                  <a:pt x="1208" y="60014"/>
                </a:lnTo>
                <a:lnTo>
                  <a:pt x="0" y="53939"/>
                </a:lnTo>
                <a:lnTo>
                  <a:pt x="0" y="41309"/>
                </a:lnTo>
                <a:lnTo>
                  <a:pt x="23564" y="6041"/>
                </a:lnTo>
                <a:lnTo>
                  <a:pt x="41309" y="0"/>
                </a:lnTo>
                <a:lnTo>
                  <a:pt x="53940" y="0"/>
                </a:lnTo>
                <a:lnTo>
                  <a:pt x="89207" y="23564"/>
                </a:lnTo>
                <a:lnTo>
                  <a:pt x="95249" y="41309"/>
                </a:lnTo>
                <a:lnTo>
                  <a:pt x="95249" y="53939"/>
                </a:lnTo>
                <a:lnTo>
                  <a:pt x="71684" y="89207"/>
                </a:lnTo>
                <a:lnTo>
                  <a:pt x="53940" y="95249"/>
                </a:lnTo>
                <a:close/>
              </a:path>
            </a:pathLst>
          </a:custGeom>
          <a:solidFill>
            <a:srgbClr val="2E3D45"/>
          </a:solidFill>
        </p:spPr>
        <p:txBody>
          <a:bodyPr wrap="square" lIns="0" tIns="0" rIns="0" bIns="0" rtlCol="0"/>
          <a:lstStyle/>
          <a:p>
            <a:pPr defTabSz="609630"/>
            <a:endParaRPr sz="1200">
              <a:solidFill>
                <a:prstClr val="black"/>
              </a:solidFill>
              <a:latin typeface="Calibri"/>
            </a:endParaRPr>
          </a:p>
        </p:txBody>
      </p:sp>
      <p:sp>
        <p:nvSpPr>
          <p:cNvPr id="7" name="object 7"/>
          <p:cNvSpPr/>
          <p:nvPr/>
        </p:nvSpPr>
        <p:spPr>
          <a:xfrm>
            <a:off x="6620525" y="5811101"/>
            <a:ext cx="63500" cy="63500"/>
          </a:xfrm>
          <a:custGeom>
            <a:avLst/>
            <a:gdLst/>
            <a:ahLst/>
            <a:cxnLst/>
            <a:rect l="l" t="t" r="r" b="b"/>
            <a:pathLst>
              <a:path w="95250" h="95250">
                <a:moveTo>
                  <a:pt x="53940" y="95249"/>
                </a:moveTo>
                <a:lnTo>
                  <a:pt x="41309" y="95249"/>
                </a:lnTo>
                <a:lnTo>
                  <a:pt x="35234" y="94041"/>
                </a:lnTo>
                <a:lnTo>
                  <a:pt x="1208" y="60015"/>
                </a:lnTo>
                <a:lnTo>
                  <a:pt x="0" y="53940"/>
                </a:lnTo>
                <a:lnTo>
                  <a:pt x="0" y="41309"/>
                </a:lnTo>
                <a:lnTo>
                  <a:pt x="23564" y="6041"/>
                </a:lnTo>
                <a:lnTo>
                  <a:pt x="41309" y="0"/>
                </a:lnTo>
                <a:lnTo>
                  <a:pt x="53940" y="0"/>
                </a:lnTo>
                <a:lnTo>
                  <a:pt x="89207" y="23563"/>
                </a:lnTo>
                <a:lnTo>
                  <a:pt x="95249" y="41309"/>
                </a:lnTo>
                <a:lnTo>
                  <a:pt x="95249" y="53940"/>
                </a:lnTo>
                <a:lnTo>
                  <a:pt x="71684" y="89207"/>
                </a:lnTo>
                <a:lnTo>
                  <a:pt x="53940" y="95249"/>
                </a:lnTo>
                <a:close/>
              </a:path>
            </a:pathLst>
          </a:custGeom>
          <a:solidFill>
            <a:srgbClr val="2E3D45"/>
          </a:solidFill>
        </p:spPr>
        <p:txBody>
          <a:bodyPr wrap="square" lIns="0" tIns="0" rIns="0" bIns="0" rtlCol="0"/>
          <a:lstStyle/>
          <a:p>
            <a:pPr defTabSz="609630"/>
            <a:endParaRPr sz="1200">
              <a:solidFill>
                <a:prstClr val="black"/>
              </a:solidFill>
              <a:latin typeface="Calibri"/>
            </a:endParaRPr>
          </a:p>
        </p:txBody>
      </p:sp>
      <p:sp>
        <p:nvSpPr>
          <p:cNvPr id="8" name="object 8"/>
          <p:cNvSpPr/>
          <p:nvPr/>
        </p:nvSpPr>
        <p:spPr>
          <a:xfrm>
            <a:off x="6620525" y="6090501"/>
            <a:ext cx="63500" cy="63500"/>
          </a:xfrm>
          <a:custGeom>
            <a:avLst/>
            <a:gdLst/>
            <a:ahLst/>
            <a:cxnLst/>
            <a:rect l="l" t="t" r="r" b="b"/>
            <a:pathLst>
              <a:path w="95250" h="95250">
                <a:moveTo>
                  <a:pt x="53940" y="95249"/>
                </a:moveTo>
                <a:lnTo>
                  <a:pt x="41309" y="95249"/>
                </a:lnTo>
                <a:lnTo>
                  <a:pt x="35234" y="94041"/>
                </a:lnTo>
                <a:lnTo>
                  <a:pt x="1208" y="60014"/>
                </a:lnTo>
                <a:lnTo>
                  <a:pt x="0" y="53939"/>
                </a:lnTo>
                <a:lnTo>
                  <a:pt x="0" y="41309"/>
                </a:lnTo>
                <a:lnTo>
                  <a:pt x="23564" y="6041"/>
                </a:lnTo>
                <a:lnTo>
                  <a:pt x="41309" y="0"/>
                </a:lnTo>
                <a:lnTo>
                  <a:pt x="53940" y="0"/>
                </a:lnTo>
                <a:lnTo>
                  <a:pt x="89207" y="23564"/>
                </a:lnTo>
                <a:lnTo>
                  <a:pt x="95249" y="41309"/>
                </a:lnTo>
                <a:lnTo>
                  <a:pt x="95249" y="53939"/>
                </a:lnTo>
                <a:lnTo>
                  <a:pt x="71684" y="89207"/>
                </a:lnTo>
                <a:lnTo>
                  <a:pt x="53940" y="95249"/>
                </a:lnTo>
                <a:close/>
              </a:path>
            </a:pathLst>
          </a:custGeom>
          <a:solidFill>
            <a:srgbClr val="2E3D45"/>
          </a:solidFill>
        </p:spPr>
        <p:txBody>
          <a:bodyPr wrap="square" lIns="0" tIns="0" rIns="0" bIns="0" rtlCol="0"/>
          <a:lstStyle/>
          <a:p>
            <a:pPr defTabSz="609630"/>
            <a:endParaRPr sz="1200">
              <a:solidFill>
                <a:prstClr val="black"/>
              </a:solidFill>
              <a:latin typeface="Calibri"/>
            </a:endParaRPr>
          </a:p>
        </p:txBody>
      </p:sp>
      <p:sp>
        <p:nvSpPr>
          <p:cNvPr id="9" name="object 9"/>
          <p:cNvSpPr txBox="1"/>
          <p:nvPr/>
        </p:nvSpPr>
        <p:spPr>
          <a:xfrm>
            <a:off x="6440609" y="4864951"/>
            <a:ext cx="3925147" cy="1357038"/>
          </a:xfrm>
          <a:prstGeom prst="rect">
            <a:avLst/>
          </a:prstGeom>
        </p:spPr>
        <p:txBody>
          <a:bodyPr vert="horz" wrap="square" lIns="0" tIns="0" rIns="0" bIns="0" rtlCol="0">
            <a:spAutoFit/>
          </a:bodyPr>
          <a:lstStyle/>
          <a:p>
            <a:pPr marL="8467" defTabSz="609630"/>
            <a:r>
              <a:rPr sz="1600" b="1" spc="17" dirty="0">
                <a:solidFill>
                  <a:srgbClr val="2E3D45"/>
                </a:solidFill>
                <a:latin typeface="Lucida Sans"/>
                <a:cs typeface="Lucida Sans"/>
              </a:rPr>
              <a:t>Strengths</a:t>
            </a:r>
            <a:endParaRPr sz="1600">
              <a:solidFill>
                <a:prstClr val="black"/>
              </a:solidFill>
              <a:latin typeface="Lucida Sans"/>
              <a:cs typeface="Lucida Sans"/>
            </a:endParaRPr>
          </a:p>
          <a:p>
            <a:pPr marL="353501" marR="665090" defTabSz="609630">
              <a:lnSpc>
                <a:spcPct val="114599"/>
              </a:lnSpc>
            </a:pPr>
            <a:r>
              <a:rPr sz="1600" spc="173" dirty="0">
                <a:solidFill>
                  <a:srgbClr val="2E3D45"/>
                </a:solidFill>
                <a:latin typeface="Gill Sans MT"/>
                <a:cs typeface="Gill Sans MT"/>
              </a:rPr>
              <a:t>Transparent, </a:t>
            </a:r>
            <a:r>
              <a:rPr sz="1600" spc="200" dirty="0">
                <a:solidFill>
                  <a:srgbClr val="2E3D45"/>
                </a:solidFill>
                <a:latin typeface="Gill Sans MT"/>
                <a:cs typeface="Gill Sans MT"/>
              </a:rPr>
              <a:t>instant</a:t>
            </a:r>
            <a:r>
              <a:rPr sz="1600" spc="187" dirty="0">
                <a:solidFill>
                  <a:srgbClr val="2E3D45"/>
                </a:solidFill>
                <a:latin typeface="Gill Sans MT"/>
                <a:cs typeface="Gill Sans MT"/>
              </a:rPr>
              <a:t> </a:t>
            </a:r>
            <a:r>
              <a:rPr sz="1600" spc="163" dirty="0">
                <a:solidFill>
                  <a:srgbClr val="2E3D45"/>
                </a:solidFill>
                <a:latin typeface="Gill Sans MT"/>
                <a:cs typeface="Gill Sans MT"/>
              </a:rPr>
              <a:t>pricing  </a:t>
            </a:r>
            <a:r>
              <a:rPr sz="1600" spc="227" dirty="0">
                <a:solidFill>
                  <a:srgbClr val="2E3D45"/>
                </a:solidFill>
                <a:latin typeface="Gill Sans MT"/>
                <a:cs typeface="Gill Sans MT"/>
              </a:rPr>
              <a:t>Full-stack </a:t>
            </a:r>
            <a:r>
              <a:rPr sz="1600" spc="187" dirty="0">
                <a:solidFill>
                  <a:srgbClr val="2E3D45"/>
                </a:solidFill>
                <a:latin typeface="Gill Sans MT"/>
                <a:cs typeface="Gill Sans MT"/>
              </a:rPr>
              <a:t>quality</a:t>
            </a:r>
            <a:r>
              <a:rPr sz="1600" spc="97" dirty="0">
                <a:solidFill>
                  <a:srgbClr val="2E3D45"/>
                </a:solidFill>
                <a:latin typeface="Gill Sans MT"/>
                <a:cs typeface="Gill Sans MT"/>
              </a:rPr>
              <a:t> </a:t>
            </a:r>
            <a:r>
              <a:rPr sz="1600" spc="153" dirty="0">
                <a:solidFill>
                  <a:srgbClr val="2E3D45"/>
                </a:solidFill>
                <a:latin typeface="Gill Sans MT"/>
                <a:cs typeface="Gill Sans MT"/>
              </a:rPr>
              <a:t>control</a:t>
            </a:r>
            <a:endParaRPr sz="1600">
              <a:solidFill>
                <a:prstClr val="black"/>
              </a:solidFill>
              <a:latin typeface="Gill Sans MT"/>
              <a:cs typeface="Gill Sans MT"/>
            </a:endParaRPr>
          </a:p>
          <a:p>
            <a:pPr marL="353501" marR="3387" defTabSz="609630">
              <a:lnSpc>
                <a:spcPct val="114599"/>
              </a:lnSpc>
            </a:pPr>
            <a:r>
              <a:rPr sz="1600" spc="97" dirty="0">
                <a:solidFill>
                  <a:srgbClr val="2E3D45"/>
                </a:solidFill>
                <a:latin typeface="Gill Sans MT"/>
                <a:cs typeface="Gill Sans MT"/>
              </a:rPr>
              <a:t>Works </a:t>
            </a:r>
            <a:r>
              <a:rPr sz="1600" spc="133" dirty="0">
                <a:solidFill>
                  <a:srgbClr val="2E3D45"/>
                </a:solidFill>
                <a:latin typeface="Gill Sans MT"/>
                <a:cs typeface="Gill Sans MT"/>
              </a:rPr>
              <a:t>for </a:t>
            </a:r>
            <a:r>
              <a:rPr sz="1600" spc="203" dirty="0">
                <a:solidFill>
                  <a:srgbClr val="2E3D45"/>
                </a:solidFill>
                <a:latin typeface="Gill Sans MT"/>
                <a:cs typeface="Gill Sans MT"/>
              </a:rPr>
              <a:t>any </a:t>
            </a:r>
            <a:r>
              <a:rPr sz="1600" spc="190" dirty="0">
                <a:solidFill>
                  <a:srgbClr val="2E3D45"/>
                </a:solidFill>
                <a:latin typeface="Gill Sans MT"/>
                <a:cs typeface="Gill Sans MT"/>
              </a:rPr>
              <a:t>garment, </a:t>
            </a:r>
            <a:r>
              <a:rPr sz="1600" spc="203" dirty="0">
                <a:solidFill>
                  <a:srgbClr val="2E3D45"/>
                </a:solidFill>
                <a:latin typeface="Gill Sans MT"/>
                <a:cs typeface="Gill Sans MT"/>
              </a:rPr>
              <a:t>any </a:t>
            </a:r>
            <a:r>
              <a:rPr sz="1600" spc="197" dirty="0">
                <a:solidFill>
                  <a:srgbClr val="2E3D45"/>
                </a:solidFill>
                <a:latin typeface="Gill Sans MT"/>
                <a:cs typeface="Gill Sans MT"/>
              </a:rPr>
              <a:t>brand  </a:t>
            </a:r>
            <a:r>
              <a:rPr sz="1600" spc="173" dirty="0">
                <a:solidFill>
                  <a:srgbClr val="2E3D45"/>
                </a:solidFill>
                <a:latin typeface="Gill Sans MT"/>
                <a:cs typeface="Gill Sans MT"/>
              </a:rPr>
              <a:t>Designed </a:t>
            </a:r>
            <a:r>
              <a:rPr sz="1600" spc="133" dirty="0">
                <a:solidFill>
                  <a:srgbClr val="2E3D45"/>
                </a:solidFill>
                <a:latin typeface="Gill Sans MT"/>
                <a:cs typeface="Gill Sans MT"/>
              </a:rPr>
              <a:t>for </a:t>
            </a:r>
            <a:r>
              <a:rPr sz="1600" spc="180" dirty="0">
                <a:solidFill>
                  <a:srgbClr val="2E3D45"/>
                </a:solidFill>
                <a:latin typeface="Gill Sans MT"/>
                <a:cs typeface="Gill Sans MT"/>
              </a:rPr>
              <a:t>repeat</a:t>
            </a:r>
            <a:r>
              <a:rPr sz="1600" spc="217" dirty="0">
                <a:solidFill>
                  <a:srgbClr val="2E3D45"/>
                </a:solidFill>
                <a:latin typeface="Gill Sans MT"/>
                <a:cs typeface="Gill Sans MT"/>
              </a:rPr>
              <a:t> </a:t>
            </a:r>
            <a:r>
              <a:rPr sz="1600" spc="167" dirty="0">
                <a:solidFill>
                  <a:srgbClr val="2E3D45"/>
                </a:solidFill>
                <a:latin typeface="Gill Sans MT"/>
                <a:cs typeface="Gill Sans MT"/>
              </a:rPr>
              <a:t>behavior</a:t>
            </a:r>
            <a:endParaRPr sz="1600">
              <a:solidFill>
                <a:prstClr val="black"/>
              </a:solidFill>
              <a:latin typeface="Gill Sans MT"/>
              <a:cs typeface="Gill Sans MT"/>
            </a:endParaRPr>
          </a:p>
        </p:txBody>
      </p:sp>
      <p:sp>
        <p:nvSpPr>
          <p:cNvPr id="10" name="object 10"/>
          <p:cNvSpPr txBox="1"/>
          <p:nvPr/>
        </p:nvSpPr>
        <p:spPr>
          <a:xfrm>
            <a:off x="6363363" y="1330739"/>
            <a:ext cx="5289550" cy="908005"/>
          </a:xfrm>
          <a:prstGeom prst="rect">
            <a:avLst/>
          </a:prstGeom>
        </p:spPr>
        <p:txBody>
          <a:bodyPr vert="horz" wrap="square" lIns="0" tIns="0" rIns="0" bIns="0" rtlCol="0">
            <a:spAutoFit/>
          </a:bodyPr>
          <a:lstStyle/>
          <a:p>
            <a:pPr marL="8467" marR="3387" defTabSz="609630">
              <a:lnSpc>
                <a:spcPct val="111400"/>
              </a:lnSpc>
            </a:pPr>
            <a:r>
              <a:rPr sz="2767" spc="610" dirty="0">
                <a:solidFill>
                  <a:srgbClr val="2E3D45"/>
                </a:solidFill>
                <a:latin typeface="Arial"/>
                <a:cs typeface="Arial"/>
              </a:rPr>
              <a:t>THE</a:t>
            </a:r>
            <a:r>
              <a:rPr sz="2767" spc="53" dirty="0">
                <a:solidFill>
                  <a:srgbClr val="2E3D45"/>
                </a:solidFill>
                <a:latin typeface="Arial"/>
                <a:cs typeface="Arial"/>
              </a:rPr>
              <a:t> </a:t>
            </a:r>
            <a:r>
              <a:rPr sz="2767" spc="517" dirty="0">
                <a:solidFill>
                  <a:srgbClr val="2E3D45"/>
                </a:solidFill>
                <a:latin typeface="Arial"/>
                <a:cs typeface="Arial"/>
              </a:rPr>
              <a:t>SIMPLEST</a:t>
            </a:r>
            <a:r>
              <a:rPr sz="2767" spc="53" dirty="0">
                <a:solidFill>
                  <a:srgbClr val="2E3D45"/>
                </a:solidFill>
                <a:latin typeface="Arial"/>
                <a:cs typeface="Arial"/>
              </a:rPr>
              <a:t> </a:t>
            </a:r>
            <a:r>
              <a:rPr sz="2767" spc="770" dirty="0">
                <a:solidFill>
                  <a:srgbClr val="2E3D45"/>
                </a:solidFill>
                <a:latin typeface="Arial"/>
                <a:cs typeface="Arial"/>
              </a:rPr>
              <a:t>WAY</a:t>
            </a:r>
            <a:r>
              <a:rPr sz="2767" spc="53" dirty="0">
                <a:solidFill>
                  <a:srgbClr val="2E3D45"/>
                </a:solidFill>
                <a:latin typeface="Arial"/>
                <a:cs typeface="Arial"/>
              </a:rPr>
              <a:t> </a:t>
            </a:r>
            <a:r>
              <a:rPr sz="2767" spc="653" dirty="0">
                <a:solidFill>
                  <a:srgbClr val="2E3D45"/>
                </a:solidFill>
                <a:latin typeface="Arial"/>
                <a:cs typeface="Arial"/>
              </a:rPr>
              <a:t>TO  </a:t>
            </a:r>
            <a:r>
              <a:rPr sz="2767" spc="470" dirty="0">
                <a:solidFill>
                  <a:srgbClr val="2E3D45"/>
                </a:solidFill>
                <a:latin typeface="Arial"/>
                <a:cs typeface="Arial"/>
              </a:rPr>
              <a:t>KEEP </a:t>
            </a:r>
            <a:r>
              <a:rPr sz="2767" spc="610" dirty="0">
                <a:solidFill>
                  <a:srgbClr val="2E3D45"/>
                </a:solidFill>
                <a:latin typeface="Arial"/>
                <a:cs typeface="Arial"/>
              </a:rPr>
              <a:t>YOUR</a:t>
            </a:r>
            <a:r>
              <a:rPr sz="2767" spc="-380" dirty="0">
                <a:solidFill>
                  <a:srgbClr val="2E3D45"/>
                </a:solidFill>
                <a:latin typeface="Arial"/>
                <a:cs typeface="Arial"/>
              </a:rPr>
              <a:t> </a:t>
            </a:r>
            <a:r>
              <a:rPr sz="2767" spc="587" dirty="0">
                <a:solidFill>
                  <a:srgbClr val="2E3D45"/>
                </a:solidFill>
                <a:latin typeface="Arial"/>
                <a:cs typeface="Arial"/>
              </a:rPr>
              <a:t>CLOTHES</a:t>
            </a:r>
            <a:endParaRPr sz="2767">
              <a:solidFill>
                <a:prstClr val="black"/>
              </a:solidFill>
              <a:latin typeface="Arial"/>
              <a:cs typeface="Arial"/>
            </a:endParaRPr>
          </a:p>
        </p:txBody>
      </p:sp>
      <p:sp>
        <p:nvSpPr>
          <p:cNvPr id="11" name="object 11"/>
          <p:cNvSpPr txBox="1"/>
          <p:nvPr/>
        </p:nvSpPr>
        <p:spPr>
          <a:xfrm>
            <a:off x="6363363" y="2318606"/>
            <a:ext cx="1909657" cy="425822"/>
          </a:xfrm>
          <a:prstGeom prst="rect">
            <a:avLst/>
          </a:prstGeom>
        </p:spPr>
        <p:txBody>
          <a:bodyPr vert="horz" wrap="square" lIns="0" tIns="0" rIns="0" bIns="0" rtlCol="0">
            <a:spAutoFit/>
          </a:bodyPr>
          <a:lstStyle/>
          <a:p>
            <a:pPr marL="8467" defTabSz="609630"/>
            <a:r>
              <a:rPr sz="2767" spc="543" dirty="0">
                <a:solidFill>
                  <a:srgbClr val="2E3D45"/>
                </a:solidFill>
                <a:latin typeface="Arial"/>
                <a:cs typeface="Arial"/>
              </a:rPr>
              <a:t>IN</a:t>
            </a:r>
            <a:r>
              <a:rPr sz="2767" spc="20" dirty="0">
                <a:solidFill>
                  <a:srgbClr val="2E3D45"/>
                </a:solidFill>
                <a:latin typeface="Arial"/>
                <a:cs typeface="Arial"/>
              </a:rPr>
              <a:t> </a:t>
            </a:r>
            <a:r>
              <a:rPr sz="2767" spc="497" dirty="0">
                <a:solidFill>
                  <a:srgbClr val="2E3D45"/>
                </a:solidFill>
                <a:latin typeface="Arial"/>
                <a:cs typeface="Arial"/>
              </a:rPr>
              <a:t>PLAY</a:t>
            </a:r>
            <a:r>
              <a:rPr sz="2767" spc="497" dirty="0">
                <a:solidFill>
                  <a:srgbClr val="2E3D45"/>
                </a:solidFill>
                <a:latin typeface="Segoe UI Light"/>
                <a:cs typeface="Segoe UI Light"/>
              </a:rPr>
              <a:t>.</a:t>
            </a:r>
            <a:endParaRPr sz="2767">
              <a:solidFill>
                <a:prstClr val="black"/>
              </a:solidFill>
              <a:latin typeface="Segoe UI Light"/>
              <a:cs typeface="Segoe UI 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 y="0"/>
            <a:ext cx="4182747" cy="5681762"/>
          </a:xfrm>
          <a:prstGeom prst="rect">
            <a:avLst/>
          </a:prstGeom>
          <a:blipFill>
            <a:blip r:embed="rId2" cstate="print"/>
            <a:stretch>
              <a:fillRect/>
            </a:stretch>
          </a:blipFill>
        </p:spPr>
        <p:txBody>
          <a:bodyPr wrap="square" lIns="0" tIns="0" rIns="0" bIns="0" rtlCol="0"/>
          <a:lstStyle/>
          <a:p>
            <a:pPr defTabSz="609630"/>
            <a:endParaRPr sz="1200">
              <a:solidFill>
                <a:prstClr val="black"/>
              </a:solidFill>
              <a:latin typeface="Calibri"/>
            </a:endParaRPr>
          </a:p>
        </p:txBody>
      </p:sp>
      <p:sp>
        <p:nvSpPr>
          <p:cNvPr id="3" name="object 3"/>
          <p:cNvSpPr/>
          <p:nvPr/>
        </p:nvSpPr>
        <p:spPr>
          <a:xfrm>
            <a:off x="4534050" y="1248469"/>
            <a:ext cx="63500" cy="63500"/>
          </a:xfrm>
          <a:custGeom>
            <a:avLst/>
            <a:gdLst/>
            <a:ahLst/>
            <a:cxnLst/>
            <a:rect l="l" t="t" r="r" b="b"/>
            <a:pathLst>
              <a:path w="95250" h="95250">
                <a:moveTo>
                  <a:pt x="53940" y="95249"/>
                </a:moveTo>
                <a:lnTo>
                  <a:pt x="41309" y="95249"/>
                </a:lnTo>
                <a:lnTo>
                  <a:pt x="35234" y="94041"/>
                </a:lnTo>
                <a:lnTo>
                  <a:pt x="1208" y="60015"/>
                </a:lnTo>
                <a:lnTo>
                  <a:pt x="0" y="53940"/>
                </a:lnTo>
                <a:lnTo>
                  <a:pt x="0" y="41309"/>
                </a:lnTo>
                <a:lnTo>
                  <a:pt x="23564" y="6042"/>
                </a:lnTo>
                <a:lnTo>
                  <a:pt x="41309" y="0"/>
                </a:lnTo>
                <a:lnTo>
                  <a:pt x="53940" y="0"/>
                </a:lnTo>
                <a:lnTo>
                  <a:pt x="89207" y="23564"/>
                </a:lnTo>
                <a:lnTo>
                  <a:pt x="95249" y="41309"/>
                </a:lnTo>
                <a:lnTo>
                  <a:pt x="95249" y="53940"/>
                </a:lnTo>
                <a:lnTo>
                  <a:pt x="71684" y="89207"/>
                </a:lnTo>
                <a:lnTo>
                  <a:pt x="53940" y="95249"/>
                </a:lnTo>
                <a:close/>
              </a:path>
            </a:pathLst>
          </a:custGeom>
          <a:solidFill>
            <a:srgbClr val="2E3D45"/>
          </a:solidFill>
        </p:spPr>
        <p:txBody>
          <a:bodyPr wrap="square" lIns="0" tIns="0" rIns="0" bIns="0" rtlCol="0"/>
          <a:lstStyle/>
          <a:p>
            <a:pPr defTabSz="609630"/>
            <a:endParaRPr sz="1200">
              <a:solidFill>
                <a:prstClr val="black"/>
              </a:solidFill>
              <a:latin typeface="Calibri"/>
            </a:endParaRPr>
          </a:p>
        </p:txBody>
      </p:sp>
      <p:sp>
        <p:nvSpPr>
          <p:cNvPr id="4" name="object 4"/>
          <p:cNvSpPr/>
          <p:nvPr/>
        </p:nvSpPr>
        <p:spPr>
          <a:xfrm>
            <a:off x="4864250" y="1572319"/>
            <a:ext cx="57150" cy="57150"/>
          </a:xfrm>
          <a:custGeom>
            <a:avLst/>
            <a:gdLst/>
            <a:ahLst/>
            <a:cxnLst/>
            <a:rect l="l" t="t" r="r" b="b"/>
            <a:pathLst>
              <a:path w="85725" h="85725">
                <a:moveTo>
                  <a:pt x="85725" y="42862"/>
                </a:moveTo>
                <a:lnTo>
                  <a:pt x="69151" y="77189"/>
                </a:lnTo>
                <a:lnTo>
                  <a:pt x="42862" y="85724"/>
                </a:lnTo>
                <a:lnTo>
                  <a:pt x="37178" y="85724"/>
                </a:lnTo>
                <a:lnTo>
                  <a:pt x="12554" y="73170"/>
                </a:lnTo>
                <a:lnTo>
                  <a:pt x="8535" y="69151"/>
                </a:lnTo>
                <a:lnTo>
                  <a:pt x="5437" y="64516"/>
                </a:lnTo>
                <a:lnTo>
                  <a:pt x="3262" y="59265"/>
                </a:lnTo>
                <a:lnTo>
                  <a:pt x="1087" y="54013"/>
                </a:lnTo>
                <a:lnTo>
                  <a:pt x="0" y="48546"/>
                </a:lnTo>
                <a:lnTo>
                  <a:pt x="0" y="42862"/>
                </a:lnTo>
                <a:lnTo>
                  <a:pt x="0" y="37178"/>
                </a:lnTo>
                <a:lnTo>
                  <a:pt x="1087" y="31710"/>
                </a:lnTo>
                <a:lnTo>
                  <a:pt x="3262" y="26459"/>
                </a:lnTo>
                <a:lnTo>
                  <a:pt x="5437" y="21208"/>
                </a:lnTo>
                <a:lnTo>
                  <a:pt x="8535" y="16573"/>
                </a:lnTo>
                <a:lnTo>
                  <a:pt x="12554" y="12554"/>
                </a:lnTo>
                <a:lnTo>
                  <a:pt x="16573" y="8534"/>
                </a:lnTo>
                <a:lnTo>
                  <a:pt x="21208" y="5437"/>
                </a:lnTo>
                <a:lnTo>
                  <a:pt x="26459" y="3262"/>
                </a:lnTo>
                <a:lnTo>
                  <a:pt x="31710" y="1087"/>
                </a:lnTo>
                <a:lnTo>
                  <a:pt x="37178" y="0"/>
                </a:lnTo>
                <a:lnTo>
                  <a:pt x="42862" y="0"/>
                </a:lnTo>
                <a:lnTo>
                  <a:pt x="48546" y="0"/>
                </a:lnTo>
                <a:lnTo>
                  <a:pt x="80287" y="21208"/>
                </a:lnTo>
                <a:lnTo>
                  <a:pt x="85724" y="37178"/>
                </a:lnTo>
                <a:lnTo>
                  <a:pt x="85725" y="42862"/>
                </a:lnTo>
                <a:close/>
              </a:path>
            </a:pathLst>
          </a:custGeom>
          <a:ln w="9524">
            <a:solidFill>
              <a:srgbClr val="2E3D45"/>
            </a:solidFill>
          </a:ln>
        </p:spPr>
        <p:txBody>
          <a:bodyPr wrap="square" lIns="0" tIns="0" rIns="0" bIns="0" rtlCol="0"/>
          <a:lstStyle/>
          <a:p>
            <a:pPr defTabSz="609630"/>
            <a:endParaRPr sz="1200">
              <a:solidFill>
                <a:prstClr val="black"/>
              </a:solidFill>
              <a:latin typeface="Calibri"/>
            </a:endParaRPr>
          </a:p>
        </p:txBody>
      </p:sp>
      <p:sp>
        <p:nvSpPr>
          <p:cNvPr id="5" name="object 5"/>
          <p:cNvSpPr/>
          <p:nvPr/>
        </p:nvSpPr>
        <p:spPr>
          <a:xfrm>
            <a:off x="4534050" y="2194619"/>
            <a:ext cx="57150" cy="57150"/>
          </a:xfrm>
          <a:custGeom>
            <a:avLst/>
            <a:gdLst/>
            <a:ahLst/>
            <a:cxnLst/>
            <a:rect l="l" t="t" r="r" b="b"/>
            <a:pathLst>
              <a:path w="85725" h="85725">
                <a:moveTo>
                  <a:pt x="48546" y="85724"/>
                </a:moveTo>
                <a:lnTo>
                  <a:pt x="37178" y="85724"/>
                </a:lnTo>
                <a:lnTo>
                  <a:pt x="31710" y="84637"/>
                </a:lnTo>
                <a:lnTo>
                  <a:pt x="1087" y="54013"/>
                </a:lnTo>
                <a:lnTo>
                  <a:pt x="0" y="48546"/>
                </a:lnTo>
                <a:lnTo>
                  <a:pt x="0" y="37178"/>
                </a:lnTo>
                <a:lnTo>
                  <a:pt x="21208" y="5437"/>
                </a:lnTo>
                <a:lnTo>
                  <a:pt x="37178" y="0"/>
                </a:lnTo>
                <a:lnTo>
                  <a:pt x="48546" y="0"/>
                </a:lnTo>
                <a:lnTo>
                  <a:pt x="80287" y="21208"/>
                </a:lnTo>
                <a:lnTo>
                  <a:pt x="85724" y="37178"/>
                </a:lnTo>
                <a:lnTo>
                  <a:pt x="85724" y="48546"/>
                </a:lnTo>
                <a:lnTo>
                  <a:pt x="64516" y="80286"/>
                </a:lnTo>
                <a:lnTo>
                  <a:pt x="48546" y="85724"/>
                </a:lnTo>
                <a:close/>
              </a:path>
            </a:pathLst>
          </a:custGeom>
          <a:solidFill>
            <a:srgbClr val="2E3D45"/>
          </a:solidFill>
        </p:spPr>
        <p:txBody>
          <a:bodyPr wrap="square" lIns="0" tIns="0" rIns="0" bIns="0" rtlCol="0"/>
          <a:lstStyle/>
          <a:p>
            <a:pPr defTabSz="609630"/>
            <a:endParaRPr sz="1200">
              <a:solidFill>
                <a:prstClr val="black"/>
              </a:solidFill>
              <a:latin typeface="Calibri"/>
            </a:endParaRPr>
          </a:p>
        </p:txBody>
      </p:sp>
      <p:sp>
        <p:nvSpPr>
          <p:cNvPr id="6" name="object 6"/>
          <p:cNvSpPr/>
          <p:nvPr/>
        </p:nvSpPr>
        <p:spPr>
          <a:xfrm>
            <a:off x="4864250" y="2505769"/>
            <a:ext cx="57150" cy="57150"/>
          </a:xfrm>
          <a:custGeom>
            <a:avLst/>
            <a:gdLst/>
            <a:ahLst/>
            <a:cxnLst/>
            <a:rect l="l" t="t" r="r" b="b"/>
            <a:pathLst>
              <a:path w="85725" h="85725">
                <a:moveTo>
                  <a:pt x="85725" y="42862"/>
                </a:moveTo>
                <a:lnTo>
                  <a:pt x="69151" y="77189"/>
                </a:lnTo>
                <a:lnTo>
                  <a:pt x="59265" y="82461"/>
                </a:lnTo>
                <a:lnTo>
                  <a:pt x="54014" y="84637"/>
                </a:lnTo>
                <a:lnTo>
                  <a:pt x="48546" y="85724"/>
                </a:lnTo>
                <a:lnTo>
                  <a:pt x="42862" y="85724"/>
                </a:lnTo>
                <a:lnTo>
                  <a:pt x="37178" y="85724"/>
                </a:lnTo>
                <a:lnTo>
                  <a:pt x="31710" y="84637"/>
                </a:lnTo>
                <a:lnTo>
                  <a:pt x="26459" y="82461"/>
                </a:lnTo>
                <a:lnTo>
                  <a:pt x="21208" y="80286"/>
                </a:lnTo>
                <a:lnTo>
                  <a:pt x="0" y="48546"/>
                </a:lnTo>
                <a:lnTo>
                  <a:pt x="0" y="42862"/>
                </a:lnTo>
                <a:lnTo>
                  <a:pt x="0" y="37178"/>
                </a:lnTo>
                <a:lnTo>
                  <a:pt x="1087" y="31710"/>
                </a:lnTo>
                <a:lnTo>
                  <a:pt x="3262" y="26459"/>
                </a:lnTo>
                <a:lnTo>
                  <a:pt x="5437" y="21208"/>
                </a:lnTo>
                <a:lnTo>
                  <a:pt x="8535" y="16573"/>
                </a:lnTo>
                <a:lnTo>
                  <a:pt x="12554" y="12554"/>
                </a:lnTo>
                <a:lnTo>
                  <a:pt x="16573" y="8534"/>
                </a:lnTo>
                <a:lnTo>
                  <a:pt x="21208" y="5437"/>
                </a:lnTo>
                <a:lnTo>
                  <a:pt x="26459" y="3262"/>
                </a:lnTo>
                <a:lnTo>
                  <a:pt x="31710" y="1087"/>
                </a:lnTo>
                <a:lnTo>
                  <a:pt x="37178" y="0"/>
                </a:lnTo>
                <a:lnTo>
                  <a:pt x="42862" y="0"/>
                </a:lnTo>
                <a:lnTo>
                  <a:pt x="48546" y="0"/>
                </a:lnTo>
                <a:lnTo>
                  <a:pt x="80287" y="21208"/>
                </a:lnTo>
                <a:lnTo>
                  <a:pt x="85724" y="37178"/>
                </a:lnTo>
                <a:lnTo>
                  <a:pt x="85725" y="42862"/>
                </a:lnTo>
                <a:close/>
              </a:path>
            </a:pathLst>
          </a:custGeom>
          <a:ln w="9524">
            <a:solidFill>
              <a:srgbClr val="2E3D45"/>
            </a:solidFill>
          </a:ln>
        </p:spPr>
        <p:txBody>
          <a:bodyPr wrap="square" lIns="0" tIns="0" rIns="0" bIns="0" rtlCol="0"/>
          <a:lstStyle/>
          <a:p>
            <a:pPr defTabSz="609630"/>
            <a:endParaRPr sz="1200">
              <a:solidFill>
                <a:prstClr val="black"/>
              </a:solidFill>
              <a:latin typeface="Calibri"/>
            </a:endParaRPr>
          </a:p>
        </p:txBody>
      </p:sp>
      <p:sp>
        <p:nvSpPr>
          <p:cNvPr id="7" name="object 7"/>
          <p:cNvSpPr/>
          <p:nvPr/>
        </p:nvSpPr>
        <p:spPr>
          <a:xfrm>
            <a:off x="4534050" y="2816919"/>
            <a:ext cx="57150" cy="57150"/>
          </a:xfrm>
          <a:custGeom>
            <a:avLst/>
            <a:gdLst/>
            <a:ahLst/>
            <a:cxnLst/>
            <a:rect l="l" t="t" r="r" b="b"/>
            <a:pathLst>
              <a:path w="85725" h="85725">
                <a:moveTo>
                  <a:pt x="48546" y="85724"/>
                </a:moveTo>
                <a:lnTo>
                  <a:pt x="37178" y="85724"/>
                </a:lnTo>
                <a:lnTo>
                  <a:pt x="31710" y="84637"/>
                </a:lnTo>
                <a:lnTo>
                  <a:pt x="1087" y="54013"/>
                </a:lnTo>
                <a:lnTo>
                  <a:pt x="0" y="48546"/>
                </a:lnTo>
                <a:lnTo>
                  <a:pt x="0" y="37178"/>
                </a:lnTo>
                <a:lnTo>
                  <a:pt x="21208" y="5437"/>
                </a:lnTo>
                <a:lnTo>
                  <a:pt x="37178" y="0"/>
                </a:lnTo>
                <a:lnTo>
                  <a:pt x="48546" y="0"/>
                </a:lnTo>
                <a:lnTo>
                  <a:pt x="80287" y="21208"/>
                </a:lnTo>
                <a:lnTo>
                  <a:pt x="85724" y="37178"/>
                </a:lnTo>
                <a:lnTo>
                  <a:pt x="85724" y="48546"/>
                </a:lnTo>
                <a:lnTo>
                  <a:pt x="64516" y="80286"/>
                </a:lnTo>
                <a:lnTo>
                  <a:pt x="48546" y="85724"/>
                </a:lnTo>
                <a:close/>
              </a:path>
            </a:pathLst>
          </a:custGeom>
          <a:solidFill>
            <a:srgbClr val="2E3D45"/>
          </a:solidFill>
        </p:spPr>
        <p:txBody>
          <a:bodyPr wrap="square" lIns="0" tIns="0" rIns="0" bIns="0" rtlCol="0"/>
          <a:lstStyle/>
          <a:p>
            <a:pPr defTabSz="609630"/>
            <a:endParaRPr sz="1200">
              <a:solidFill>
                <a:prstClr val="black"/>
              </a:solidFill>
              <a:latin typeface="Calibri"/>
            </a:endParaRPr>
          </a:p>
        </p:txBody>
      </p:sp>
      <p:sp>
        <p:nvSpPr>
          <p:cNvPr id="8" name="object 8"/>
          <p:cNvSpPr/>
          <p:nvPr/>
        </p:nvSpPr>
        <p:spPr>
          <a:xfrm>
            <a:off x="4864250" y="3128069"/>
            <a:ext cx="57150" cy="57150"/>
          </a:xfrm>
          <a:custGeom>
            <a:avLst/>
            <a:gdLst/>
            <a:ahLst/>
            <a:cxnLst/>
            <a:rect l="l" t="t" r="r" b="b"/>
            <a:pathLst>
              <a:path w="85725" h="85725">
                <a:moveTo>
                  <a:pt x="85725" y="42862"/>
                </a:moveTo>
                <a:lnTo>
                  <a:pt x="69151" y="77189"/>
                </a:lnTo>
                <a:lnTo>
                  <a:pt x="59265" y="82461"/>
                </a:lnTo>
                <a:lnTo>
                  <a:pt x="54014" y="84636"/>
                </a:lnTo>
                <a:lnTo>
                  <a:pt x="48546" y="85724"/>
                </a:lnTo>
                <a:lnTo>
                  <a:pt x="42862" y="85724"/>
                </a:lnTo>
                <a:lnTo>
                  <a:pt x="37178" y="85724"/>
                </a:lnTo>
                <a:lnTo>
                  <a:pt x="31710" y="84636"/>
                </a:lnTo>
                <a:lnTo>
                  <a:pt x="26459" y="82461"/>
                </a:lnTo>
                <a:lnTo>
                  <a:pt x="21208" y="80286"/>
                </a:lnTo>
                <a:lnTo>
                  <a:pt x="16573" y="77189"/>
                </a:lnTo>
                <a:lnTo>
                  <a:pt x="12554" y="73170"/>
                </a:lnTo>
                <a:lnTo>
                  <a:pt x="8535" y="69151"/>
                </a:lnTo>
                <a:lnTo>
                  <a:pt x="5437" y="64516"/>
                </a:lnTo>
                <a:lnTo>
                  <a:pt x="3262" y="59265"/>
                </a:lnTo>
                <a:lnTo>
                  <a:pt x="1087" y="54013"/>
                </a:lnTo>
                <a:lnTo>
                  <a:pt x="0" y="48546"/>
                </a:lnTo>
                <a:lnTo>
                  <a:pt x="0" y="42862"/>
                </a:lnTo>
                <a:lnTo>
                  <a:pt x="0" y="37178"/>
                </a:lnTo>
                <a:lnTo>
                  <a:pt x="1087" y="31710"/>
                </a:lnTo>
                <a:lnTo>
                  <a:pt x="3262" y="26459"/>
                </a:lnTo>
                <a:lnTo>
                  <a:pt x="5437" y="21207"/>
                </a:lnTo>
                <a:lnTo>
                  <a:pt x="8535" y="16572"/>
                </a:lnTo>
                <a:lnTo>
                  <a:pt x="12554" y="12553"/>
                </a:lnTo>
                <a:lnTo>
                  <a:pt x="16573" y="8534"/>
                </a:lnTo>
                <a:lnTo>
                  <a:pt x="21208" y="5437"/>
                </a:lnTo>
                <a:lnTo>
                  <a:pt x="26459" y="3262"/>
                </a:lnTo>
                <a:lnTo>
                  <a:pt x="31710" y="1087"/>
                </a:lnTo>
                <a:lnTo>
                  <a:pt x="37178" y="0"/>
                </a:lnTo>
                <a:lnTo>
                  <a:pt x="42862" y="0"/>
                </a:lnTo>
                <a:lnTo>
                  <a:pt x="48546" y="0"/>
                </a:lnTo>
                <a:lnTo>
                  <a:pt x="73170" y="12553"/>
                </a:lnTo>
                <a:lnTo>
                  <a:pt x="77189" y="16572"/>
                </a:lnTo>
                <a:lnTo>
                  <a:pt x="80287" y="21207"/>
                </a:lnTo>
                <a:lnTo>
                  <a:pt x="82462" y="26459"/>
                </a:lnTo>
                <a:lnTo>
                  <a:pt x="84637" y="31710"/>
                </a:lnTo>
                <a:lnTo>
                  <a:pt x="85724" y="37178"/>
                </a:lnTo>
                <a:lnTo>
                  <a:pt x="85725" y="42862"/>
                </a:lnTo>
                <a:close/>
              </a:path>
            </a:pathLst>
          </a:custGeom>
          <a:ln w="9524">
            <a:solidFill>
              <a:srgbClr val="2E3D45"/>
            </a:solidFill>
          </a:ln>
        </p:spPr>
        <p:txBody>
          <a:bodyPr wrap="square" lIns="0" tIns="0" rIns="0" bIns="0" rtlCol="0"/>
          <a:lstStyle/>
          <a:p>
            <a:pPr defTabSz="609630"/>
            <a:endParaRPr sz="1200">
              <a:solidFill>
                <a:prstClr val="black"/>
              </a:solidFill>
              <a:latin typeface="Calibri"/>
            </a:endParaRPr>
          </a:p>
        </p:txBody>
      </p:sp>
      <p:sp>
        <p:nvSpPr>
          <p:cNvPr id="9" name="object 9"/>
          <p:cNvSpPr/>
          <p:nvPr/>
        </p:nvSpPr>
        <p:spPr>
          <a:xfrm>
            <a:off x="4534050" y="4061519"/>
            <a:ext cx="57150" cy="57150"/>
          </a:xfrm>
          <a:custGeom>
            <a:avLst/>
            <a:gdLst/>
            <a:ahLst/>
            <a:cxnLst/>
            <a:rect l="l" t="t" r="r" b="b"/>
            <a:pathLst>
              <a:path w="85725" h="85725">
                <a:moveTo>
                  <a:pt x="48546" y="85724"/>
                </a:moveTo>
                <a:lnTo>
                  <a:pt x="37178" y="85724"/>
                </a:lnTo>
                <a:lnTo>
                  <a:pt x="31710" y="84636"/>
                </a:lnTo>
                <a:lnTo>
                  <a:pt x="1087" y="54013"/>
                </a:lnTo>
                <a:lnTo>
                  <a:pt x="0" y="48545"/>
                </a:lnTo>
                <a:lnTo>
                  <a:pt x="0" y="37178"/>
                </a:lnTo>
                <a:lnTo>
                  <a:pt x="21208" y="5437"/>
                </a:lnTo>
                <a:lnTo>
                  <a:pt x="37178" y="0"/>
                </a:lnTo>
                <a:lnTo>
                  <a:pt x="48546" y="0"/>
                </a:lnTo>
                <a:lnTo>
                  <a:pt x="80287" y="21207"/>
                </a:lnTo>
                <a:lnTo>
                  <a:pt x="85724" y="37178"/>
                </a:lnTo>
                <a:lnTo>
                  <a:pt x="85724" y="48545"/>
                </a:lnTo>
                <a:lnTo>
                  <a:pt x="64516" y="80286"/>
                </a:lnTo>
                <a:lnTo>
                  <a:pt x="48546" y="85724"/>
                </a:lnTo>
                <a:close/>
              </a:path>
            </a:pathLst>
          </a:custGeom>
          <a:solidFill>
            <a:srgbClr val="2E3D45"/>
          </a:solidFill>
        </p:spPr>
        <p:txBody>
          <a:bodyPr wrap="square" lIns="0" tIns="0" rIns="0" bIns="0" rtlCol="0"/>
          <a:lstStyle/>
          <a:p>
            <a:pPr defTabSz="609630"/>
            <a:endParaRPr sz="1200">
              <a:solidFill>
                <a:prstClr val="black"/>
              </a:solidFill>
              <a:latin typeface="Calibri"/>
            </a:endParaRPr>
          </a:p>
        </p:txBody>
      </p:sp>
      <p:sp>
        <p:nvSpPr>
          <p:cNvPr id="10" name="object 10"/>
          <p:cNvSpPr/>
          <p:nvPr/>
        </p:nvSpPr>
        <p:spPr>
          <a:xfrm>
            <a:off x="4864250" y="4372669"/>
            <a:ext cx="57150" cy="57150"/>
          </a:xfrm>
          <a:custGeom>
            <a:avLst/>
            <a:gdLst/>
            <a:ahLst/>
            <a:cxnLst/>
            <a:rect l="l" t="t" r="r" b="b"/>
            <a:pathLst>
              <a:path w="85725" h="85725">
                <a:moveTo>
                  <a:pt x="85725" y="42862"/>
                </a:moveTo>
                <a:lnTo>
                  <a:pt x="69151" y="77189"/>
                </a:lnTo>
                <a:lnTo>
                  <a:pt x="42862" y="85724"/>
                </a:lnTo>
                <a:lnTo>
                  <a:pt x="37178" y="85724"/>
                </a:lnTo>
                <a:lnTo>
                  <a:pt x="12554" y="73170"/>
                </a:lnTo>
                <a:lnTo>
                  <a:pt x="8535" y="69151"/>
                </a:lnTo>
                <a:lnTo>
                  <a:pt x="5437" y="64516"/>
                </a:lnTo>
                <a:lnTo>
                  <a:pt x="3262" y="59265"/>
                </a:lnTo>
                <a:lnTo>
                  <a:pt x="1087" y="54013"/>
                </a:lnTo>
                <a:lnTo>
                  <a:pt x="0" y="48545"/>
                </a:lnTo>
                <a:lnTo>
                  <a:pt x="0" y="42862"/>
                </a:lnTo>
                <a:lnTo>
                  <a:pt x="0" y="37178"/>
                </a:lnTo>
                <a:lnTo>
                  <a:pt x="12554" y="12553"/>
                </a:lnTo>
                <a:lnTo>
                  <a:pt x="16573" y="8534"/>
                </a:lnTo>
                <a:lnTo>
                  <a:pt x="21208" y="5436"/>
                </a:lnTo>
                <a:lnTo>
                  <a:pt x="26459" y="3262"/>
                </a:lnTo>
                <a:lnTo>
                  <a:pt x="31710" y="1087"/>
                </a:lnTo>
                <a:lnTo>
                  <a:pt x="37178" y="0"/>
                </a:lnTo>
                <a:lnTo>
                  <a:pt x="42862" y="0"/>
                </a:lnTo>
                <a:lnTo>
                  <a:pt x="48546" y="0"/>
                </a:lnTo>
                <a:lnTo>
                  <a:pt x="54014" y="1087"/>
                </a:lnTo>
                <a:lnTo>
                  <a:pt x="59265" y="3262"/>
                </a:lnTo>
                <a:lnTo>
                  <a:pt x="64516" y="5436"/>
                </a:lnTo>
                <a:lnTo>
                  <a:pt x="85724" y="37178"/>
                </a:lnTo>
                <a:lnTo>
                  <a:pt x="85725" y="42862"/>
                </a:lnTo>
                <a:close/>
              </a:path>
            </a:pathLst>
          </a:custGeom>
          <a:ln w="9524">
            <a:solidFill>
              <a:srgbClr val="2E3D45"/>
            </a:solidFill>
          </a:ln>
        </p:spPr>
        <p:txBody>
          <a:bodyPr wrap="square" lIns="0" tIns="0" rIns="0" bIns="0" rtlCol="0"/>
          <a:lstStyle/>
          <a:p>
            <a:pPr defTabSz="609630"/>
            <a:endParaRPr sz="1200">
              <a:solidFill>
                <a:prstClr val="black"/>
              </a:solidFill>
              <a:latin typeface="Calibri"/>
            </a:endParaRPr>
          </a:p>
        </p:txBody>
      </p:sp>
      <p:sp>
        <p:nvSpPr>
          <p:cNvPr id="11" name="object 11"/>
          <p:cNvSpPr/>
          <p:nvPr/>
        </p:nvSpPr>
        <p:spPr>
          <a:xfrm>
            <a:off x="4534050" y="4994969"/>
            <a:ext cx="57150" cy="57150"/>
          </a:xfrm>
          <a:custGeom>
            <a:avLst/>
            <a:gdLst/>
            <a:ahLst/>
            <a:cxnLst/>
            <a:rect l="l" t="t" r="r" b="b"/>
            <a:pathLst>
              <a:path w="85725" h="85725">
                <a:moveTo>
                  <a:pt x="48546" y="85724"/>
                </a:moveTo>
                <a:lnTo>
                  <a:pt x="37178" y="85724"/>
                </a:lnTo>
                <a:lnTo>
                  <a:pt x="31710" y="84637"/>
                </a:lnTo>
                <a:lnTo>
                  <a:pt x="1087" y="54013"/>
                </a:lnTo>
                <a:lnTo>
                  <a:pt x="0" y="48545"/>
                </a:lnTo>
                <a:lnTo>
                  <a:pt x="0" y="37178"/>
                </a:lnTo>
                <a:lnTo>
                  <a:pt x="21208" y="5436"/>
                </a:lnTo>
                <a:lnTo>
                  <a:pt x="37178" y="0"/>
                </a:lnTo>
                <a:lnTo>
                  <a:pt x="48546" y="0"/>
                </a:lnTo>
                <a:lnTo>
                  <a:pt x="80287" y="21207"/>
                </a:lnTo>
                <a:lnTo>
                  <a:pt x="85724" y="37178"/>
                </a:lnTo>
                <a:lnTo>
                  <a:pt x="85724" y="48545"/>
                </a:lnTo>
                <a:lnTo>
                  <a:pt x="64516" y="80286"/>
                </a:lnTo>
                <a:lnTo>
                  <a:pt x="48546" y="85724"/>
                </a:lnTo>
                <a:close/>
              </a:path>
            </a:pathLst>
          </a:custGeom>
          <a:solidFill>
            <a:srgbClr val="2E3D45"/>
          </a:solidFill>
        </p:spPr>
        <p:txBody>
          <a:bodyPr wrap="square" lIns="0" tIns="0" rIns="0" bIns="0" rtlCol="0"/>
          <a:lstStyle/>
          <a:p>
            <a:pPr defTabSz="609630"/>
            <a:endParaRPr sz="1200">
              <a:solidFill>
                <a:prstClr val="black"/>
              </a:solidFill>
              <a:latin typeface="Calibri"/>
            </a:endParaRPr>
          </a:p>
        </p:txBody>
      </p:sp>
      <p:sp>
        <p:nvSpPr>
          <p:cNvPr id="12" name="object 12"/>
          <p:cNvSpPr/>
          <p:nvPr/>
        </p:nvSpPr>
        <p:spPr>
          <a:xfrm>
            <a:off x="4864250" y="5306119"/>
            <a:ext cx="57150" cy="57150"/>
          </a:xfrm>
          <a:custGeom>
            <a:avLst/>
            <a:gdLst/>
            <a:ahLst/>
            <a:cxnLst/>
            <a:rect l="l" t="t" r="r" b="b"/>
            <a:pathLst>
              <a:path w="85725" h="85725">
                <a:moveTo>
                  <a:pt x="85725" y="42862"/>
                </a:moveTo>
                <a:lnTo>
                  <a:pt x="69151" y="77189"/>
                </a:lnTo>
                <a:lnTo>
                  <a:pt x="42862" y="85724"/>
                </a:lnTo>
                <a:lnTo>
                  <a:pt x="37178" y="85724"/>
                </a:lnTo>
                <a:lnTo>
                  <a:pt x="12554" y="73170"/>
                </a:lnTo>
                <a:lnTo>
                  <a:pt x="8535" y="69151"/>
                </a:lnTo>
                <a:lnTo>
                  <a:pt x="5437" y="64515"/>
                </a:lnTo>
                <a:lnTo>
                  <a:pt x="3262" y="59264"/>
                </a:lnTo>
                <a:lnTo>
                  <a:pt x="1087" y="54012"/>
                </a:lnTo>
                <a:lnTo>
                  <a:pt x="0" y="48545"/>
                </a:lnTo>
                <a:lnTo>
                  <a:pt x="0" y="42862"/>
                </a:lnTo>
                <a:lnTo>
                  <a:pt x="0" y="37177"/>
                </a:lnTo>
                <a:lnTo>
                  <a:pt x="12554" y="12553"/>
                </a:lnTo>
                <a:lnTo>
                  <a:pt x="16573" y="8533"/>
                </a:lnTo>
                <a:lnTo>
                  <a:pt x="21208" y="5436"/>
                </a:lnTo>
                <a:lnTo>
                  <a:pt x="26459" y="3262"/>
                </a:lnTo>
                <a:lnTo>
                  <a:pt x="31710" y="1087"/>
                </a:lnTo>
                <a:lnTo>
                  <a:pt x="37178" y="0"/>
                </a:lnTo>
                <a:lnTo>
                  <a:pt x="42862" y="0"/>
                </a:lnTo>
                <a:lnTo>
                  <a:pt x="48546" y="0"/>
                </a:lnTo>
                <a:lnTo>
                  <a:pt x="54014" y="1087"/>
                </a:lnTo>
                <a:lnTo>
                  <a:pt x="59265" y="3262"/>
                </a:lnTo>
                <a:lnTo>
                  <a:pt x="64516" y="5436"/>
                </a:lnTo>
                <a:lnTo>
                  <a:pt x="69151" y="8533"/>
                </a:lnTo>
                <a:lnTo>
                  <a:pt x="73170" y="12553"/>
                </a:lnTo>
                <a:lnTo>
                  <a:pt x="77189" y="16572"/>
                </a:lnTo>
                <a:lnTo>
                  <a:pt x="80287" y="21207"/>
                </a:lnTo>
                <a:lnTo>
                  <a:pt x="82462" y="26458"/>
                </a:lnTo>
                <a:lnTo>
                  <a:pt x="84637" y="31710"/>
                </a:lnTo>
                <a:lnTo>
                  <a:pt x="85724" y="37177"/>
                </a:lnTo>
                <a:lnTo>
                  <a:pt x="85725" y="42862"/>
                </a:lnTo>
                <a:close/>
              </a:path>
            </a:pathLst>
          </a:custGeom>
          <a:ln w="9524">
            <a:solidFill>
              <a:srgbClr val="2E3D45"/>
            </a:solidFill>
          </a:ln>
        </p:spPr>
        <p:txBody>
          <a:bodyPr wrap="square" lIns="0" tIns="0" rIns="0" bIns="0" rtlCol="0"/>
          <a:lstStyle/>
          <a:p>
            <a:pPr defTabSz="609630"/>
            <a:endParaRPr sz="1200">
              <a:solidFill>
                <a:prstClr val="black"/>
              </a:solidFill>
              <a:latin typeface="Calibri"/>
            </a:endParaRPr>
          </a:p>
        </p:txBody>
      </p:sp>
      <p:sp>
        <p:nvSpPr>
          <p:cNvPr id="13" name="object 13"/>
          <p:cNvSpPr txBox="1"/>
          <p:nvPr/>
        </p:nvSpPr>
        <p:spPr>
          <a:xfrm>
            <a:off x="4685127" y="1140519"/>
            <a:ext cx="7310120" cy="4329006"/>
          </a:xfrm>
          <a:prstGeom prst="rect">
            <a:avLst/>
          </a:prstGeom>
        </p:spPr>
        <p:txBody>
          <a:bodyPr vert="horz" wrap="square" lIns="0" tIns="0" rIns="0" bIns="0" rtlCol="0">
            <a:spAutoFit/>
          </a:bodyPr>
          <a:lstStyle/>
          <a:p>
            <a:pPr marL="22438" defTabSz="609630"/>
            <a:r>
              <a:rPr sz="1600" b="1" spc="-103" dirty="0">
                <a:solidFill>
                  <a:srgbClr val="2E3D45"/>
                </a:solidFill>
                <a:latin typeface="Gill Sans MT"/>
                <a:cs typeface="Gill Sans MT"/>
              </a:rPr>
              <a:t>DTC  </a:t>
            </a:r>
            <a:r>
              <a:rPr sz="1600" b="1" spc="87" dirty="0">
                <a:solidFill>
                  <a:srgbClr val="2E3D45"/>
                </a:solidFill>
                <a:latin typeface="Gill Sans MT"/>
                <a:cs typeface="Gill Sans MT"/>
              </a:rPr>
              <a:t>Repairs </a:t>
            </a:r>
            <a:r>
              <a:rPr sz="1600" b="1" spc="7" dirty="0">
                <a:solidFill>
                  <a:srgbClr val="2E3D45"/>
                </a:solidFill>
                <a:latin typeface="Gill Sans MT"/>
                <a:cs typeface="Gill Sans MT"/>
              </a:rPr>
              <a:t>— </a:t>
            </a:r>
            <a:r>
              <a:rPr sz="1600" b="1" spc="-123" dirty="0">
                <a:solidFill>
                  <a:srgbClr val="2E3D45"/>
                </a:solidFill>
                <a:latin typeface="Gill Sans MT"/>
                <a:cs typeface="Gill Sans MT"/>
              </a:rPr>
              <a:t>AOV</a:t>
            </a:r>
            <a:r>
              <a:rPr sz="1600" b="1" dirty="0">
                <a:solidFill>
                  <a:srgbClr val="2E3D45"/>
                </a:solidFill>
                <a:latin typeface="Gill Sans MT"/>
                <a:cs typeface="Gill Sans MT"/>
              </a:rPr>
              <a:t> </a:t>
            </a:r>
            <a:r>
              <a:rPr sz="1600" b="1" spc="113" dirty="0">
                <a:solidFill>
                  <a:srgbClr val="2E3D45"/>
                </a:solidFill>
                <a:latin typeface="Gill Sans MT"/>
                <a:cs typeface="Gill Sans MT"/>
              </a:rPr>
              <a:t>~$37.50</a:t>
            </a:r>
            <a:endParaRPr sz="1600">
              <a:solidFill>
                <a:prstClr val="black"/>
              </a:solidFill>
              <a:latin typeface="Gill Sans MT"/>
              <a:cs typeface="Gill Sans MT"/>
            </a:endParaRPr>
          </a:p>
          <a:p>
            <a:pPr marL="339530" marR="46146" indent="71124" defTabSz="609630">
              <a:lnSpc>
                <a:spcPts val="2453"/>
              </a:lnSpc>
              <a:spcBef>
                <a:spcPts val="167"/>
              </a:spcBef>
            </a:pPr>
            <a:r>
              <a:rPr sz="1533" spc="10" dirty="0">
                <a:solidFill>
                  <a:srgbClr val="2E3D45"/>
                </a:solidFill>
                <a:latin typeface="Bookman Old Style"/>
                <a:cs typeface="Bookman Old Style"/>
              </a:rPr>
              <a:t>Everyday </a:t>
            </a:r>
            <a:r>
              <a:rPr sz="1533" spc="23" dirty="0">
                <a:solidFill>
                  <a:srgbClr val="2E3D45"/>
                </a:solidFill>
                <a:latin typeface="Bookman Old Style"/>
                <a:cs typeface="Bookman Old Style"/>
              </a:rPr>
              <a:t>hems, </a:t>
            </a:r>
            <a:r>
              <a:rPr sz="1533" spc="27" dirty="0">
                <a:solidFill>
                  <a:srgbClr val="2E3D45"/>
                </a:solidFill>
                <a:latin typeface="Bookman Old Style"/>
                <a:cs typeface="Bookman Old Style"/>
              </a:rPr>
              <a:t>mends, </a:t>
            </a:r>
            <a:r>
              <a:rPr sz="1533" spc="33" dirty="0">
                <a:solidFill>
                  <a:srgbClr val="2E3D45"/>
                </a:solidFill>
                <a:latin typeface="Bookman Old Style"/>
                <a:cs typeface="Bookman Old Style"/>
              </a:rPr>
              <a:t>zippers, </a:t>
            </a:r>
            <a:r>
              <a:rPr sz="1533" spc="-3" dirty="0">
                <a:solidFill>
                  <a:srgbClr val="2E3D45"/>
                </a:solidFill>
                <a:latin typeface="Bookman Old Style"/>
                <a:cs typeface="Bookman Old Style"/>
              </a:rPr>
              <a:t>and </a:t>
            </a:r>
            <a:r>
              <a:rPr sz="1533" spc="27" dirty="0">
                <a:solidFill>
                  <a:srgbClr val="2E3D45"/>
                </a:solidFill>
                <a:latin typeface="Bookman Old Style"/>
                <a:cs typeface="Bookman Old Style"/>
              </a:rPr>
              <a:t>gear </a:t>
            </a:r>
            <a:r>
              <a:rPr sz="1533" spc="50" dirty="0">
                <a:solidFill>
                  <a:srgbClr val="2E3D45"/>
                </a:solidFill>
                <a:latin typeface="Bookman Old Style"/>
                <a:cs typeface="Bookman Old Style"/>
              </a:rPr>
              <a:t>fixes </a:t>
            </a:r>
            <a:r>
              <a:rPr sz="1533" spc="33" dirty="0">
                <a:solidFill>
                  <a:srgbClr val="2E3D45"/>
                </a:solidFill>
                <a:latin typeface="Bookman Old Style"/>
                <a:cs typeface="Bookman Old Style"/>
              </a:rPr>
              <a:t>that </a:t>
            </a:r>
            <a:r>
              <a:rPr sz="1533" spc="27" dirty="0">
                <a:solidFill>
                  <a:srgbClr val="2E3D45"/>
                </a:solidFill>
                <a:latin typeface="Bookman Old Style"/>
                <a:cs typeface="Bookman Old Style"/>
              </a:rPr>
              <a:t>drive </a:t>
            </a:r>
            <a:r>
              <a:rPr sz="1533" spc="50" dirty="0">
                <a:solidFill>
                  <a:srgbClr val="2E3D45"/>
                </a:solidFill>
                <a:latin typeface="Bookman Old Style"/>
                <a:cs typeface="Bookman Old Style"/>
              </a:rPr>
              <a:t>consistent  </a:t>
            </a:r>
            <a:r>
              <a:rPr sz="1533" spc="30" dirty="0">
                <a:solidFill>
                  <a:srgbClr val="2E3D45"/>
                </a:solidFill>
                <a:latin typeface="Bookman Old Style"/>
                <a:cs typeface="Bookman Old Style"/>
              </a:rPr>
              <a:t>volume. </a:t>
            </a:r>
            <a:r>
              <a:rPr sz="1533" spc="27" dirty="0">
                <a:solidFill>
                  <a:srgbClr val="2E3D45"/>
                </a:solidFill>
                <a:latin typeface="Bookman Old Style"/>
                <a:cs typeface="Bookman Old Style"/>
              </a:rPr>
              <a:t>Operational </a:t>
            </a:r>
            <a:r>
              <a:rPr sz="1533" spc="-3" dirty="0">
                <a:solidFill>
                  <a:srgbClr val="2E3D45"/>
                </a:solidFill>
                <a:latin typeface="Bookman Old Style"/>
                <a:cs typeface="Bookman Old Style"/>
              </a:rPr>
              <a:t>and </a:t>
            </a:r>
            <a:r>
              <a:rPr sz="1533" spc="27" dirty="0">
                <a:solidFill>
                  <a:srgbClr val="2E3D45"/>
                </a:solidFill>
                <a:latin typeface="Bookman Old Style"/>
                <a:cs typeface="Bookman Old Style"/>
              </a:rPr>
              <a:t>generating</a:t>
            </a:r>
            <a:r>
              <a:rPr sz="1533" spc="377" dirty="0">
                <a:solidFill>
                  <a:srgbClr val="2E3D45"/>
                </a:solidFill>
                <a:latin typeface="Bookman Old Style"/>
                <a:cs typeface="Bookman Old Style"/>
              </a:rPr>
              <a:t> </a:t>
            </a:r>
            <a:r>
              <a:rPr sz="1533" spc="27" dirty="0">
                <a:solidFill>
                  <a:srgbClr val="2E3D45"/>
                </a:solidFill>
                <a:latin typeface="Bookman Old Style"/>
                <a:cs typeface="Bookman Old Style"/>
              </a:rPr>
              <a:t>revenue.</a:t>
            </a:r>
            <a:endParaRPr sz="1533">
              <a:solidFill>
                <a:prstClr val="black"/>
              </a:solidFill>
              <a:latin typeface="Bookman Old Style"/>
              <a:cs typeface="Bookman Old Style"/>
            </a:endParaRPr>
          </a:p>
          <a:p>
            <a:pPr marL="8467" defTabSz="609630">
              <a:spcBef>
                <a:spcPts val="423"/>
              </a:spcBef>
            </a:pPr>
            <a:r>
              <a:rPr sz="1533" b="1" spc="57" dirty="0">
                <a:solidFill>
                  <a:srgbClr val="2E3D45"/>
                </a:solidFill>
                <a:latin typeface="Gill Sans MT"/>
                <a:cs typeface="Gill Sans MT"/>
              </a:rPr>
              <a:t>Upkept</a:t>
            </a:r>
            <a:r>
              <a:rPr sz="1533" b="1" spc="30" dirty="0">
                <a:solidFill>
                  <a:srgbClr val="2E3D45"/>
                </a:solidFill>
                <a:latin typeface="Gill Sans MT"/>
                <a:cs typeface="Gill Sans MT"/>
              </a:rPr>
              <a:t> </a:t>
            </a:r>
            <a:r>
              <a:rPr sz="1533" b="1" spc="73" dirty="0">
                <a:solidFill>
                  <a:srgbClr val="2E3D45"/>
                </a:solidFill>
                <a:latin typeface="Gill Sans MT"/>
                <a:cs typeface="Gill Sans MT"/>
              </a:rPr>
              <a:t>Extend</a:t>
            </a:r>
            <a:endParaRPr sz="1533">
              <a:solidFill>
                <a:prstClr val="black"/>
              </a:solidFill>
              <a:latin typeface="Gill Sans MT"/>
              <a:cs typeface="Gill Sans MT"/>
            </a:endParaRPr>
          </a:p>
          <a:p>
            <a:pPr marL="410654" defTabSz="609630">
              <a:spcBef>
                <a:spcPts val="607"/>
              </a:spcBef>
            </a:pPr>
            <a:r>
              <a:rPr sz="1533" spc="43" dirty="0">
                <a:solidFill>
                  <a:srgbClr val="2E3D45"/>
                </a:solidFill>
                <a:latin typeface="Bookman Old Style"/>
                <a:cs typeface="Bookman Old Style"/>
              </a:rPr>
              <a:t>Service </a:t>
            </a:r>
            <a:r>
              <a:rPr sz="1533" spc="53" dirty="0">
                <a:solidFill>
                  <a:srgbClr val="2E3D45"/>
                </a:solidFill>
                <a:latin typeface="Bookman Old Style"/>
                <a:cs typeface="Bookman Old Style"/>
              </a:rPr>
              <a:t>agreements </a:t>
            </a:r>
            <a:r>
              <a:rPr sz="1533" spc="47" dirty="0">
                <a:solidFill>
                  <a:srgbClr val="2E3D45"/>
                </a:solidFill>
                <a:latin typeface="Bookman Old Style"/>
                <a:cs typeface="Bookman Old Style"/>
              </a:rPr>
              <a:t>added </a:t>
            </a:r>
            <a:r>
              <a:rPr sz="1533" spc="37" dirty="0">
                <a:solidFill>
                  <a:srgbClr val="2E3D45"/>
                </a:solidFill>
                <a:latin typeface="Bookman Old Style"/>
                <a:cs typeface="Bookman Old Style"/>
              </a:rPr>
              <a:t>at </a:t>
            </a:r>
            <a:r>
              <a:rPr sz="1533" spc="30" dirty="0">
                <a:solidFill>
                  <a:srgbClr val="2E3D45"/>
                </a:solidFill>
                <a:latin typeface="Bookman Old Style"/>
                <a:cs typeface="Bookman Old Style"/>
              </a:rPr>
              <a:t>point </a:t>
            </a:r>
            <a:r>
              <a:rPr sz="1533" spc="103" dirty="0">
                <a:solidFill>
                  <a:srgbClr val="2E3D45"/>
                </a:solidFill>
                <a:latin typeface="Bookman Old Style"/>
                <a:cs typeface="Bookman Old Style"/>
              </a:rPr>
              <a:t>of </a:t>
            </a:r>
            <a:r>
              <a:rPr sz="1533" spc="47" dirty="0">
                <a:solidFill>
                  <a:srgbClr val="2E3D45"/>
                </a:solidFill>
                <a:latin typeface="Bookman Old Style"/>
                <a:cs typeface="Bookman Old Style"/>
              </a:rPr>
              <a:t>sale </a:t>
            </a:r>
            <a:r>
              <a:rPr sz="1533" spc="167" dirty="0">
                <a:solidFill>
                  <a:srgbClr val="2E3D45"/>
                </a:solidFill>
                <a:latin typeface="Bookman Old Style"/>
                <a:cs typeface="Bookman Old Style"/>
              </a:rPr>
              <a:t>- </a:t>
            </a:r>
            <a:r>
              <a:rPr sz="1533" i="1" spc="33" dirty="0">
                <a:solidFill>
                  <a:srgbClr val="2E3D45"/>
                </a:solidFill>
                <a:latin typeface="Lucida Sans"/>
                <a:cs typeface="Lucida Sans"/>
              </a:rPr>
              <a:t>Piloting </a:t>
            </a:r>
            <a:r>
              <a:rPr sz="1533" i="1" spc="-23" dirty="0">
                <a:solidFill>
                  <a:srgbClr val="2E3D45"/>
                </a:solidFill>
                <a:latin typeface="Lucida Sans"/>
                <a:cs typeface="Lucida Sans"/>
              </a:rPr>
              <a:t>in </a:t>
            </a:r>
            <a:r>
              <a:rPr sz="1533" i="1" spc="63" dirty="0">
                <a:solidFill>
                  <a:srgbClr val="2E3D45"/>
                </a:solidFill>
                <a:latin typeface="Lucida Sans"/>
                <a:cs typeface="Lucida Sans"/>
              </a:rPr>
              <a:t> </a:t>
            </a:r>
            <a:r>
              <a:rPr sz="1533" i="1" spc="-43" dirty="0">
                <a:solidFill>
                  <a:srgbClr val="2E3D45"/>
                </a:solidFill>
                <a:latin typeface="Lucida Sans"/>
                <a:cs typeface="Lucida Sans"/>
              </a:rPr>
              <a:t>2026</a:t>
            </a:r>
            <a:endParaRPr sz="1533">
              <a:solidFill>
                <a:prstClr val="black"/>
              </a:solidFill>
              <a:latin typeface="Lucida Sans"/>
              <a:cs typeface="Lucida Sans"/>
            </a:endParaRPr>
          </a:p>
          <a:p>
            <a:pPr marL="8467" defTabSz="609630">
              <a:spcBef>
                <a:spcPts val="607"/>
              </a:spcBef>
            </a:pPr>
            <a:r>
              <a:rPr sz="1533" b="1" spc="30" dirty="0">
                <a:solidFill>
                  <a:srgbClr val="2E3D45"/>
                </a:solidFill>
                <a:latin typeface="Gill Sans MT"/>
                <a:cs typeface="Gill Sans MT"/>
              </a:rPr>
              <a:t>B2B </a:t>
            </a:r>
            <a:r>
              <a:rPr sz="1533" b="1" spc="63" dirty="0">
                <a:solidFill>
                  <a:srgbClr val="2E3D45"/>
                </a:solidFill>
                <a:latin typeface="Gill Sans MT"/>
                <a:cs typeface="Gill Sans MT"/>
              </a:rPr>
              <a:t>Repair </a:t>
            </a:r>
            <a:r>
              <a:rPr sz="1533" b="1" spc="57" dirty="0">
                <a:solidFill>
                  <a:srgbClr val="2E3D45"/>
                </a:solidFill>
                <a:latin typeface="Gill Sans MT"/>
                <a:cs typeface="Gill Sans MT"/>
              </a:rPr>
              <a:t>(Brand </a:t>
            </a:r>
            <a:r>
              <a:rPr sz="1533" b="1" spc="30" dirty="0">
                <a:solidFill>
                  <a:srgbClr val="2E3D45"/>
                </a:solidFill>
                <a:latin typeface="Gill Sans MT"/>
                <a:cs typeface="Gill Sans MT"/>
              </a:rPr>
              <a:t>+ </a:t>
            </a:r>
            <a:r>
              <a:rPr sz="1533" b="1" spc="100" dirty="0">
                <a:solidFill>
                  <a:srgbClr val="2E3D45"/>
                </a:solidFill>
                <a:latin typeface="Gill Sans MT"/>
                <a:cs typeface="Gill Sans MT"/>
              </a:rPr>
              <a:t>Resale</a:t>
            </a:r>
            <a:r>
              <a:rPr sz="1533" b="1" spc="227" dirty="0">
                <a:solidFill>
                  <a:srgbClr val="2E3D45"/>
                </a:solidFill>
                <a:latin typeface="Gill Sans MT"/>
                <a:cs typeface="Gill Sans MT"/>
              </a:rPr>
              <a:t> </a:t>
            </a:r>
            <a:r>
              <a:rPr sz="1533" b="1" spc="90" dirty="0">
                <a:solidFill>
                  <a:srgbClr val="2E3D45"/>
                </a:solidFill>
                <a:latin typeface="Gill Sans MT"/>
                <a:cs typeface="Gill Sans MT"/>
              </a:rPr>
              <a:t>Ecosystem)</a:t>
            </a:r>
            <a:endParaRPr sz="1533">
              <a:solidFill>
                <a:prstClr val="black"/>
              </a:solidFill>
              <a:latin typeface="Gill Sans MT"/>
              <a:cs typeface="Gill Sans MT"/>
            </a:endParaRPr>
          </a:p>
          <a:p>
            <a:pPr marL="339530" marR="3387" indent="71124" defTabSz="609630">
              <a:lnSpc>
                <a:spcPts val="2447"/>
              </a:lnSpc>
              <a:spcBef>
                <a:spcPts val="183"/>
              </a:spcBef>
            </a:pPr>
            <a:r>
              <a:rPr sz="1533" spc="60" dirty="0">
                <a:solidFill>
                  <a:srgbClr val="2E3D45"/>
                </a:solidFill>
                <a:latin typeface="Bookman Old Style"/>
                <a:cs typeface="Bookman Old Style"/>
              </a:rPr>
              <a:t>White-label </a:t>
            </a:r>
            <a:r>
              <a:rPr sz="1533" spc="17" dirty="0">
                <a:solidFill>
                  <a:srgbClr val="2E3D45"/>
                </a:solidFill>
                <a:latin typeface="Bookman Old Style"/>
                <a:cs typeface="Bookman Old Style"/>
              </a:rPr>
              <a:t>repair </a:t>
            </a:r>
            <a:r>
              <a:rPr sz="1533" spc="63" dirty="0">
                <a:solidFill>
                  <a:srgbClr val="2E3D45"/>
                </a:solidFill>
                <a:latin typeface="Bookman Old Style"/>
                <a:cs typeface="Bookman Old Style"/>
              </a:rPr>
              <a:t>for </a:t>
            </a:r>
            <a:r>
              <a:rPr sz="1533" spc="7" dirty="0">
                <a:solidFill>
                  <a:srgbClr val="2E3D45"/>
                </a:solidFill>
                <a:latin typeface="Bookman Old Style"/>
                <a:cs typeface="Bookman Old Style"/>
              </a:rPr>
              <a:t>brand </a:t>
            </a:r>
            <a:r>
              <a:rPr sz="1533" spc="30" dirty="0">
                <a:solidFill>
                  <a:srgbClr val="2E3D45"/>
                </a:solidFill>
                <a:latin typeface="Bookman Old Style"/>
                <a:cs typeface="Bookman Old Style"/>
              </a:rPr>
              <a:t>partners </a:t>
            </a:r>
            <a:r>
              <a:rPr sz="1533" spc="-3" dirty="0">
                <a:solidFill>
                  <a:srgbClr val="2E3D45"/>
                </a:solidFill>
                <a:latin typeface="Bookman Old Style"/>
                <a:cs typeface="Bookman Old Style"/>
              </a:rPr>
              <a:t>and </a:t>
            </a:r>
            <a:r>
              <a:rPr sz="1533" spc="50" dirty="0">
                <a:solidFill>
                  <a:srgbClr val="2E3D45"/>
                </a:solidFill>
                <a:latin typeface="Bookman Old Style"/>
                <a:cs typeface="Bookman Old Style"/>
              </a:rPr>
              <a:t>resale </a:t>
            </a:r>
            <a:r>
              <a:rPr sz="1533" spc="57" dirty="0">
                <a:solidFill>
                  <a:srgbClr val="2E3D45"/>
                </a:solidFill>
                <a:latin typeface="Bookman Old Style"/>
                <a:cs typeface="Bookman Old Style"/>
              </a:rPr>
              <a:t>platforms—offering  </a:t>
            </a:r>
            <a:r>
              <a:rPr sz="1533" spc="40" dirty="0">
                <a:solidFill>
                  <a:srgbClr val="2E3D45"/>
                </a:solidFill>
                <a:latin typeface="Bookman Old Style"/>
                <a:cs typeface="Bookman Old Style"/>
              </a:rPr>
              <a:t>reliable </a:t>
            </a:r>
            <a:r>
              <a:rPr sz="1533" spc="30" dirty="0">
                <a:solidFill>
                  <a:srgbClr val="2E3D45"/>
                </a:solidFill>
                <a:latin typeface="Bookman Old Style"/>
                <a:cs typeface="Bookman Old Style"/>
              </a:rPr>
              <a:t>volume, </a:t>
            </a:r>
            <a:r>
              <a:rPr sz="1533" spc="37" dirty="0">
                <a:solidFill>
                  <a:srgbClr val="2E3D45"/>
                </a:solidFill>
                <a:latin typeface="Bookman Old Style"/>
                <a:cs typeface="Bookman Old Style"/>
              </a:rPr>
              <a:t>standardized </a:t>
            </a:r>
            <a:r>
              <a:rPr sz="1533" spc="13" dirty="0">
                <a:solidFill>
                  <a:srgbClr val="2E3D45"/>
                </a:solidFill>
                <a:latin typeface="Bookman Old Style"/>
                <a:cs typeface="Bookman Old Style"/>
              </a:rPr>
              <a:t>quality, </a:t>
            </a:r>
            <a:r>
              <a:rPr sz="1533" spc="-3" dirty="0">
                <a:solidFill>
                  <a:srgbClr val="2E3D45"/>
                </a:solidFill>
                <a:latin typeface="Bookman Old Style"/>
                <a:cs typeface="Bookman Old Style"/>
              </a:rPr>
              <a:t>and </a:t>
            </a:r>
            <a:r>
              <a:rPr sz="1533" spc="50" dirty="0">
                <a:solidFill>
                  <a:srgbClr val="2E3D45"/>
                </a:solidFill>
                <a:latin typeface="Bookman Old Style"/>
                <a:cs typeface="Bookman Old Style"/>
              </a:rPr>
              <a:t>scalable </a:t>
            </a:r>
            <a:r>
              <a:rPr sz="1533" spc="27" dirty="0">
                <a:solidFill>
                  <a:srgbClr val="2E3D45"/>
                </a:solidFill>
                <a:latin typeface="Bookman Old Style"/>
                <a:cs typeface="Bookman Old Style"/>
              </a:rPr>
              <a:t>infrastructure  </a:t>
            </a:r>
            <a:r>
              <a:rPr sz="1533" spc="37" dirty="0">
                <a:solidFill>
                  <a:srgbClr val="2E3D45"/>
                </a:solidFill>
                <a:latin typeface="Bookman Old Style"/>
                <a:cs typeface="Bookman Old Style"/>
              </a:rPr>
              <a:t>they </a:t>
            </a:r>
            <a:r>
              <a:rPr sz="1533" spc="47" dirty="0">
                <a:solidFill>
                  <a:srgbClr val="2E3D45"/>
                </a:solidFill>
                <a:latin typeface="Bookman Old Style"/>
                <a:cs typeface="Bookman Old Style"/>
              </a:rPr>
              <a:t>can’t </a:t>
            </a:r>
            <a:r>
              <a:rPr sz="1533" spc="3" dirty="0">
                <a:solidFill>
                  <a:srgbClr val="2E3D45"/>
                </a:solidFill>
                <a:latin typeface="Bookman Old Style"/>
                <a:cs typeface="Bookman Old Style"/>
              </a:rPr>
              <a:t>build </a:t>
            </a:r>
            <a:r>
              <a:rPr sz="1533" spc="27" dirty="0">
                <a:solidFill>
                  <a:srgbClr val="2E3D45"/>
                </a:solidFill>
                <a:latin typeface="Bookman Old Style"/>
                <a:cs typeface="Bookman Old Style"/>
              </a:rPr>
              <a:t>in-house. Operational </a:t>
            </a:r>
            <a:r>
              <a:rPr sz="1533" spc="-3" dirty="0">
                <a:solidFill>
                  <a:srgbClr val="2E3D45"/>
                </a:solidFill>
                <a:latin typeface="Bookman Old Style"/>
                <a:cs typeface="Bookman Old Style"/>
              </a:rPr>
              <a:t>and </a:t>
            </a:r>
            <a:r>
              <a:rPr sz="1533" spc="27" dirty="0">
                <a:solidFill>
                  <a:srgbClr val="2E3D45"/>
                </a:solidFill>
                <a:latin typeface="Bookman Old Style"/>
                <a:cs typeface="Bookman Old Style"/>
              </a:rPr>
              <a:t>generating </a:t>
            </a:r>
            <a:r>
              <a:rPr sz="1533" spc="136" dirty="0">
                <a:solidFill>
                  <a:srgbClr val="2E3D45"/>
                </a:solidFill>
                <a:latin typeface="Bookman Old Style"/>
                <a:cs typeface="Bookman Old Style"/>
              </a:rPr>
              <a:t> </a:t>
            </a:r>
            <a:r>
              <a:rPr sz="1533" spc="27" dirty="0">
                <a:solidFill>
                  <a:srgbClr val="2E3D45"/>
                </a:solidFill>
                <a:latin typeface="Bookman Old Style"/>
                <a:cs typeface="Bookman Old Style"/>
              </a:rPr>
              <a:t>revenue.</a:t>
            </a:r>
            <a:endParaRPr sz="1533">
              <a:solidFill>
                <a:prstClr val="black"/>
              </a:solidFill>
              <a:latin typeface="Bookman Old Style"/>
              <a:cs typeface="Bookman Old Style"/>
            </a:endParaRPr>
          </a:p>
          <a:p>
            <a:pPr marL="8467" defTabSz="609630">
              <a:spcBef>
                <a:spcPts val="427"/>
              </a:spcBef>
            </a:pPr>
            <a:r>
              <a:rPr sz="1533" b="1" spc="87" dirty="0">
                <a:solidFill>
                  <a:srgbClr val="2E3D45"/>
                </a:solidFill>
                <a:latin typeface="Gill Sans MT"/>
                <a:cs typeface="Gill Sans MT"/>
              </a:rPr>
              <a:t>Subscription </a:t>
            </a:r>
            <a:r>
              <a:rPr sz="1533" b="1" spc="7" dirty="0">
                <a:solidFill>
                  <a:srgbClr val="2E3D45"/>
                </a:solidFill>
                <a:latin typeface="Gill Sans MT"/>
                <a:cs typeface="Gill Sans MT"/>
              </a:rPr>
              <a:t>—</a:t>
            </a:r>
            <a:r>
              <a:rPr sz="1533" b="1" spc="53" dirty="0">
                <a:solidFill>
                  <a:srgbClr val="2E3D45"/>
                </a:solidFill>
                <a:latin typeface="Gill Sans MT"/>
                <a:cs typeface="Gill Sans MT"/>
              </a:rPr>
              <a:t> </a:t>
            </a:r>
            <a:r>
              <a:rPr sz="1533" b="1" spc="80" dirty="0">
                <a:solidFill>
                  <a:srgbClr val="2E3D45"/>
                </a:solidFill>
                <a:latin typeface="Gill Sans MT"/>
                <a:cs typeface="Gill Sans MT"/>
              </a:rPr>
              <a:t>$12/mo</a:t>
            </a:r>
            <a:endParaRPr sz="1533">
              <a:solidFill>
                <a:prstClr val="black"/>
              </a:solidFill>
              <a:latin typeface="Gill Sans MT"/>
              <a:cs typeface="Gill Sans MT"/>
            </a:endParaRPr>
          </a:p>
          <a:p>
            <a:pPr marL="339530" marR="304815" indent="71124" defTabSz="609630">
              <a:lnSpc>
                <a:spcPts val="2453"/>
              </a:lnSpc>
              <a:spcBef>
                <a:spcPts val="180"/>
              </a:spcBef>
            </a:pPr>
            <a:r>
              <a:rPr sz="1533" spc="10" dirty="0">
                <a:solidFill>
                  <a:srgbClr val="2E3D45"/>
                </a:solidFill>
                <a:latin typeface="Bookman Old Style"/>
                <a:cs typeface="Bookman Old Style"/>
              </a:rPr>
              <a:t>Monthly </a:t>
            </a:r>
            <a:r>
              <a:rPr sz="1533" spc="47" dirty="0">
                <a:solidFill>
                  <a:srgbClr val="2E3D45"/>
                </a:solidFill>
                <a:latin typeface="Bookman Old Style"/>
                <a:cs typeface="Bookman Old Style"/>
              </a:rPr>
              <a:t>credits </a:t>
            </a:r>
            <a:r>
              <a:rPr sz="1533" spc="-3" dirty="0">
                <a:solidFill>
                  <a:srgbClr val="2E3D45"/>
                </a:solidFill>
                <a:latin typeface="Bookman Old Style"/>
                <a:cs typeface="Bookman Old Style"/>
              </a:rPr>
              <a:t>and </a:t>
            </a:r>
            <a:r>
              <a:rPr sz="1533" spc="40" dirty="0">
                <a:solidFill>
                  <a:srgbClr val="2E3D45"/>
                </a:solidFill>
                <a:latin typeface="Bookman Old Style"/>
                <a:cs typeface="Bookman Old Style"/>
              </a:rPr>
              <a:t>discounted </a:t>
            </a:r>
            <a:r>
              <a:rPr sz="1533" spc="47" dirty="0">
                <a:solidFill>
                  <a:srgbClr val="2E3D45"/>
                </a:solidFill>
                <a:latin typeface="Bookman Old Style"/>
                <a:cs typeface="Bookman Old Style"/>
              </a:rPr>
              <a:t>rates </a:t>
            </a:r>
            <a:r>
              <a:rPr sz="1533" spc="33" dirty="0">
                <a:solidFill>
                  <a:srgbClr val="2E3D45"/>
                </a:solidFill>
                <a:latin typeface="Bookman Old Style"/>
                <a:cs typeface="Bookman Old Style"/>
              </a:rPr>
              <a:t>that </a:t>
            </a:r>
            <a:r>
              <a:rPr sz="1533" spc="37" dirty="0">
                <a:solidFill>
                  <a:srgbClr val="2E3D45"/>
                </a:solidFill>
                <a:latin typeface="Bookman Old Style"/>
                <a:cs typeface="Bookman Old Style"/>
              </a:rPr>
              <a:t>encourage </a:t>
            </a:r>
            <a:r>
              <a:rPr sz="1533" spc="57" dirty="0">
                <a:solidFill>
                  <a:srgbClr val="2E3D45"/>
                </a:solidFill>
                <a:latin typeface="Bookman Old Style"/>
                <a:cs typeface="Bookman Old Style"/>
              </a:rPr>
              <a:t>repeat  </a:t>
            </a:r>
            <a:r>
              <a:rPr sz="1533" spc="27" dirty="0">
                <a:solidFill>
                  <a:srgbClr val="2E3D45"/>
                </a:solidFill>
                <a:latin typeface="Bookman Old Style"/>
                <a:cs typeface="Bookman Old Style"/>
              </a:rPr>
              <a:t>behavior </a:t>
            </a:r>
            <a:r>
              <a:rPr sz="1533" spc="-3" dirty="0">
                <a:solidFill>
                  <a:srgbClr val="2E3D45"/>
                </a:solidFill>
                <a:latin typeface="Bookman Old Style"/>
                <a:cs typeface="Bookman Old Style"/>
              </a:rPr>
              <a:t>and </a:t>
            </a:r>
            <a:r>
              <a:rPr sz="1533" spc="67" dirty="0">
                <a:solidFill>
                  <a:srgbClr val="2E3D45"/>
                </a:solidFill>
                <a:latin typeface="Bookman Old Style"/>
                <a:cs typeface="Bookman Old Style"/>
              </a:rPr>
              <a:t>create </a:t>
            </a:r>
            <a:r>
              <a:rPr sz="1533" spc="50" dirty="0">
                <a:solidFill>
                  <a:srgbClr val="2E3D45"/>
                </a:solidFill>
                <a:latin typeface="Bookman Old Style"/>
                <a:cs typeface="Bookman Old Style"/>
              </a:rPr>
              <a:t>predictable </a:t>
            </a:r>
            <a:r>
              <a:rPr sz="1533" spc="33" dirty="0">
                <a:solidFill>
                  <a:srgbClr val="2E3D45"/>
                </a:solidFill>
                <a:latin typeface="Bookman Old Style"/>
                <a:cs typeface="Bookman Old Style"/>
              </a:rPr>
              <a:t>consumer </a:t>
            </a:r>
            <a:r>
              <a:rPr sz="1533" spc="37" dirty="0">
                <a:solidFill>
                  <a:srgbClr val="2E3D45"/>
                </a:solidFill>
                <a:latin typeface="Bookman Old Style"/>
                <a:cs typeface="Bookman Old Style"/>
              </a:rPr>
              <a:t>revenue </a:t>
            </a:r>
            <a:r>
              <a:rPr sz="1533" spc="167" dirty="0">
                <a:solidFill>
                  <a:srgbClr val="2E3D45"/>
                </a:solidFill>
                <a:latin typeface="Bookman Old Style"/>
                <a:cs typeface="Bookman Old Style"/>
              </a:rPr>
              <a:t>- </a:t>
            </a:r>
            <a:r>
              <a:rPr sz="1533" i="1" spc="33" dirty="0">
                <a:solidFill>
                  <a:srgbClr val="2E3D45"/>
                </a:solidFill>
                <a:latin typeface="Lucida Sans"/>
                <a:cs typeface="Lucida Sans"/>
              </a:rPr>
              <a:t>Piloting</a:t>
            </a:r>
            <a:r>
              <a:rPr sz="1533" i="1" spc="533" dirty="0">
                <a:solidFill>
                  <a:srgbClr val="2E3D45"/>
                </a:solidFill>
                <a:latin typeface="Lucida Sans"/>
                <a:cs typeface="Lucida Sans"/>
              </a:rPr>
              <a:t> </a:t>
            </a:r>
            <a:r>
              <a:rPr sz="1533" i="1" spc="-43" dirty="0">
                <a:solidFill>
                  <a:srgbClr val="2E3D45"/>
                </a:solidFill>
                <a:latin typeface="Lucida Sans"/>
                <a:cs typeface="Lucida Sans"/>
              </a:rPr>
              <a:t>2026</a:t>
            </a:r>
            <a:endParaRPr sz="1533">
              <a:solidFill>
                <a:prstClr val="black"/>
              </a:solidFill>
              <a:latin typeface="Lucida Sans"/>
              <a:cs typeface="Lucida Sans"/>
            </a:endParaRPr>
          </a:p>
          <a:p>
            <a:pPr marL="8467" defTabSz="609630">
              <a:spcBef>
                <a:spcPts val="423"/>
              </a:spcBef>
            </a:pPr>
            <a:r>
              <a:rPr sz="1533" b="1" spc="40" dirty="0">
                <a:solidFill>
                  <a:srgbClr val="2E3D45"/>
                </a:solidFill>
                <a:latin typeface="Gill Sans MT"/>
                <a:cs typeface="Gill Sans MT"/>
              </a:rPr>
              <a:t>Target</a:t>
            </a:r>
            <a:r>
              <a:rPr sz="1533" b="1" spc="33" dirty="0">
                <a:solidFill>
                  <a:srgbClr val="2E3D45"/>
                </a:solidFill>
                <a:latin typeface="Gill Sans MT"/>
                <a:cs typeface="Gill Sans MT"/>
              </a:rPr>
              <a:t> </a:t>
            </a:r>
            <a:r>
              <a:rPr sz="1533" b="1" spc="63" dirty="0">
                <a:solidFill>
                  <a:srgbClr val="2E3D45"/>
                </a:solidFill>
                <a:latin typeface="Gill Sans MT"/>
                <a:cs typeface="Gill Sans MT"/>
              </a:rPr>
              <a:t>Behavior:</a:t>
            </a:r>
            <a:endParaRPr sz="1533">
              <a:solidFill>
                <a:prstClr val="black"/>
              </a:solidFill>
              <a:latin typeface="Gill Sans MT"/>
              <a:cs typeface="Gill Sans MT"/>
            </a:endParaRPr>
          </a:p>
          <a:p>
            <a:pPr marL="410654" defTabSz="609630">
              <a:spcBef>
                <a:spcPts val="607"/>
              </a:spcBef>
            </a:pPr>
            <a:r>
              <a:rPr sz="1533" spc="7" dirty="0">
                <a:solidFill>
                  <a:srgbClr val="2E3D45"/>
                </a:solidFill>
                <a:latin typeface="Bookman Old Style"/>
                <a:cs typeface="Bookman Old Style"/>
              </a:rPr>
              <a:t>60%+ </a:t>
            </a:r>
            <a:r>
              <a:rPr sz="1533" spc="-13" dirty="0">
                <a:solidFill>
                  <a:srgbClr val="2E3D45"/>
                </a:solidFill>
                <a:latin typeface="Bookman Old Style"/>
                <a:cs typeface="Bookman Old Style"/>
              </a:rPr>
              <a:t>annual </a:t>
            </a:r>
            <a:r>
              <a:rPr sz="1533" spc="50" dirty="0">
                <a:solidFill>
                  <a:srgbClr val="2E3D45"/>
                </a:solidFill>
                <a:latin typeface="Bookman Old Style"/>
                <a:cs typeface="Bookman Old Style"/>
              </a:rPr>
              <a:t>repeat; </a:t>
            </a:r>
            <a:r>
              <a:rPr sz="1533" spc="-47" dirty="0">
                <a:solidFill>
                  <a:srgbClr val="2E3D45"/>
                </a:solidFill>
                <a:latin typeface="Bookman Old Style"/>
                <a:cs typeface="Bookman Old Style"/>
              </a:rPr>
              <a:t>~2.5 </a:t>
            </a:r>
            <a:r>
              <a:rPr sz="1533" spc="20" dirty="0">
                <a:solidFill>
                  <a:srgbClr val="2E3D45"/>
                </a:solidFill>
                <a:latin typeface="Bookman Old Style"/>
                <a:cs typeface="Bookman Old Style"/>
              </a:rPr>
              <a:t>repairs </a:t>
            </a:r>
            <a:r>
              <a:rPr sz="1533" spc="40" dirty="0">
                <a:solidFill>
                  <a:srgbClr val="2E3D45"/>
                </a:solidFill>
                <a:latin typeface="Bookman Old Style"/>
                <a:cs typeface="Bookman Old Style"/>
              </a:rPr>
              <a:t>per </a:t>
            </a:r>
            <a:r>
              <a:rPr sz="1533" spc="50" dirty="0">
                <a:solidFill>
                  <a:srgbClr val="2E3D45"/>
                </a:solidFill>
                <a:latin typeface="Bookman Old Style"/>
                <a:cs typeface="Bookman Old Style"/>
              </a:rPr>
              <a:t>customer </a:t>
            </a:r>
            <a:r>
              <a:rPr sz="1533" spc="40" dirty="0">
                <a:solidFill>
                  <a:srgbClr val="2E3D45"/>
                </a:solidFill>
                <a:latin typeface="Bookman Old Style"/>
                <a:cs typeface="Bookman Old Style"/>
              </a:rPr>
              <a:t>per </a:t>
            </a:r>
            <a:r>
              <a:rPr sz="1533" spc="220" dirty="0">
                <a:solidFill>
                  <a:srgbClr val="2E3D45"/>
                </a:solidFill>
                <a:latin typeface="Bookman Old Style"/>
                <a:cs typeface="Bookman Old Style"/>
              </a:rPr>
              <a:t> </a:t>
            </a:r>
            <a:r>
              <a:rPr sz="1533" spc="7" dirty="0">
                <a:solidFill>
                  <a:srgbClr val="2E3D45"/>
                </a:solidFill>
                <a:latin typeface="Bookman Old Style"/>
                <a:cs typeface="Bookman Old Style"/>
              </a:rPr>
              <a:t>year.</a:t>
            </a:r>
            <a:endParaRPr sz="1533">
              <a:solidFill>
                <a:prstClr val="black"/>
              </a:solidFill>
              <a:latin typeface="Bookman Old Style"/>
              <a:cs typeface="Bookman Old Style"/>
            </a:endParaRPr>
          </a:p>
        </p:txBody>
      </p:sp>
      <p:sp>
        <p:nvSpPr>
          <p:cNvPr id="14" name="object 14"/>
          <p:cNvSpPr txBox="1">
            <a:spLocks noGrp="1"/>
          </p:cNvSpPr>
          <p:nvPr>
            <p:ph type="title"/>
          </p:nvPr>
        </p:nvSpPr>
        <p:spPr>
          <a:xfrm>
            <a:off x="4354134" y="264192"/>
            <a:ext cx="6661997" cy="395045"/>
          </a:xfrm>
          <a:prstGeom prst="rect">
            <a:avLst/>
          </a:prstGeom>
        </p:spPr>
        <p:txBody>
          <a:bodyPr vert="horz" wrap="square" lIns="0" tIns="0" rIns="0" bIns="0" rtlCol="0">
            <a:spAutoFit/>
          </a:bodyPr>
          <a:lstStyle/>
          <a:p>
            <a:pPr marL="8467"/>
            <a:r>
              <a:rPr sz="2167" spc="453" dirty="0">
                <a:latin typeface="Arial"/>
                <a:cs typeface="Arial"/>
              </a:rPr>
              <a:t>MULTIPLE</a:t>
            </a:r>
            <a:r>
              <a:rPr sz="2167" spc="53" dirty="0">
                <a:latin typeface="Arial"/>
                <a:cs typeface="Arial"/>
              </a:rPr>
              <a:t> </a:t>
            </a:r>
            <a:r>
              <a:rPr sz="2167" spc="433" dirty="0">
                <a:latin typeface="Arial"/>
                <a:cs typeface="Arial"/>
              </a:rPr>
              <a:t>REVENUE</a:t>
            </a:r>
            <a:r>
              <a:rPr sz="2167" spc="53" dirty="0">
                <a:latin typeface="Arial"/>
                <a:cs typeface="Arial"/>
              </a:rPr>
              <a:t> </a:t>
            </a:r>
            <a:r>
              <a:rPr sz="2167" spc="390" dirty="0">
                <a:latin typeface="Arial"/>
                <a:cs typeface="Arial"/>
              </a:rPr>
              <a:t>STREAMS</a:t>
            </a:r>
            <a:r>
              <a:rPr sz="2567" spc="390" dirty="0">
                <a:latin typeface="Gill Sans MT"/>
                <a:cs typeface="Gill Sans MT"/>
              </a:rPr>
              <a:t>,</a:t>
            </a:r>
            <a:r>
              <a:rPr sz="2567" spc="-57" dirty="0">
                <a:latin typeface="Gill Sans MT"/>
                <a:cs typeface="Gill Sans MT"/>
              </a:rPr>
              <a:t> </a:t>
            </a:r>
            <a:r>
              <a:rPr sz="2167" spc="437" dirty="0">
                <a:latin typeface="Arial"/>
                <a:cs typeface="Arial"/>
              </a:rPr>
              <a:t>BUILT</a:t>
            </a:r>
            <a:endParaRPr sz="2167">
              <a:latin typeface="Arial"/>
              <a:cs typeface="Arial"/>
            </a:endParaRPr>
          </a:p>
        </p:txBody>
      </p:sp>
      <p:sp>
        <p:nvSpPr>
          <p:cNvPr id="15" name="object 15"/>
          <p:cNvSpPr txBox="1"/>
          <p:nvPr/>
        </p:nvSpPr>
        <p:spPr>
          <a:xfrm>
            <a:off x="4354134" y="632492"/>
            <a:ext cx="3016250" cy="395045"/>
          </a:xfrm>
          <a:prstGeom prst="rect">
            <a:avLst/>
          </a:prstGeom>
        </p:spPr>
        <p:txBody>
          <a:bodyPr vert="horz" wrap="square" lIns="0" tIns="0" rIns="0" bIns="0" rtlCol="0">
            <a:spAutoFit/>
          </a:bodyPr>
          <a:lstStyle/>
          <a:p>
            <a:pPr marL="8467" defTabSz="609630"/>
            <a:r>
              <a:rPr sz="2167" spc="410" dirty="0">
                <a:solidFill>
                  <a:srgbClr val="2E3D45"/>
                </a:solidFill>
                <a:latin typeface="Arial"/>
                <a:cs typeface="Arial"/>
              </a:rPr>
              <a:t>FOR</a:t>
            </a:r>
            <a:r>
              <a:rPr sz="2167" spc="27" dirty="0">
                <a:solidFill>
                  <a:srgbClr val="2E3D45"/>
                </a:solidFill>
                <a:latin typeface="Arial"/>
                <a:cs typeface="Arial"/>
              </a:rPr>
              <a:t> </a:t>
            </a:r>
            <a:r>
              <a:rPr sz="2167" spc="400" dirty="0">
                <a:solidFill>
                  <a:srgbClr val="2E3D45"/>
                </a:solidFill>
                <a:latin typeface="Arial"/>
                <a:cs typeface="Arial"/>
              </a:rPr>
              <a:t>RETENTION</a:t>
            </a:r>
            <a:r>
              <a:rPr sz="2567" spc="400" dirty="0">
                <a:solidFill>
                  <a:srgbClr val="2E3D45"/>
                </a:solidFill>
                <a:latin typeface="Gill Sans MT"/>
                <a:cs typeface="Gill Sans MT"/>
              </a:rPr>
              <a:t>.</a:t>
            </a:r>
            <a:endParaRPr sz="2567">
              <a:solidFill>
                <a:prstClr val="black"/>
              </a:solidFill>
              <a:latin typeface="Gill Sans MT"/>
              <a:cs typeface="Gill Sans M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414631" y="2148413"/>
            <a:ext cx="1653963" cy="892745"/>
          </a:xfrm>
          <a:prstGeom prst="rect">
            <a:avLst/>
          </a:prstGeom>
        </p:spPr>
        <p:txBody>
          <a:bodyPr vert="horz" wrap="square" lIns="0" tIns="0" rIns="0" bIns="0" rtlCol="0">
            <a:spAutoFit/>
          </a:bodyPr>
          <a:lstStyle/>
          <a:p>
            <a:pPr marL="8467" defTabSz="609630"/>
            <a:r>
              <a:rPr sz="1067" b="1" spc="-13" dirty="0">
                <a:solidFill>
                  <a:srgbClr val="2E3D45"/>
                </a:solidFill>
                <a:latin typeface="Lucida Sans"/>
                <a:cs typeface="Lucida Sans"/>
              </a:rPr>
              <a:t>REPAIR</a:t>
            </a:r>
            <a:r>
              <a:rPr sz="1067" b="1" spc="-107" dirty="0">
                <a:solidFill>
                  <a:srgbClr val="2E3D45"/>
                </a:solidFill>
                <a:latin typeface="Lucida Sans"/>
                <a:cs typeface="Lucida Sans"/>
              </a:rPr>
              <a:t> </a:t>
            </a:r>
            <a:r>
              <a:rPr sz="1067" b="1" spc="-3" dirty="0">
                <a:solidFill>
                  <a:srgbClr val="2E3D45"/>
                </a:solidFill>
                <a:latin typeface="Lucida Sans"/>
                <a:cs typeface="Lucida Sans"/>
              </a:rPr>
              <a:t>DESIGNER</a:t>
            </a:r>
            <a:endParaRPr sz="1067">
              <a:solidFill>
                <a:prstClr val="black"/>
              </a:solidFill>
              <a:latin typeface="Lucida Sans"/>
              <a:cs typeface="Lucida Sans"/>
            </a:endParaRPr>
          </a:p>
          <a:p>
            <a:pPr marL="8467" defTabSz="609630">
              <a:spcBef>
                <a:spcPts val="169"/>
              </a:spcBef>
            </a:pPr>
            <a:r>
              <a:rPr sz="1067" b="1" spc="-27" dirty="0">
                <a:solidFill>
                  <a:srgbClr val="2E3D45"/>
                </a:solidFill>
                <a:latin typeface="Lucida Sans"/>
                <a:cs typeface="Lucida Sans"/>
              </a:rPr>
              <a:t>Carena</a:t>
            </a:r>
            <a:r>
              <a:rPr sz="1067" b="1" spc="-97" dirty="0">
                <a:solidFill>
                  <a:srgbClr val="2E3D45"/>
                </a:solidFill>
                <a:latin typeface="Lucida Sans"/>
                <a:cs typeface="Lucida Sans"/>
              </a:rPr>
              <a:t> </a:t>
            </a:r>
            <a:r>
              <a:rPr sz="1067" b="1" spc="-27" dirty="0">
                <a:solidFill>
                  <a:srgbClr val="2E3D45"/>
                </a:solidFill>
                <a:latin typeface="Lucida Sans"/>
                <a:cs typeface="Lucida Sans"/>
              </a:rPr>
              <a:t>Hasara</a:t>
            </a:r>
            <a:endParaRPr sz="1067">
              <a:solidFill>
                <a:prstClr val="black"/>
              </a:solidFill>
              <a:latin typeface="Lucida Sans"/>
              <a:cs typeface="Lucida Sans"/>
            </a:endParaRPr>
          </a:p>
          <a:p>
            <a:pPr marL="8467" marR="3387" defTabSz="609630">
              <a:lnSpc>
                <a:spcPct val="113300"/>
              </a:lnSpc>
            </a:pPr>
            <a:r>
              <a:rPr sz="1067" spc="-13" dirty="0">
                <a:solidFill>
                  <a:srgbClr val="2E3D45"/>
                </a:solidFill>
                <a:latin typeface="Verdana"/>
                <a:cs typeface="Verdana"/>
              </a:rPr>
              <a:t>Fashion </a:t>
            </a:r>
            <a:r>
              <a:rPr sz="1067" spc="-20" dirty="0">
                <a:solidFill>
                  <a:srgbClr val="2E3D45"/>
                </a:solidFill>
                <a:latin typeface="Verdana"/>
                <a:cs typeface="Verdana"/>
              </a:rPr>
              <a:t>designer </a:t>
            </a:r>
            <a:r>
              <a:rPr sz="1067" spc="10" dirty="0">
                <a:solidFill>
                  <a:srgbClr val="2E3D45"/>
                </a:solidFill>
                <a:latin typeface="Verdana"/>
                <a:cs typeface="Verdana"/>
              </a:rPr>
              <a:t>with  </a:t>
            </a:r>
            <a:r>
              <a:rPr sz="1067" spc="-30" dirty="0">
                <a:solidFill>
                  <a:srgbClr val="2E3D45"/>
                </a:solidFill>
                <a:latin typeface="Verdana"/>
                <a:cs typeface="Verdana"/>
              </a:rPr>
              <a:t>engineering </a:t>
            </a:r>
            <a:r>
              <a:rPr sz="1067" spc="-20" dirty="0">
                <a:solidFill>
                  <a:srgbClr val="2E3D45"/>
                </a:solidFill>
                <a:latin typeface="Verdana"/>
                <a:cs typeface="Verdana"/>
              </a:rPr>
              <a:t>and</a:t>
            </a:r>
            <a:r>
              <a:rPr sz="1067" spc="-67" dirty="0">
                <a:solidFill>
                  <a:srgbClr val="2E3D45"/>
                </a:solidFill>
                <a:latin typeface="Verdana"/>
                <a:cs typeface="Verdana"/>
              </a:rPr>
              <a:t> </a:t>
            </a:r>
            <a:r>
              <a:rPr sz="1067" spc="-17" dirty="0">
                <a:solidFill>
                  <a:srgbClr val="2E3D45"/>
                </a:solidFill>
                <a:latin typeface="Verdana"/>
                <a:cs typeface="Verdana"/>
              </a:rPr>
              <a:t>systems  </a:t>
            </a:r>
            <a:r>
              <a:rPr sz="1067" spc="-20" dirty="0">
                <a:solidFill>
                  <a:srgbClr val="2E3D45"/>
                </a:solidFill>
                <a:latin typeface="Verdana"/>
                <a:cs typeface="Verdana"/>
              </a:rPr>
              <a:t>background</a:t>
            </a:r>
            <a:endParaRPr sz="1067">
              <a:solidFill>
                <a:prstClr val="black"/>
              </a:solidFill>
              <a:latin typeface="Verdana"/>
              <a:cs typeface="Verdana"/>
            </a:endParaRPr>
          </a:p>
        </p:txBody>
      </p:sp>
      <p:sp>
        <p:nvSpPr>
          <p:cNvPr id="3" name="object 3"/>
          <p:cNvSpPr txBox="1"/>
          <p:nvPr/>
        </p:nvSpPr>
        <p:spPr>
          <a:xfrm>
            <a:off x="1040046" y="3076889"/>
            <a:ext cx="336631" cy="3481493"/>
          </a:xfrm>
          <a:prstGeom prst="rect">
            <a:avLst/>
          </a:prstGeom>
        </p:spPr>
        <p:txBody>
          <a:bodyPr vert="vert270" wrap="square" lIns="0" tIns="0" rIns="0" bIns="0" rtlCol="0">
            <a:spAutoFit/>
          </a:bodyPr>
          <a:lstStyle/>
          <a:p>
            <a:pPr marL="8467" defTabSz="609630">
              <a:lnSpc>
                <a:spcPts val="1513"/>
              </a:lnSpc>
            </a:pPr>
            <a:r>
              <a:rPr sz="7234" spc="-80" dirty="0">
                <a:solidFill>
                  <a:srgbClr val="F9F6F1"/>
                </a:solidFill>
                <a:latin typeface="Verdana"/>
                <a:cs typeface="Verdana"/>
              </a:rPr>
              <a:t>TEA</a:t>
            </a:r>
            <a:r>
              <a:rPr sz="7234" dirty="0">
                <a:solidFill>
                  <a:srgbClr val="F9F6F1"/>
                </a:solidFill>
                <a:latin typeface="Verdana"/>
                <a:cs typeface="Verdana"/>
              </a:rPr>
              <a:t>M</a:t>
            </a:r>
            <a:endParaRPr sz="7234">
              <a:solidFill>
                <a:prstClr val="black"/>
              </a:solidFill>
              <a:latin typeface="Verdana"/>
              <a:cs typeface="Verdana"/>
            </a:endParaRPr>
          </a:p>
        </p:txBody>
      </p:sp>
      <p:sp>
        <p:nvSpPr>
          <p:cNvPr id="4" name="object 4"/>
          <p:cNvSpPr txBox="1"/>
          <p:nvPr/>
        </p:nvSpPr>
        <p:spPr>
          <a:xfrm>
            <a:off x="10729428" y="177759"/>
            <a:ext cx="1115483" cy="153888"/>
          </a:xfrm>
          <a:prstGeom prst="rect">
            <a:avLst/>
          </a:prstGeom>
        </p:spPr>
        <p:txBody>
          <a:bodyPr vert="horz" wrap="square" lIns="0" tIns="0" rIns="0" bIns="0" rtlCol="0">
            <a:spAutoFit/>
          </a:bodyPr>
          <a:lstStyle/>
          <a:p>
            <a:pPr marL="8467" defTabSz="609630"/>
            <a:r>
              <a:rPr sz="1000" b="1" spc="23" dirty="0">
                <a:solidFill>
                  <a:srgbClr val="2E3D45"/>
                </a:solidFill>
                <a:latin typeface="Lucida Sans"/>
                <a:cs typeface="Lucida Sans"/>
                <a:hlinkClick r:id="rId2"/>
              </a:rPr>
              <a:t>WWW.UPKEPT.IO</a:t>
            </a:r>
            <a:endParaRPr sz="1000">
              <a:solidFill>
                <a:prstClr val="black"/>
              </a:solidFill>
              <a:latin typeface="Lucida Sans"/>
              <a:cs typeface="Lucida Sans"/>
            </a:endParaRPr>
          </a:p>
        </p:txBody>
      </p:sp>
      <p:sp>
        <p:nvSpPr>
          <p:cNvPr id="5" name="object 5"/>
          <p:cNvSpPr txBox="1"/>
          <p:nvPr/>
        </p:nvSpPr>
        <p:spPr>
          <a:xfrm>
            <a:off x="1392650" y="779802"/>
            <a:ext cx="1159509" cy="164212"/>
          </a:xfrm>
          <a:prstGeom prst="rect">
            <a:avLst/>
          </a:prstGeom>
        </p:spPr>
        <p:txBody>
          <a:bodyPr vert="horz" wrap="square" lIns="0" tIns="0" rIns="0" bIns="0" rtlCol="0">
            <a:spAutoFit/>
          </a:bodyPr>
          <a:lstStyle/>
          <a:p>
            <a:pPr marL="8467" defTabSz="609630"/>
            <a:r>
              <a:rPr sz="1067" b="1" spc="-33" dirty="0">
                <a:solidFill>
                  <a:srgbClr val="2E3D45"/>
                </a:solidFill>
                <a:latin typeface="Lucida Sans"/>
                <a:cs typeface="Lucida Sans"/>
              </a:rPr>
              <a:t>FOUNDING</a:t>
            </a:r>
            <a:r>
              <a:rPr sz="1067" b="1" spc="-110" dirty="0">
                <a:solidFill>
                  <a:srgbClr val="2E3D45"/>
                </a:solidFill>
                <a:latin typeface="Lucida Sans"/>
                <a:cs typeface="Lucida Sans"/>
              </a:rPr>
              <a:t> </a:t>
            </a:r>
            <a:r>
              <a:rPr sz="1067" b="1" spc="-20" dirty="0">
                <a:solidFill>
                  <a:srgbClr val="2E3D45"/>
                </a:solidFill>
                <a:latin typeface="Lucida Sans"/>
                <a:cs typeface="Lucida Sans"/>
              </a:rPr>
              <a:t>TEAM</a:t>
            </a:r>
            <a:endParaRPr sz="1067">
              <a:solidFill>
                <a:prstClr val="black"/>
              </a:solidFill>
              <a:latin typeface="Lucida Sans"/>
              <a:cs typeface="Lucida Sans"/>
            </a:endParaRPr>
          </a:p>
        </p:txBody>
      </p:sp>
      <p:sp>
        <p:nvSpPr>
          <p:cNvPr id="6" name="object 6"/>
          <p:cNvSpPr txBox="1"/>
          <p:nvPr/>
        </p:nvSpPr>
        <p:spPr>
          <a:xfrm>
            <a:off x="2529225" y="1189580"/>
            <a:ext cx="2330027" cy="2135521"/>
          </a:xfrm>
          <a:prstGeom prst="rect">
            <a:avLst/>
          </a:prstGeom>
        </p:spPr>
        <p:txBody>
          <a:bodyPr vert="horz" wrap="square" lIns="0" tIns="0" rIns="0" bIns="0" rtlCol="0">
            <a:spAutoFit/>
          </a:bodyPr>
          <a:lstStyle/>
          <a:p>
            <a:pPr marL="8467" defTabSz="609630"/>
            <a:r>
              <a:rPr sz="1600" spc="-30" dirty="0">
                <a:solidFill>
                  <a:srgbClr val="2E3D45"/>
                </a:solidFill>
                <a:latin typeface="Verdana"/>
                <a:cs typeface="Verdana"/>
              </a:rPr>
              <a:t>FOUNDER </a:t>
            </a:r>
            <a:r>
              <a:rPr sz="1600" spc="-157" dirty="0">
                <a:solidFill>
                  <a:srgbClr val="2E3D45"/>
                </a:solidFill>
                <a:latin typeface="Verdana"/>
                <a:cs typeface="Verdana"/>
              </a:rPr>
              <a:t>&amp;</a:t>
            </a:r>
            <a:r>
              <a:rPr sz="1600" spc="-100" dirty="0">
                <a:solidFill>
                  <a:srgbClr val="2E3D45"/>
                </a:solidFill>
                <a:latin typeface="Verdana"/>
                <a:cs typeface="Verdana"/>
              </a:rPr>
              <a:t> </a:t>
            </a:r>
            <a:r>
              <a:rPr sz="1600" spc="-37" dirty="0">
                <a:solidFill>
                  <a:srgbClr val="2E3D45"/>
                </a:solidFill>
                <a:latin typeface="Verdana"/>
                <a:cs typeface="Verdana"/>
              </a:rPr>
              <a:t>CEO</a:t>
            </a:r>
            <a:endParaRPr sz="1600">
              <a:solidFill>
                <a:prstClr val="black"/>
              </a:solidFill>
              <a:latin typeface="Verdana"/>
              <a:cs typeface="Verdana"/>
            </a:endParaRPr>
          </a:p>
          <a:p>
            <a:pPr marL="8467" defTabSz="609630">
              <a:spcBef>
                <a:spcPts val="280"/>
              </a:spcBef>
            </a:pPr>
            <a:r>
              <a:rPr sz="1600" spc="-20" dirty="0">
                <a:solidFill>
                  <a:srgbClr val="2E3D45"/>
                </a:solidFill>
                <a:latin typeface="Verdana"/>
                <a:cs typeface="Verdana"/>
              </a:rPr>
              <a:t>Robin</a:t>
            </a:r>
            <a:r>
              <a:rPr sz="1600" spc="-143" dirty="0">
                <a:solidFill>
                  <a:srgbClr val="2E3D45"/>
                </a:solidFill>
                <a:latin typeface="Verdana"/>
                <a:cs typeface="Verdana"/>
              </a:rPr>
              <a:t> </a:t>
            </a:r>
            <a:r>
              <a:rPr sz="1600" spc="-13" dirty="0">
                <a:solidFill>
                  <a:srgbClr val="2E3D45"/>
                </a:solidFill>
                <a:latin typeface="Verdana"/>
                <a:cs typeface="Verdana"/>
              </a:rPr>
              <a:t>Atkinson</a:t>
            </a:r>
            <a:endParaRPr sz="1600">
              <a:solidFill>
                <a:prstClr val="black"/>
              </a:solidFill>
              <a:latin typeface="Verdana"/>
              <a:cs typeface="Verdana"/>
            </a:endParaRPr>
          </a:p>
          <a:p>
            <a:pPr marL="8467" marR="3387" defTabSz="609630">
              <a:lnSpc>
                <a:spcPts val="1753"/>
              </a:lnSpc>
              <a:spcBef>
                <a:spcPts val="76"/>
              </a:spcBef>
            </a:pPr>
            <a:r>
              <a:rPr sz="1267" spc="-60" dirty="0">
                <a:solidFill>
                  <a:srgbClr val="2E3D45"/>
                </a:solidFill>
                <a:latin typeface="Verdana"/>
                <a:cs typeface="Verdana"/>
              </a:rPr>
              <a:t>3x </a:t>
            </a:r>
            <a:r>
              <a:rPr sz="1267" spc="-7" dirty="0">
                <a:solidFill>
                  <a:srgbClr val="2E3D45"/>
                </a:solidFill>
                <a:latin typeface="Verdana"/>
                <a:cs typeface="Verdana"/>
              </a:rPr>
              <a:t>founder </a:t>
            </a:r>
            <a:r>
              <a:rPr sz="1267" spc="-13" dirty="0">
                <a:solidFill>
                  <a:srgbClr val="2E3D45"/>
                </a:solidFill>
                <a:latin typeface="Verdana"/>
                <a:cs typeface="Verdana"/>
              </a:rPr>
              <a:t>building </a:t>
            </a:r>
            <a:r>
              <a:rPr sz="1267" dirty="0">
                <a:solidFill>
                  <a:srgbClr val="2E3D45"/>
                </a:solidFill>
                <a:latin typeface="Verdana"/>
                <a:cs typeface="Verdana"/>
              </a:rPr>
              <a:t>the  </a:t>
            </a:r>
            <a:r>
              <a:rPr sz="1267" spc="-17" dirty="0">
                <a:solidFill>
                  <a:srgbClr val="2E3D45"/>
                </a:solidFill>
                <a:latin typeface="Verdana"/>
                <a:cs typeface="Verdana"/>
              </a:rPr>
              <a:t>modern </a:t>
            </a:r>
            <a:r>
              <a:rPr sz="1267" spc="-20" dirty="0">
                <a:solidFill>
                  <a:srgbClr val="2E3D45"/>
                </a:solidFill>
                <a:latin typeface="Verdana"/>
                <a:cs typeface="Verdana"/>
              </a:rPr>
              <a:t>repair</a:t>
            </a:r>
            <a:r>
              <a:rPr sz="1267" spc="-107" dirty="0">
                <a:solidFill>
                  <a:srgbClr val="2E3D45"/>
                </a:solidFill>
                <a:latin typeface="Verdana"/>
                <a:cs typeface="Verdana"/>
              </a:rPr>
              <a:t> </a:t>
            </a:r>
            <a:r>
              <a:rPr sz="1267" spc="-10" dirty="0">
                <a:solidFill>
                  <a:srgbClr val="2E3D45"/>
                </a:solidFill>
                <a:latin typeface="Verdana"/>
                <a:cs typeface="Verdana"/>
              </a:rPr>
              <a:t>infrastructure.  </a:t>
            </a:r>
            <a:r>
              <a:rPr sz="1267" spc="3" dirty="0">
                <a:solidFill>
                  <a:srgbClr val="2E3D45"/>
                </a:solidFill>
                <a:latin typeface="Verdana"/>
                <a:cs typeface="Verdana"/>
              </a:rPr>
              <a:t>Led </a:t>
            </a:r>
            <a:r>
              <a:rPr sz="1267" spc="-3" dirty="0">
                <a:solidFill>
                  <a:srgbClr val="2E3D45"/>
                </a:solidFill>
                <a:latin typeface="Verdana"/>
                <a:cs typeface="Verdana"/>
              </a:rPr>
              <a:t>sewn-trades </a:t>
            </a:r>
            <a:r>
              <a:rPr sz="1267" spc="-13" dirty="0">
                <a:solidFill>
                  <a:srgbClr val="2E3D45"/>
                </a:solidFill>
                <a:latin typeface="Verdana"/>
                <a:cs typeface="Verdana"/>
              </a:rPr>
              <a:t>ecosystem  </a:t>
            </a:r>
            <a:r>
              <a:rPr sz="1267" spc="-23" dirty="0">
                <a:solidFill>
                  <a:srgbClr val="2E3D45"/>
                </a:solidFill>
                <a:latin typeface="Verdana"/>
                <a:cs typeface="Verdana"/>
              </a:rPr>
              <a:t>development, </a:t>
            </a:r>
            <a:r>
              <a:rPr sz="1267" spc="-3" dirty="0">
                <a:solidFill>
                  <a:srgbClr val="2E3D45"/>
                </a:solidFill>
                <a:latin typeface="Verdana"/>
                <a:cs typeface="Verdana"/>
              </a:rPr>
              <a:t>launched  </a:t>
            </a:r>
            <a:r>
              <a:rPr sz="1267" spc="-37" dirty="0">
                <a:solidFill>
                  <a:srgbClr val="2E3D45"/>
                </a:solidFill>
                <a:latin typeface="Verdana"/>
                <a:cs typeface="Verdana"/>
              </a:rPr>
              <a:t>Rapha’s </a:t>
            </a:r>
            <a:r>
              <a:rPr sz="1267" spc="-87" dirty="0">
                <a:solidFill>
                  <a:srgbClr val="2E3D45"/>
                </a:solidFill>
                <a:latin typeface="Verdana"/>
                <a:cs typeface="Verdana"/>
              </a:rPr>
              <a:t>U.S. </a:t>
            </a:r>
            <a:r>
              <a:rPr sz="1267" spc="-20" dirty="0">
                <a:solidFill>
                  <a:srgbClr val="2E3D45"/>
                </a:solidFill>
                <a:latin typeface="Verdana"/>
                <a:cs typeface="Verdana"/>
              </a:rPr>
              <a:t>repair </a:t>
            </a:r>
            <a:r>
              <a:rPr sz="1267" spc="-80" dirty="0">
                <a:solidFill>
                  <a:srgbClr val="2E3D45"/>
                </a:solidFill>
                <a:latin typeface="Verdana"/>
                <a:cs typeface="Verdana"/>
              </a:rPr>
              <a:t>HQ, </a:t>
            </a:r>
            <a:r>
              <a:rPr sz="1267" spc="-20" dirty="0">
                <a:solidFill>
                  <a:srgbClr val="2E3D45"/>
                </a:solidFill>
                <a:latin typeface="Verdana"/>
                <a:cs typeface="Verdana"/>
              </a:rPr>
              <a:t>and  </a:t>
            </a:r>
            <a:r>
              <a:rPr sz="1267" spc="7" dirty="0">
                <a:solidFill>
                  <a:srgbClr val="2E3D45"/>
                </a:solidFill>
                <a:latin typeface="Verdana"/>
                <a:cs typeface="Verdana"/>
              </a:rPr>
              <a:t>built </a:t>
            </a:r>
            <a:r>
              <a:rPr sz="1267" spc="-20" dirty="0">
                <a:solidFill>
                  <a:srgbClr val="2E3D45"/>
                </a:solidFill>
                <a:latin typeface="Verdana"/>
                <a:cs typeface="Verdana"/>
              </a:rPr>
              <a:t>repair </a:t>
            </a:r>
            <a:r>
              <a:rPr sz="1267" spc="-30" dirty="0">
                <a:solidFill>
                  <a:srgbClr val="2E3D45"/>
                </a:solidFill>
                <a:latin typeface="Verdana"/>
                <a:cs typeface="Verdana"/>
              </a:rPr>
              <a:t>programs </a:t>
            </a:r>
            <a:r>
              <a:rPr sz="1267" spc="3" dirty="0">
                <a:solidFill>
                  <a:srgbClr val="2E3D45"/>
                </a:solidFill>
                <a:latin typeface="Verdana"/>
                <a:cs typeface="Verdana"/>
              </a:rPr>
              <a:t>for  </a:t>
            </a:r>
            <a:r>
              <a:rPr sz="1267" spc="-10" dirty="0">
                <a:solidFill>
                  <a:srgbClr val="2E3D45"/>
                </a:solidFill>
                <a:latin typeface="Verdana"/>
                <a:cs typeface="Verdana"/>
              </a:rPr>
              <a:t>mission-driven</a:t>
            </a:r>
            <a:r>
              <a:rPr sz="1267" spc="-60" dirty="0">
                <a:solidFill>
                  <a:srgbClr val="2E3D45"/>
                </a:solidFill>
                <a:latin typeface="Verdana"/>
                <a:cs typeface="Verdana"/>
              </a:rPr>
              <a:t> </a:t>
            </a:r>
            <a:r>
              <a:rPr sz="1267" spc="-27" dirty="0">
                <a:solidFill>
                  <a:srgbClr val="2E3D45"/>
                </a:solidFill>
                <a:latin typeface="Verdana"/>
                <a:cs typeface="Verdana"/>
              </a:rPr>
              <a:t>brands.</a:t>
            </a:r>
            <a:endParaRPr sz="1267">
              <a:solidFill>
                <a:prstClr val="black"/>
              </a:solidFill>
              <a:latin typeface="Verdana"/>
              <a:cs typeface="Verdana"/>
            </a:endParaRPr>
          </a:p>
        </p:txBody>
      </p:sp>
      <p:sp>
        <p:nvSpPr>
          <p:cNvPr id="7" name="object 7"/>
          <p:cNvSpPr txBox="1"/>
          <p:nvPr/>
        </p:nvSpPr>
        <p:spPr>
          <a:xfrm>
            <a:off x="5200383" y="699581"/>
            <a:ext cx="3170343" cy="1142429"/>
          </a:xfrm>
          <a:prstGeom prst="rect">
            <a:avLst/>
          </a:prstGeom>
        </p:spPr>
        <p:txBody>
          <a:bodyPr vert="horz" wrap="square" lIns="0" tIns="0" rIns="0" bIns="0" rtlCol="0">
            <a:spAutoFit/>
          </a:bodyPr>
          <a:lstStyle/>
          <a:p>
            <a:pPr marL="8467" defTabSz="609630"/>
            <a:r>
              <a:rPr sz="1067" b="1" spc="-33" dirty="0">
                <a:solidFill>
                  <a:srgbClr val="2E3D45"/>
                </a:solidFill>
                <a:latin typeface="Lucida Sans"/>
                <a:cs typeface="Lucida Sans"/>
              </a:rPr>
              <a:t>FOUNDING </a:t>
            </a:r>
            <a:r>
              <a:rPr sz="1067" b="1" spc="-13" dirty="0">
                <a:solidFill>
                  <a:srgbClr val="2E3D45"/>
                </a:solidFill>
                <a:latin typeface="Lucida Sans"/>
                <a:cs typeface="Lucida Sans"/>
              </a:rPr>
              <a:t>REPAIR</a:t>
            </a:r>
            <a:r>
              <a:rPr sz="1067" b="1" spc="-97" dirty="0">
                <a:solidFill>
                  <a:srgbClr val="2E3D45"/>
                </a:solidFill>
                <a:latin typeface="Lucida Sans"/>
                <a:cs typeface="Lucida Sans"/>
              </a:rPr>
              <a:t> </a:t>
            </a:r>
            <a:r>
              <a:rPr sz="1067" b="1" spc="-20" dirty="0">
                <a:solidFill>
                  <a:srgbClr val="2E3D45"/>
                </a:solidFill>
                <a:latin typeface="Lucida Sans"/>
                <a:cs typeface="Lucida Sans"/>
              </a:rPr>
              <a:t>TEAM</a:t>
            </a:r>
            <a:endParaRPr sz="1067">
              <a:solidFill>
                <a:prstClr val="black"/>
              </a:solidFill>
              <a:latin typeface="Lucida Sans"/>
              <a:cs typeface="Lucida Sans"/>
            </a:endParaRPr>
          </a:p>
          <a:p>
            <a:pPr marL="1203597" defTabSz="609630">
              <a:spcBef>
                <a:spcPts val="723"/>
              </a:spcBef>
            </a:pPr>
            <a:r>
              <a:rPr sz="1067" b="1" spc="-13" dirty="0">
                <a:solidFill>
                  <a:srgbClr val="2E3D45"/>
                </a:solidFill>
                <a:latin typeface="Lucida Sans"/>
                <a:cs typeface="Lucida Sans"/>
              </a:rPr>
              <a:t>REPAIR</a:t>
            </a:r>
            <a:r>
              <a:rPr sz="1067" b="1" spc="-100" dirty="0">
                <a:solidFill>
                  <a:srgbClr val="2E3D45"/>
                </a:solidFill>
                <a:latin typeface="Lucida Sans"/>
                <a:cs typeface="Lucida Sans"/>
              </a:rPr>
              <a:t> </a:t>
            </a:r>
            <a:r>
              <a:rPr sz="1067" b="1" spc="-37" dirty="0">
                <a:solidFill>
                  <a:srgbClr val="2E3D45"/>
                </a:solidFill>
                <a:latin typeface="Lucida Sans"/>
                <a:cs typeface="Lucida Sans"/>
              </a:rPr>
              <a:t>DIRECTOR</a:t>
            </a:r>
            <a:endParaRPr sz="1067">
              <a:solidFill>
                <a:prstClr val="black"/>
              </a:solidFill>
              <a:latin typeface="Lucida Sans"/>
              <a:cs typeface="Lucida Sans"/>
            </a:endParaRPr>
          </a:p>
          <a:p>
            <a:pPr marL="1203597" marR="3387" defTabSz="609630">
              <a:lnSpc>
                <a:spcPct val="113300"/>
              </a:lnSpc>
            </a:pPr>
            <a:r>
              <a:rPr sz="1067" spc="-3" dirty="0">
                <a:solidFill>
                  <a:srgbClr val="2E3D45"/>
                </a:solidFill>
                <a:latin typeface="Verdana"/>
                <a:cs typeface="Verdana"/>
              </a:rPr>
              <a:t>Victoria </a:t>
            </a:r>
            <a:r>
              <a:rPr sz="1067" spc="-10" dirty="0">
                <a:solidFill>
                  <a:srgbClr val="2E3D45"/>
                </a:solidFill>
                <a:latin typeface="Verdana"/>
                <a:cs typeface="Verdana"/>
              </a:rPr>
              <a:t>Gibbs </a:t>
            </a:r>
            <a:r>
              <a:rPr sz="1067" spc="-20" dirty="0">
                <a:solidFill>
                  <a:srgbClr val="2E3D45"/>
                </a:solidFill>
                <a:latin typeface="Verdana"/>
                <a:cs typeface="Verdana"/>
              </a:rPr>
              <a:t>Salazar  </a:t>
            </a:r>
            <a:r>
              <a:rPr sz="1067" spc="-33" dirty="0">
                <a:solidFill>
                  <a:srgbClr val="2E3D45"/>
                </a:solidFill>
                <a:latin typeface="Verdana"/>
                <a:cs typeface="Verdana"/>
              </a:rPr>
              <a:t>Overseeing </a:t>
            </a:r>
            <a:r>
              <a:rPr sz="1067" spc="-17" dirty="0">
                <a:solidFill>
                  <a:srgbClr val="2E3D45"/>
                </a:solidFill>
                <a:latin typeface="Verdana"/>
                <a:cs typeface="Verdana"/>
              </a:rPr>
              <a:t>Quality Control,  </a:t>
            </a:r>
            <a:r>
              <a:rPr sz="1067" spc="-33" dirty="0">
                <a:solidFill>
                  <a:srgbClr val="2E3D45"/>
                </a:solidFill>
                <a:latin typeface="Verdana"/>
                <a:cs typeface="Verdana"/>
              </a:rPr>
              <a:t>Training </a:t>
            </a:r>
            <a:r>
              <a:rPr sz="1067" spc="-20" dirty="0">
                <a:solidFill>
                  <a:srgbClr val="2E3D45"/>
                </a:solidFill>
                <a:latin typeface="Verdana"/>
                <a:cs typeface="Verdana"/>
              </a:rPr>
              <a:t>and </a:t>
            </a:r>
            <a:r>
              <a:rPr sz="1067" spc="-47" dirty="0">
                <a:solidFill>
                  <a:srgbClr val="2E3D45"/>
                </a:solidFill>
                <a:latin typeface="Verdana"/>
                <a:cs typeface="Verdana"/>
              </a:rPr>
              <a:t>day </a:t>
            </a:r>
            <a:r>
              <a:rPr sz="1067" spc="10" dirty="0">
                <a:solidFill>
                  <a:srgbClr val="2E3D45"/>
                </a:solidFill>
                <a:latin typeface="Verdana"/>
                <a:cs typeface="Verdana"/>
              </a:rPr>
              <a:t>to </a:t>
            </a:r>
            <a:r>
              <a:rPr sz="1067" spc="-47" dirty="0">
                <a:solidFill>
                  <a:srgbClr val="2E3D45"/>
                </a:solidFill>
                <a:latin typeface="Verdana"/>
                <a:cs typeface="Verdana"/>
              </a:rPr>
              <a:t>day</a:t>
            </a:r>
            <a:r>
              <a:rPr sz="1067" spc="-163" dirty="0">
                <a:solidFill>
                  <a:srgbClr val="2E3D45"/>
                </a:solidFill>
                <a:latin typeface="Verdana"/>
                <a:cs typeface="Verdana"/>
              </a:rPr>
              <a:t> </a:t>
            </a:r>
            <a:r>
              <a:rPr sz="1067" spc="-20" dirty="0">
                <a:solidFill>
                  <a:srgbClr val="2E3D45"/>
                </a:solidFill>
                <a:latin typeface="Verdana"/>
                <a:cs typeface="Verdana"/>
              </a:rPr>
              <a:t>repair  </a:t>
            </a:r>
            <a:r>
              <a:rPr sz="1067" spc="-13" dirty="0">
                <a:solidFill>
                  <a:srgbClr val="2E3D45"/>
                </a:solidFill>
                <a:latin typeface="Verdana"/>
                <a:cs typeface="Verdana"/>
              </a:rPr>
              <a:t>operations</a:t>
            </a:r>
            <a:endParaRPr sz="1067">
              <a:solidFill>
                <a:prstClr val="black"/>
              </a:solidFill>
              <a:latin typeface="Verdana"/>
              <a:cs typeface="Verdana"/>
            </a:endParaRPr>
          </a:p>
        </p:txBody>
      </p:sp>
      <p:sp>
        <p:nvSpPr>
          <p:cNvPr id="8" name="object 8"/>
          <p:cNvSpPr txBox="1"/>
          <p:nvPr/>
        </p:nvSpPr>
        <p:spPr>
          <a:xfrm>
            <a:off x="5200383" y="5182045"/>
            <a:ext cx="808143" cy="164212"/>
          </a:xfrm>
          <a:prstGeom prst="rect">
            <a:avLst/>
          </a:prstGeom>
        </p:spPr>
        <p:txBody>
          <a:bodyPr vert="horz" wrap="square" lIns="0" tIns="0" rIns="0" bIns="0" rtlCol="0">
            <a:spAutoFit/>
          </a:bodyPr>
          <a:lstStyle/>
          <a:p>
            <a:pPr marL="8467" defTabSz="609630"/>
            <a:r>
              <a:rPr sz="1067" b="1" spc="-23" dirty="0">
                <a:solidFill>
                  <a:srgbClr val="2E3D45"/>
                </a:solidFill>
                <a:latin typeface="Lucida Sans"/>
                <a:cs typeface="Lucida Sans"/>
              </a:rPr>
              <a:t>TECH</a:t>
            </a:r>
            <a:r>
              <a:rPr sz="1067" b="1" spc="-107" dirty="0">
                <a:solidFill>
                  <a:srgbClr val="2E3D45"/>
                </a:solidFill>
                <a:latin typeface="Lucida Sans"/>
                <a:cs typeface="Lucida Sans"/>
              </a:rPr>
              <a:t> </a:t>
            </a:r>
            <a:r>
              <a:rPr sz="1067" b="1" spc="-20" dirty="0">
                <a:solidFill>
                  <a:srgbClr val="2E3D45"/>
                </a:solidFill>
                <a:latin typeface="Lucida Sans"/>
                <a:cs typeface="Lucida Sans"/>
              </a:rPr>
              <a:t>TEAM</a:t>
            </a:r>
            <a:endParaRPr sz="1067">
              <a:solidFill>
                <a:prstClr val="black"/>
              </a:solidFill>
              <a:latin typeface="Lucida Sans"/>
              <a:cs typeface="Lucida Sans"/>
            </a:endParaRPr>
          </a:p>
        </p:txBody>
      </p:sp>
      <p:sp>
        <p:nvSpPr>
          <p:cNvPr id="9" name="object 9"/>
          <p:cNvSpPr txBox="1"/>
          <p:nvPr/>
        </p:nvSpPr>
        <p:spPr>
          <a:xfrm>
            <a:off x="2448263" y="3891262"/>
            <a:ext cx="2390140" cy="2089418"/>
          </a:xfrm>
          <a:prstGeom prst="rect">
            <a:avLst/>
          </a:prstGeom>
        </p:spPr>
        <p:txBody>
          <a:bodyPr vert="horz" wrap="square" lIns="0" tIns="0" rIns="0" bIns="0" rtlCol="0">
            <a:spAutoFit/>
          </a:bodyPr>
          <a:lstStyle/>
          <a:p>
            <a:pPr marL="8467" marR="3387" defTabSz="609630">
              <a:lnSpc>
                <a:spcPct val="114599"/>
              </a:lnSpc>
            </a:pPr>
            <a:r>
              <a:rPr sz="1600" spc="136" dirty="0">
                <a:solidFill>
                  <a:srgbClr val="2E3D45"/>
                </a:solidFill>
                <a:latin typeface="Gill Sans MT"/>
                <a:cs typeface="Gill Sans MT"/>
              </a:rPr>
              <a:t>Co-Founder </a:t>
            </a:r>
            <a:r>
              <a:rPr sz="1600" spc="-3" dirty="0">
                <a:solidFill>
                  <a:srgbClr val="2E3D45"/>
                </a:solidFill>
                <a:latin typeface="Gill Sans MT"/>
                <a:cs typeface="Gill Sans MT"/>
              </a:rPr>
              <a:t>&amp; </a:t>
            </a:r>
            <a:r>
              <a:rPr sz="1600" spc="23" dirty="0">
                <a:solidFill>
                  <a:srgbClr val="2E3D45"/>
                </a:solidFill>
                <a:latin typeface="Gill Sans MT"/>
                <a:cs typeface="Gill Sans MT"/>
              </a:rPr>
              <a:t>CTO/CFO  </a:t>
            </a:r>
            <a:r>
              <a:rPr sz="1600" spc="150" dirty="0">
                <a:solidFill>
                  <a:srgbClr val="2E3D45"/>
                </a:solidFill>
                <a:latin typeface="Gill Sans MT"/>
                <a:cs typeface="Gill Sans MT"/>
              </a:rPr>
              <a:t>Cash </a:t>
            </a:r>
            <a:r>
              <a:rPr sz="1600" spc="93" dirty="0">
                <a:solidFill>
                  <a:srgbClr val="2E3D45"/>
                </a:solidFill>
                <a:latin typeface="Gill Sans MT"/>
                <a:cs typeface="Gill Sans MT"/>
              </a:rPr>
              <a:t>Acrey,</a:t>
            </a:r>
            <a:r>
              <a:rPr sz="1600" spc="-10" dirty="0">
                <a:solidFill>
                  <a:srgbClr val="2E3D45"/>
                </a:solidFill>
                <a:latin typeface="Gill Sans MT"/>
                <a:cs typeface="Gill Sans MT"/>
              </a:rPr>
              <a:t> </a:t>
            </a:r>
            <a:r>
              <a:rPr sz="1600" spc="100" dirty="0">
                <a:solidFill>
                  <a:srgbClr val="2E3D45"/>
                </a:solidFill>
                <a:latin typeface="Gill Sans MT"/>
                <a:cs typeface="Gill Sans MT"/>
              </a:rPr>
              <a:t>PhD</a:t>
            </a:r>
            <a:endParaRPr sz="1600">
              <a:solidFill>
                <a:prstClr val="black"/>
              </a:solidFill>
              <a:latin typeface="Gill Sans MT"/>
              <a:cs typeface="Gill Sans MT"/>
            </a:endParaRPr>
          </a:p>
          <a:p>
            <a:pPr marL="8467" marR="36408" defTabSz="609630">
              <a:lnSpc>
                <a:spcPts val="1747"/>
              </a:lnSpc>
              <a:spcBef>
                <a:spcPts val="83"/>
              </a:spcBef>
            </a:pPr>
            <a:r>
              <a:rPr sz="1267" spc="140" dirty="0">
                <a:solidFill>
                  <a:srgbClr val="2E3D45"/>
                </a:solidFill>
                <a:latin typeface="Gill Sans MT"/>
                <a:cs typeface="Gill Sans MT"/>
              </a:rPr>
              <a:t>Finance </a:t>
            </a:r>
            <a:r>
              <a:rPr sz="1267" spc="23" dirty="0">
                <a:solidFill>
                  <a:srgbClr val="2E3D45"/>
                </a:solidFill>
                <a:latin typeface="Gill Sans MT"/>
                <a:cs typeface="Gill Sans MT"/>
              </a:rPr>
              <a:t>+ </a:t>
            </a:r>
            <a:r>
              <a:rPr sz="1267" spc="133" dirty="0">
                <a:solidFill>
                  <a:srgbClr val="2E3D45"/>
                </a:solidFill>
                <a:latin typeface="Gill Sans MT"/>
                <a:cs typeface="Gill Sans MT"/>
              </a:rPr>
              <a:t>tech </a:t>
            </a:r>
            <a:r>
              <a:rPr sz="1267" spc="143" dirty="0">
                <a:solidFill>
                  <a:srgbClr val="2E3D45"/>
                </a:solidFill>
                <a:latin typeface="Gill Sans MT"/>
                <a:cs typeface="Gill Sans MT"/>
              </a:rPr>
              <a:t>dual</a:t>
            </a:r>
            <a:r>
              <a:rPr sz="1267" spc="-27" dirty="0">
                <a:solidFill>
                  <a:srgbClr val="2E3D45"/>
                </a:solidFill>
                <a:latin typeface="Gill Sans MT"/>
                <a:cs typeface="Gill Sans MT"/>
              </a:rPr>
              <a:t> </a:t>
            </a:r>
            <a:r>
              <a:rPr sz="1267" spc="87" dirty="0">
                <a:solidFill>
                  <a:srgbClr val="2E3D45"/>
                </a:solidFill>
                <a:latin typeface="Gill Sans MT"/>
                <a:cs typeface="Gill Sans MT"/>
              </a:rPr>
              <a:t>operator.  </a:t>
            </a:r>
            <a:r>
              <a:rPr sz="1267" spc="73" dirty="0">
                <a:solidFill>
                  <a:srgbClr val="2E3D45"/>
                </a:solidFill>
                <a:latin typeface="Gill Sans MT"/>
                <a:cs typeface="Gill Sans MT"/>
              </a:rPr>
              <a:t>Drives </a:t>
            </a:r>
            <a:r>
              <a:rPr sz="1267" spc="133" dirty="0">
                <a:solidFill>
                  <a:srgbClr val="2E3D45"/>
                </a:solidFill>
                <a:latin typeface="Gill Sans MT"/>
                <a:cs typeface="Gill Sans MT"/>
              </a:rPr>
              <a:t>financial </a:t>
            </a:r>
            <a:r>
              <a:rPr sz="1267" spc="110" dirty="0">
                <a:solidFill>
                  <a:srgbClr val="2E3D45"/>
                </a:solidFill>
                <a:latin typeface="Gill Sans MT"/>
                <a:cs typeface="Gill Sans MT"/>
              </a:rPr>
              <a:t>strategy,  </a:t>
            </a:r>
            <a:r>
              <a:rPr sz="1267" spc="140" dirty="0">
                <a:solidFill>
                  <a:srgbClr val="2E3D45"/>
                </a:solidFill>
                <a:latin typeface="Gill Sans MT"/>
                <a:cs typeface="Gill Sans MT"/>
              </a:rPr>
              <a:t>models </a:t>
            </a:r>
            <a:r>
              <a:rPr sz="1267" spc="147" dirty="0">
                <a:solidFill>
                  <a:srgbClr val="2E3D45"/>
                </a:solidFill>
                <a:latin typeface="Gill Sans MT"/>
                <a:cs typeface="Gill Sans MT"/>
              </a:rPr>
              <a:t>scalable </a:t>
            </a:r>
            <a:r>
              <a:rPr sz="1267" spc="117" dirty="0">
                <a:solidFill>
                  <a:srgbClr val="2E3D45"/>
                </a:solidFill>
                <a:latin typeface="Gill Sans MT"/>
                <a:cs typeface="Gill Sans MT"/>
              </a:rPr>
              <a:t>unit  </a:t>
            </a:r>
            <a:r>
              <a:rPr sz="1267" spc="120" dirty="0">
                <a:solidFill>
                  <a:srgbClr val="2E3D45"/>
                </a:solidFill>
                <a:latin typeface="Gill Sans MT"/>
                <a:cs typeface="Gill Sans MT"/>
              </a:rPr>
              <a:t>economics, </a:t>
            </a:r>
            <a:r>
              <a:rPr sz="1267" spc="157" dirty="0">
                <a:solidFill>
                  <a:srgbClr val="2E3D45"/>
                </a:solidFill>
                <a:latin typeface="Gill Sans MT"/>
                <a:cs typeface="Gill Sans MT"/>
              </a:rPr>
              <a:t>and </a:t>
            </a:r>
            <a:r>
              <a:rPr sz="1267" spc="147" dirty="0">
                <a:solidFill>
                  <a:srgbClr val="2E3D45"/>
                </a:solidFill>
                <a:latin typeface="Gill Sans MT"/>
                <a:cs typeface="Gill Sans MT"/>
              </a:rPr>
              <a:t>leads </a:t>
            </a:r>
            <a:r>
              <a:rPr sz="1267" spc="127" dirty="0">
                <a:solidFill>
                  <a:srgbClr val="2E3D45"/>
                </a:solidFill>
                <a:latin typeface="Gill Sans MT"/>
                <a:cs typeface="Gill Sans MT"/>
              </a:rPr>
              <a:t>the  </a:t>
            </a:r>
            <a:r>
              <a:rPr sz="1267" spc="130" dirty="0">
                <a:solidFill>
                  <a:srgbClr val="2E3D45"/>
                </a:solidFill>
                <a:latin typeface="Gill Sans MT"/>
                <a:cs typeface="Gill Sans MT"/>
              </a:rPr>
              <a:t>build-out </a:t>
            </a:r>
            <a:r>
              <a:rPr sz="1267" spc="120" dirty="0">
                <a:solidFill>
                  <a:srgbClr val="2E3D45"/>
                </a:solidFill>
                <a:latin typeface="Gill Sans MT"/>
                <a:cs typeface="Gill Sans MT"/>
              </a:rPr>
              <a:t>of </a:t>
            </a:r>
            <a:r>
              <a:rPr sz="1267" spc="110" dirty="0">
                <a:solidFill>
                  <a:srgbClr val="2E3D45"/>
                </a:solidFill>
                <a:latin typeface="Gill Sans MT"/>
                <a:cs typeface="Gill Sans MT"/>
              </a:rPr>
              <a:t>Upkept’s </a:t>
            </a:r>
            <a:r>
              <a:rPr sz="1267" spc="113" dirty="0">
                <a:solidFill>
                  <a:srgbClr val="2E3D45"/>
                </a:solidFill>
                <a:latin typeface="Gill Sans MT"/>
                <a:cs typeface="Gill Sans MT"/>
              </a:rPr>
              <a:t>digital  </a:t>
            </a:r>
            <a:r>
              <a:rPr sz="1267" spc="130" dirty="0">
                <a:solidFill>
                  <a:srgbClr val="2E3D45"/>
                </a:solidFill>
                <a:latin typeface="Gill Sans MT"/>
                <a:cs typeface="Gill Sans MT"/>
              </a:rPr>
              <a:t>platform </a:t>
            </a:r>
            <a:r>
              <a:rPr sz="1267" spc="157" dirty="0">
                <a:solidFill>
                  <a:srgbClr val="2E3D45"/>
                </a:solidFill>
                <a:latin typeface="Gill Sans MT"/>
                <a:cs typeface="Gill Sans MT"/>
              </a:rPr>
              <a:t>and </a:t>
            </a:r>
            <a:r>
              <a:rPr sz="1267" spc="107" dirty="0">
                <a:solidFill>
                  <a:srgbClr val="2E3D45"/>
                </a:solidFill>
                <a:latin typeface="Gill Sans MT"/>
                <a:cs typeface="Gill Sans MT"/>
              </a:rPr>
              <a:t>operational  </a:t>
            </a:r>
            <a:r>
              <a:rPr sz="1267" spc="143" dirty="0">
                <a:solidFill>
                  <a:srgbClr val="2E3D45"/>
                </a:solidFill>
                <a:latin typeface="Gill Sans MT"/>
                <a:cs typeface="Gill Sans MT"/>
              </a:rPr>
              <a:t>systems.</a:t>
            </a:r>
            <a:endParaRPr sz="1267">
              <a:solidFill>
                <a:prstClr val="black"/>
              </a:solidFill>
              <a:latin typeface="Gill Sans MT"/>
              <a:cs typeface="Gill Sans MT"/>
            </a:endParaRPr>
          </a:p>
        </p:txBody>
      </p:sp>
      <p:sp>
        <p:nvSpPr>
          <p:cNvPr id="10" name="object 10"/>
          <p:cNvSpPr txBox="1"/>
          <p:nvPr/>
        </p:nvSpPr>
        <p:spPr>
          <a:xfrm>
            <a:off x="6297475" y="5636725"/>
            <a:ext cx="1772920" cy="914096"/>
          </a:xfrm>
          <a:prstGeom prst="rect">
            <a:avLst/>
          </a:prstGeom>
        </p:spPr>
        <p:txBody>
          <a:bodyPr vert="horz" wrap="square" lIns="0" tIns="0" rIns="0" bIns="0" rtlCol="0">
            <a:spAutoFit/>
          </a:bodyPr>
          <a:lstStyle/>
          <a:p>
            <a:pPr marL="8467" marR="3387" defTabSz="609630">
              <a:lnSpc>
                <a:spcPct val="113300"/>
              </a:lnSpc>
            </a:pPr>
            <a:r>
              <a:rPr sz="1067" b="1" spc="-17" dirty="0">
                <a:solidFill>
                  <a:srgbClr val="2E3D45"/>
                </a:solidFill>
                <a:latin typeface="Lucida Sans"/>
                <a:cs typeface="Lucida Sans"/>
              </a:rPr>
              <a:t>Senior </a:t>
            </a:r>
            <a:r>
              <a:rPr sz="1067" b="1" spc="-7" dirty="0">
                <a:solidFill>
                  <a:srgbClr val="2E3D45"/>
                </a:solidFill>
                <a:latin typeface="Lucida Sans"/>
                <a:cs typeface="Lucida Sans"/>
              </a:rPr>
              <a:t>Backend</a:t>
            </a:r>
            <a:r>
              <a:rPr sz="1067" b="1" spc="-90" dirty="0">
                <a:solidFill>
                  <a:srgbClr val="2E3D45"/>
                </a:solidFill>
                <a:latin typeface="Lucida Sans"/>
                <a:cs typeface="Lucida Sans"/>
              </a:rPr>
              <a:t> </a:t>
            </a:r>
            <a:r>
              <a:rPr sz="1067" b="1" spc="-30" dirty="0">
                <a:solidFill>
                  <a:srgbClr val="2E3D45"/>
                </a:solidFill>
                <a:latin typeface="Lucida Sans"/>
                <a:cs typeface="Lucida Sans"/>
              </a:rPr>
              <a:t>Developer  Christopher</a:t>
            </a:r>
            <a:r>
              <a:rPr sz="1067" b="1" spc="-100" dirty="0">
                <a:solidFill>
                  <a:srgbClr val="2E3D45"/>
                </a:solidFill>
                <a:latin typeface="Lucida Sans"/>
                <a:cs typeface="Lucida Sans"/>
              </a:rPr>
              <a:t> </a:t>
            </a:r>
            <a:r>
              <a:rPr sz="1067" b="1" spc="-43" dirty="0">
                <a:solidFill>
                  <a:srgbClr val="2E3D45"/>
                </a:solidFill>
                <a:latin typeface="Lucida Sans"/>
                <a:cs typeface="Lucida Sans"/>
              </a:rPr>
              <a:t>Hobbs</a:t>
            </a:r>
            <a:endParaRPr sz="1067">
              <a:solidFill>
                <a:prstClr val="black"/>
              </a:solidFill>
              <a:latin typeface="Lucida Sans"/>
              <a:cs typeface="Lucida Sans"/>
            </a:endParaRPr>
          </a:p>
          <a:p>
            <a:pPr marL="8467" marR="36831" defTabSz="609630">
              <a:lnSpc>
                <a:spcPct val="113300"/>
              </a:lnSpc>
            </a:pPr>
            <a:r>
              <a:rPr sz="1067" spc="87" dirty="0">
                <a:solidFill>
                  <a:srgbClr val="2E3D45"/>
                </a:solidFill>
                <a:latin typeface="Gill Sans MT"/>
                <a:cs typeface="Gill Sans MT"/>
              </a:rPr>
              <a:t>Model </a:t>
            </a:r>
            <a:r>
              <a:rPr sz="1067" spc="107" dirty="0">
                <a:solidFill>
                  <a:srgbClr val="2E3D45"/>
                </a:solidFill>
                <a:latin typeface="Gill Sans MT"/>
                <a:cs typeface="Gill Sans MT"/>
              </a:rPr>
              <a:t>development </a:t>
            </a:r>
            <a:r>
              <a:rPr sz="1067" spc="130" dirty="0">
                <a:solidFill>
                  <a:srgbClr val="2E3D45"/>
                </a:solidFill>
                <a:latin typeface="Gill Sans MT"/>
                <a:cs typeface="Gill Sans MT"/>
              </a:rPr>
              <a:t>and  </a:t>
            </a:r>
            <a:r>
              <a:rPr sz="1067" spc="97" dirty="0">
                <a:solidFill>
                  <a:srgbClr val="2E3D45"/>
                </a:solidFill>
                <a:latin typeface="Gill Sans MT"/>
                <a:cs typeface="Gill Sans MT"/>
              </a:rPr>
              <a:t>refinement, </a:t>
            </a:r>
            <a:r>
              <a:rPr sz="1067" spc="130" dirty="0">
                <a:solidFill>
                  <a:srgbClr val="2E3D45"/>
                </a:solidFill>
                <a:latin typeface="Gill Sans MT"/>
                <a:cs typeface="Gill Sans MT"/>
              </a:rPr>
              <a:t>back-end</a:t>
            </a:r>
            <a:r>
              <a:rPr sz="1067" dirty="0">
                <a:solidFill>
                  <a:srgbClr val="2E3D45"/>
                </a:solidFill>
                <a:latin typeface="Gill Sans MT"/>
                <a:cs typeface="Gill Sans MT"/>
              </a:rPr>
              <a:t> </a:t>
            </a:r>
            <a:r>
              <a:rPr sz="1067" spc="110" dirty="0">
                <a:solidFill>
                  <a:srgbClr val="2E3D45"/>
                </a:solidFill>
                <a:latin typeface="Gill Sans MT"/>
                <a:cs typeface="Gill Sans MT"/>
              </a:rPr>
              <a:t>ops  </a:t>
            </a:r>
            <a:r>
              <a:rPr sz="1067" spc="130" dirty="0">
                <a:solidFill>
                  <a:srgbClr val="2E3D45"/>
                </a:solidFill>
                <a:latin typeface="Gill Sans MT"/>
                <a:cs typeface="Gill Sans MT"/>
              </a:rPr>
              <a:t>systems</a:t>
            </a:r>
            <a:endParaRPr sz="1067">
              <a:solidFill>
                <a:prstClr val="black"/>
              </a:solidFill>
              <a:latin typeface="Gill Sans MT"/>
              <a:cs typeface="Gill Sans MT"/>
            </a:endParaRPr>
          </a:p>
        </p:txBody>
      </p:sp>
      <p:sp>
        <p:nvSpPr>
          <p:cNvPr id="11" name="object 11"/>
          <p:cNvSpPr txBox="1"/>
          <p:nvPr/>
        </p:nvSpPr>
        <p:spPr>
          <a:xfrm>
            <a:off x="9783509" y="5636725"/>
            <a:ext cx="1641263" cy="914096"/>
          </a:xfrm>
          <a:prstGeom prst="rect">
            <a:avLst/>
          </a:prstGeom>
        </p:spPr>
        <p:txBody>
          <a:bodyPr vert="horz" wrap="square" lIns="0" tIns="0" rIns="0" bIns="0" rtlCol="0">
            <a:spAutoFit/>
          </a:bodyPr>
          <a:lstStyle/>
          <a:p>
            <a:pPr marL="8467" marR="154524" defTabSz="609630">
              <a:lnSpc>
                <a:spcPct val="113300"/>
              </a:lnSpc>
            </a:pPr>
            <a:r>
              <a:rPr sz="1067" b="1" spc="-17" dirty="0">
                <a:solidFill>
                  <a:srgbClr val="2E3D45"/>
                </a:solidFill>
                <a:latin typeface="Lucida Sans"/>
                <a:cs typeface="Lucida Sans"/>
              </a:rPr>
              <a:t>Senior </a:t>
            </a:r>
            <a:r>
              <a:rPr sz="1067" b="1" spc="-37" dirty="0">
                <a:solidFill>
                  <a:srgbClr val="2E3D45"/>
                </a:solidFill>
                <a:latin typeface="Lucida Sans"/>
                <a:cs typeface="Lucida Sans"/>
              </a:rPr>
              <a:t>UI/UX</a:t>
            </a:r>
            <a:r>
              <a:rPr sz="1067" b="1" spc="-83" dirty="0">
                <a:solidFill>
                  <a:srgbClr val="2E3D45"/>
                </a:solidFill>
                <a:latin typeface="Lucida Sans"/>
                <a:cs typeface="Lucida Sans"/>
              </a:rPr>
              <a:t> </a:t>
            </a:r>
            <a:r>
              <a:rPr sz="1067" b="1" spc="-33" dirty="0">
                <a:solidFill>
                  <a:srgbClr val="2E3D45"/>
                </a:solidFill>
                <a:latin typeface="Lucida Sans"/>
                <a:cs typeface="Lucida Sans"/>
              </a:rPr>
              <a:t>Engineer  </a:t>
            </a:r>
            <a:r>
              <a:rPr sz="1067" b="1" spc="-10" dirty="0">
                <a:solidFill>
                  <a:srgbClr val="2E3D45"/>
                </a:solidFill>
                <a:latin typeface="Lucida Sans"/>
                <a:cs typeface="Lucida Sans"/>
              </a:rPr>
              <a:t>Ricky</a:t>
            </a:r>
            <a:r>
              <a:rPr sz="1067" b="1" spc="-87" dirty="0">
                <a:solidFill>
                  <a:srgbClr val="2E3D45"/>
                </a:solidFill>
                <a:latin typeface="Lucida Sans"/>
                <a:cs typeface="Lucida Sans"/>
              </a:rPr>
              <a:t> </a:t>
            </a:r>
            <a:r>
              <a:rPr sz="1067" b="1" spc="-33" dirty="0">
                <a:solidFill>
                  <a:srgbClr val="2E3D45"/>
                </a:solidFill>
                <a:latin typeface="Lucida Sans"/>
                <a:cs typeface="Lucida Sans"/>
              </a:rPr>
              <a:t>Hanna</a:t>
            </a:r>
            <a:endParaRPr sz="1067">
              <a:solidFill>
                <a:prstClr val="black"/>
              </a:solidFill>
              <a:latin typeface="Lucida Sans"/>
              <a:cs typeface="Lucida Sans"/>
            </a:endParaRPr>
          </a:p>
          <a:p>
            <a:pPr marL="8467" marR="3387" defTabSz="609630">
              <a:lnSpc>
                <a:spcPct val="113300"/>
              </a:lnSpc>
            </a:pPr>
            <a:r>
              <a:rPr sz="1067" spc="83" dirty="0">
                <a:solidFill>
                  <a:srgbClr val="2E3D45"/>
                </a:solidFill>
                <a:latin typeface="Gill Sans MT"/>
                <a:cs typeface="Gill Sans MT"/>
              </a:rPr>
              <a:t>Customer </a:t>
            </a:r>
            <a:r>
              <a:rPr sz="1067" spc="76" dirty="0">
                <a:solidFill>
                  <a:srgbClr val="2E3D45"/>
                </a:solidFill>
                <a:latin typeface="Gill Sans MT"/>
                <a:cs typeface="Gill Sans MT"/>
              </a:rPr>
              <a:t>journey</a:t>
            </a:r>
            <a:r>
              <a:rPr sz="1067" spc="7" dirty="0">
                <a:solidFill>
                  <a:srgbClr val="2E3D45"/>
                </a:solidFill>
                <a:latin typeface="Gill Sans MT"/>
                <a:cs typeface="Gill Sans MT"/>
              </a:rPr>
              <a:t> </a:t>
            </a:r>
            <a:r>
              <a:rPr sz="1067" spc="107" dirty="0">
                <a:solidFill>
                  <a:srgbClr val="2E3D45"/>
                </a:solidFill>
                <a:latin typeface="Gill Sans MT"/>
                <a:cs typeface="Gill Sans MT"/>
              </a:rPr>
              <a:t>focus,  </a:t>
            </a:r>
            <a:r>
              <a:rPr sz="1067" spc="136" dirty="0">
                <a:solidFill>
                  <a:srgbClr val="2E3D45"/>
                </a:solidFill>
                <a:latin typeface="Gill Sans MT"/>
                <a:cs typeface="Gill Sans MT"/>
              </a:rPr>
              <a:t>app </a:t>
            </a:r>
            <a:r>
              <a:rPr sz="1067" spc="130" dirty="0">
                <a:solidFill>
                  <a:srgbClr val="2E3D45"/>
                </a:solidFill>
                <a:latin typeface="Gill Sans MT"/>
                <a:cs typeface="Gill Sans MT"/>
              </a:rPr>
              <a:t>and </a:t>
            </a:r>
            <a:r>
              <a:rPr sz="1067" spc="107" dirty="0">
                <a:solidFill>
                  <a:srgbClr val="2E3D45"/>
                </a:solidFill>
                <a:latin typeface="Gill Sans MT"/>
                <a:cs typeface="Gill Sans MT"/>
              </a:rPr>
              <a:t>website  development</a:t>
            </a:r>
            <a:endParaRPr sz="1067">
              <a:solidFill>
                <a:prstClr val="black"/>
              </a:solidFill>
              <a:latin typeface="Gill Sans MT"/>
              <a:cs typeface="Gill Sans MT"/>
            </a:endParaRPr>
          </a:p>
        </p:txBody>
      </p:sp>
      <p:sp>
        <p:nvSpPr>
          <p:cNvPr id="12" name="object 12"/>
          <p:cNvSpPr txBox="1"/>
          <p:nvPr/>
        </p:nvSpPr>
        <p:spPr>
          <a:xfrm>
            <a:off x="6261516" y="4335178"/>
            <a:ext cx="2097617" cy="543931"/>
          </a:xfrm>
          <a:prstGeom prst="rect">
            <a:avLst/>
          </a:prstGeom>
        </p:spPr>
        <p:txBody>
          <a:bodyPr vert="horz" wrap="square" lIns="0" tIns="0" rIns="0" bIns="0" rtlCol="0">
            <a:spAutoFit/>
          </a:bodyPr>
          <a:lstStyle/>
          <a:p>
            <a:pPr marL="8467" defTabSz="609630"/>
            <a:r>
              <a:rPr sz="1067" b="1" spc="-33" dirty="0">
                <a:solidFill>
                  <a:srgbClr val="2E3D45"/>
                </a:solidFill>
                <a:latin typeface="Lucida Sans"/>
                <a:cs typeface="Lucida Sans"/>
              </a:rPr>
              <a:t>Operations</a:t>
            </a:r>
            <a:r>
              <a:rPr sz="1067" b="1" spc="-83" dirty="0">
                <a:solidFill>
                  <a:srgbClr val="2E3D45"/>
                </a:solidFill>
                <a:latin typeface="Lucida Sans"/>
                <a:cs typeface="Lucida Sans"/>
              </a:rPr>
              <a:t> </a:t>
            </a:r>
            <a:r>
              <a:rPr sz="1067" b="1" spc="-23" dirty="0">
                <a:solidFill>
                  <a:srgbClr val="2E3D45"/>
                </a:solidFill>
                <a:latin typeface="Lucida Sans"/>
                <a:cs typeface="Lucida Sans"/>
              </a:rPr>
              <a:t>Assistant</a:t>
            </a:r>
            <a:endParaRPr sz="1067">
              <a:solidFill>
                <a:prstClr val="black"/>
              </a:solidFill>
              <a:latin typeface="Lucida Sans"/>
              <a:cs typeface="Lucida Sans"/>
            </a:endParaRPr>
          </a:p>
          <a:p>
            <a:pPr marL="8467" defTabSz="609630">
              <a:spcBef>
                <a:spcPts val="169"/>
              </a:spcBef>
            </a:pPr>
            <a:r>
              <a:rPr sz="1067" spc="80" dirty="0">
                <a:solidFill>
                  <a:srgbClr val="2E3D45"/>
                </a:solidFill>
                <a:latin typeface="Gill Sans MT"/>
                <a:cs typeface="Gill Sans MT"/>
              </a:rPr>
              <a:t>Harlynn</a:t>
            </a:r>
            <a:r>
              <a:rPr sz="1067" spc="23" dirty="0">
                <a:solidFill>
                  <a:srgbClr val="2E3D45"/>
                </a:solidFill>
                <a:latin typeface="Gill Sans MT"/>
                <a:cs typeface="Gill Sans MT"/>
              </a:rPr>
              <a:t> </a:t>
            </a:r>
            <a:r>
              <a:rPr sz="1067" spc="93" dirty="0">
                <a:solidFill>
                  <a:srgbClr val="2E3D45"/>
                </a:solidFill>
                <a:latin typeface="Gill Sans MT"/>
                <a:cs typeface="Gill Sans MT"/>
              </a:rPr>
              <a:t>Lester</a:t>
            </a:r>
            <a:endParaRPr sz="1067">
              <a:solidFill>
                <a:prstClr val="black"/>
              </a:solidFill>
              <a:latin typeface="Gill Sans MT"/>
              <a:cs typeface="Gill Sans MT"/>
            </a:endParaRPr>
          </a:p>
          <a:p>
            <a:pPr marL="8467" defTabSz="609630">
              <a:spcBef>
                <a:spcPts val="169"/>
              </a:spcBef>
            </a:pPr>
            <a:r>
              <a:rPr sz="1067" spc="83" dirty="0">
                <a:solidFill>
                  <a:srgbClr val="2E3D45"/>
                </a:solidFill>
                <a:latin typeface="Gill Sans MT"/>
                <a:cs typeface="Gill Sans MT"/>
              </a:rPr>
              <a:t>Apparel </a:t>
            </a:r>
            <a:r>
              <a:rPr sz="1067" spc="97" dirty="0">
                <a:solidFill>
                  <a:srgbClr val="2E3D45"/>
                </a:solidFill>
                <a:latin typeface="Gill Sans MT"/>
                <a:cs typeface="Gill Sans MT"/>
              </a:rPr>
              <a:t>Merchandizing</a:t>
            </a:r>
            <a:r>
              <a:rPr sz="1067" spc="33" dirty="0">
                <a:solidFill>
                  <a:srgbClr val="2E3D45"/>
                </a:solidFill>
                <a:latin typeface="Gill Sans MT"/>
                <a:cs typeface="Gill Sans MT"/>
              </a:rPr>
              <a:t> </a:t>
            </a:r>
            <a:r>
              <a:rPr sz="1067" spc="120" dirty="0">
                <a:solidFill>
                  <a:srgbClr val="2E3D45"/>
                </a:solidFill>
                <a:latin typeface="Gill Sans MT"/>
                <a:cs typeface="Gill Sans MT"/>
              </a:rPr>
              <a:t>Student</a:t>
            </a:r>
            <a:endParaRPr sz="1067">
              <a:solidFill>
                <a:prstClr val="black"/>
              </a:solidFill>
              <a:latin typeface="Gill Sans MT"/>
              <a:cs typeface="Gill Sans MT"/>
            </a:endParaRPr>
          </a:p>
        </p:txBody>
      </p:sp>
      <p:sp>
        <p:nvSpPr>
          <p:cNvPr id="13" name="object 13"/>
          <p:cNvSpPr txBox="1"/>
          <p:nvPr/>
        </p:nvSpPr>
        <p:spPr>
          <a:xfrm>
            <a:off x="5216864" y="3662639"/>
            <a:ext cx="1659043" cy="164212"/>
          </a:xfrm>
          <a:prstGeom prst="rect">
            <a:avLst/>
          </a:prstGeom>
        </p:spPr>
        <p:txBody>
          <a:bodyPr vert="horz" wrap="square" lIns="0" tIns="0" rIns="0" bIns="0" rtlCol="0">
            <a:spAutoFit/>
          </a:bodyPr>
          <a:lstStyle/>
          <a:p>
            <a:pPr marL="8467" defTabSz="609630"/>
            <a:r>
              <a:rPr sz="1067" b="1" spc="-17" dirty="0">
                <a:solidFill>
                  <a:srgbClr val="2E3D45"/>
                </a:solidFill>
                <a:latin typeface="Lucida Sans"/>
                <a:cs typeface="Lucida Sans"/>
              </a:rPr>
              <a:t>CUSTOMER </a:t>
            </a:r>
            <a:r>
              <a:rPr sz="1067" b="1" spc="-107" dirty="0">
                <a:solidFill>
                  <a:srgbClr val="2E3D45"/>
                </a:solidFill>
                <a:latin typeface="Lucida Sans"/>
                <a:cs typeface="Lucida Sans"/>
              </a:rPr>
              <a:t>&amp;</a:t>
            </a:r>
            <a:r>
              <a:rPr sz="1067" b="1" spc="-103" dirty="0">
                <a:solidFill>
                  <a:srgbClr val="2E3D45"/>
                </a:solidFill>
                <a:latin typeface="Lucida Sans"/>
                <a:cs typeface="Lucida Sans"/>
              </a:rPr>
              <a:t> </a:t>
            </a:r>
            <a:r>
              <a:rPr sz="1067" b="1" spc="-10" dirty="0">
                <a:solidFill>
                  <a:srgbClr val="2E3D45"/>
                </a:solidFill>
                <a:latin typeface="Lucida Sans"/>
                <a:cs typeface="Lucida Sans"/>
              </a:rPr>
              <a:t>LOGISTICS</a:t>
            </a:r>
            <a:endParaRPr sz="1067">
              <a:solidFill>
                <a:prstClr val="black"/>
              </a:solidFill>
              <a:latin typeface="Lucida Sans"/>
              <a:cs typeface="Lucida Sans"/>
            </a:endParaRPr>
          </a:p>
        </p:txBody>
      </p:sp>
      <p:sp>
        <p:nvSpPr>
          <p:cNvPr id="14" name="object 14"/>
          <p:cNvSpPr txBox="1"/>
          <p:nvPr/>
        </p:nvSpPr>
        <p:spPr>
          <a:xfrm>
            <a:off x="9783508" y="4358716"/>
            <a:ext cx="2097617" cy="543931"/>
          </a:xfrm>
          <a:prstGeom prst="rect">
            <a:avLst/>
          </a:prstGeom>
        </p:spPr>
        <p:txBody>
          <a:bodyPr vert="horz" wrap="square" lIns="0" tIns="0" rIns="0" bIns="0" rtlCol="0">
            <a:spAutoFit/>
          </a:bodyPr>
          <a:lstStyle/>
          <a:p>
            <a:pPr marL="8467" defTabSz="609630"/>
            <a:r>
              <a:rPr sz="1067" b="1" spc="-7" dirty="0">
                <a:solidFill>
                  <a:srgbClr val="2E3D45"/>
                </a:solidFill>
                <a:latin typeface="Lucida Sans"/>
                <a:cs typeface="Lucida Sans"/>
              </a:rPr>
              <a:t>Product </a:t>
            </a:r>
            <a:r>
              <a:rPr sz="1067" b="1" spc="-27" dirty="0">
                <a:solidFill>
                  <a:srgbClr val="2E3D45"/>
                </a:solidFill>
                <a:latin typeface="Lucida Sans"/>
                <a:cs typeface="Lucida Sans"/>
              </a:rPr>
              <a:t>Development</a:t>
            </a:r>
            <a:r>
              <a:rPr sz="1067" b="1" spc="-100" dirty="0">
                <a:solidFill>
                  <a:srgbClr val="2E3D45"/>
                </a:solidFill>
                <a:latin typeface="Lucida Sans"/>
                <a:cs typeface="Lucida Sans"/>
              </a:rPr>
              <a:t> </a:t>
            </a:r>
            <a:r>
              <a:rPr sz="1067" b="1" spc="-20" dirty="0">
                <a:solidFill>
                  <a:srgbClr val="2E3D45"/>
                </a:solidFill>
                <a:latin typeface="Lucida Sans"/>
                <a:cs typeface="Lucida Sans"/>
              </a:rPr>
              <a:t>Intern</a:t>
            </a:r>
            <a:endParaRPr sz="1067">
              <a:solidFill>
                <a:prstClr val="black"/>
              </a:solidFill>
              <a:latin typeface="Lucida Sans"/>
              <a:cs typeface="Lucida Sans"/>
            </a:endParaRPr>
          </a:p>
          <a:p>
            <a:pPr marL="8467" defTabSz="609630">
              <a:spcBef>
                <a:spcPts val="169"/>
              </a:spcBef>
            </a:pPr>
            <a:r>
              <a:rPr sz="1067" spc="76" dirty="0">
                <a:solidFill>
                  <a:srgbClr val="2E3D45"/>
                </a:solidFill>
                <a:latin typeface="Gill Sans MT"/>
                <a:cs typeface="Gill Sans MT"/>
              </a:rPr>
              <a:t>Riley</a:t>
            </a:r>
            <a:r>
              <a:rPr sz="1067" dirty="0">
                <a:solidFill>
                  <a:srgbClr val="2E3D45"/>
                </a:solidFill>
                <a:latin typeface="Gill Sans MT"/>
                <a:cs typeface="Gill Sans MT"/>
              </a:rPr>
              <a:t> </a:t>
            </a:r>
            <a:r>
              <a:rPr sz="1067" spc="97" dirty="0">
                <a:solidFill>
                  <a:srgbClr val="2E3D45"/>
                </a:solidFill>
                <a:latin typeface="Gill Sans MT"/>
                <a:cs typeface="Gill Sans MT"/>
              </a:rPr>
              <a:t>Frymark</a:t>
            </a:r>
            <a:endParaRPr sz="1067">
              <a:solidFill>
                <a:prstClr val="black"/>
              </a:solidFill>
              <a:latin typeface="Gill Sans MT"/>
              <a:cs typeface="Gill Sans MT"/>
            </a:endParaRPr>
          </a:p>
          <a:p>
            <a:pPr marL="8467" defTabSz="609630">
              <a:spcBef>
                <a:spcPts val="169"/>
              </a:spcBef>
            </a:pPr>
            <a:r>
              <a:rPr sz="1067" spc="83" dirty="0">
                <a:solidFill>
                  <a:srgbClr val="2E3D45"/>
                </a:solidFill>
                <a:latin typeface="Gill Sans MT"/>
                <a:cs typeface="Gill Sans MT"/>
              </a:rPr>
              <a:t>Apparel </a:t>
            </a:r>
            <a:r>
              <a:rPr sz="1067" spc="97" dirty="0">
                <a:solidFill>
                  <a:srgbClr val="2E3D45"/>
                </a:solidFill>
                <a:latin typeface="Gill Sans MT"/>
                <a:cs typeface="Gill Sans MT"/>
              </a:rPr>
              <a:t>Merchandizing</a:t>
            </a:r>
            <a:r>
              <a:rPr sz="1067" spc="33" dirty="0">
                <a:solidFill>
                  <a:srgbClr val="2E3D45"/>
                </a:solidFill>
                <a:latin typeface="Gill Sans MT"/>
                <a:cs typeface="Gill Sans MT"/>
              </a:rPr>
              <a:t> </a:t>
            </a:r>
            <a:r>
              <a:rPr sz="1067" spc="120" dirty="0">
                <a:solidFill>
                  <a:srgbClr val="2E3D45"/>
                </a:solidFill>
                <a:latin typeface="Gill Sans MT"/>
                <a:cs typeface="Gill Sans MT"/>
              </a:rPr>
              <a:t>Student</a:t>
            </a:r>
            <a:endParaRPr sz="1067">
              <a:solidFill>
                <a:prstClr val="black"/>
              </a:solidFill>
              <a:latin typeface="Gill Sans MT"/>
              <a:cs typeface="Gill Sans MT"/>
            </a:endParaRPr>
          </a:p>
        </p:txBody>
      </p:sp>
      <p:sp>
        <p:nvSpPr>
          <p:cNvPr id="15" name="object 15"/>
          <p:cNvSpPr txBox="1"/>
          <p:nvPr/>
        </p:nvSpPr>
        <p:spPr>
          <a:xfrm>
            <a:off x="11057821" y="3582417"/>
            <a:ext cx="1041823" cy="164212"/>
          </a:xfrm>
          <a:prstGeom prst="rect">
            <a:avLst/>
          </a:prstGeom>
        </p:spPr>
        <p:txBody>
          <a:bodyPr vert="horz" wrap="square" lIns="0" tIns="0" rIns="0" bIns="0" rtlCol="0">
            <a:spAutoFit/>
          </a:bodyPr>
          <a:lstStyle/>
          <a:p>
            <a:pPr marL="8467" defTabSz="609630"/>
            <a:r>
              <a:rPr sz="1067" i="1" spc="-33" dirty="0">
                <a:solidFill>
                  <a:srgbClr val="2E3D45"/>
                </a:solidFill>
                <a:latin typeface="Lucida Sans"/>
                <a:cs typeface="Lucida Sans"/>
              </a:rPr>
              <a:t>Hourly</a:t>
            </a:r>
            <a:r>
              <a:rPr sz="1067" i="1" spc="-47" dirty="0">
                <a:solidFill>
                  <a:srgbClr val="2E3D45"/>
                </a:solidFill>
                <a:latin typeface="Lucida Sans"/>
                <a:cs typeface="Lucida Sans"/>
              </a:rPr>
              <a:t> </a:t>
            </a:r>
            <a:r>
              <a:rPr sz="1067" i="1" spc="-7" dirty="0">
                <a:solidFill>
                  <a:srgbClr val="2E3D45"/>
                </a:solidFill>
                <a:latin typeface="Lucida Sans"/>
                <a:cs typeface="Lucida Sans"/>
              </a:rPr>
              <a:t>Contract</a:t>
            </a:r>
            <a:endParaRPr sz="1067">
              <a:solidFill>
                <a:prstClr val="black"/>
              </a:solidFill>
              <a:latin typeface="Lucida Sans"/>
              <a:cs typeface="Lucida Sans"/>
            </a:endParaRPr>
          </a:p>
        </p:txBody>
      </p:sp>
      <p:sp>
        <p:nvSpPr>
          <p:cNvPr id="16" name="object 16"/>
          <p:cNvSpPr txBox="1"/>
          <p:nvPr/>
        </p:nvSpPr>
        <p:spPr>
          <a:xfrm>
            <a:off x="11057821" y="5120238"/>
            <a:ext cx="1041823" cy="164212"/>
          </a:xfrm>
          <a:prstGeom prst="rect">
            <a:avLst/>
          </a:prstGeom>
        </p:spPr>
        <p:txBody>
          <a:bodyPr vert="horz" wrap="square" lIns="0" tIns="0" rIns="0" bIns="0" rtlCol="0">
            <a:spAutoFit/>
          </a:bodyPr>
          <a:lstStyle/>
          <a:p>
            <a:pPr marL="8467" defTabSz="609630"/>
            <a:r>
              <a:rPr sz="1067" i="1" spc="-33" dirty="0">
                <a:solidFill>
                  <a:srgbClr val="2E3D45"/>
                </a:solidFill>
                <a:latin typeface="Lucida Sans"/>
                <a:cs typeface="Lucida Sans"/>
              </a:rPr>
              <a:t>Hourly</a:t>
            </a:r>
            <a:r>
              <a:rPr sz="1067" i="1" spc="-47" dirty="0">
                <a:solidFill>
                  <a:srgbClr val="2E3D45"/>
                </a:solidFill>
                <a:latin typeface="Lucida Sans"/>
                <a:cs typeface="Lucida Sans"/>
              </a:rPr>
              <a:t> </a:t>
            </a:r>
            <a:r>
              <a:rPr sz="1067" i="1" spc="-7" dirty="0">
                <a:solidFill>
                  <a:srgbClr val="2E3D45"/>
                </a:solidFill>
                <a:latin typeface="Lucida Sans"/>
                <a:cs typeface="Lucida Sans"/>
              </a:rPr>
              <a:t>Contract</a:t>
            </a:r>
            <a:endParaRPr sz="1067">
              <a:solidFill>
                <a:prstClr val="black"/>
              </a:solidFill>
              <a:latin typeface="Lucida Sans"/>
              <a:cs typeface="Lucida Sans"/>
            </a:endParaRPr>
          </a:p>
        </p:txBody>
      </p:sp>
      <p:sp>
        <p:nvSpPr>
          <p:cNvPr id="17" name="object 17"/>
          <p:cNvSpPr txBox="1"/>
          <p:nvPr/>
        </p:nvSpPr>
        <p:spPr>
          <a:xfrm>
            <a:off x="8820247" y="720788"/>
            <a:ext cx="1259840" cy="164212"/>
          </a:xfrm>
          <a:prstGeom prst="rect">
            <a:avLst/>
          </a:prstGeom>
        </p:spPr>
        <p:txBody>
          <a:bodyPr vert="horz" wrap="square" lIns="0" tIns="0" rIns="0" bIns="0" rtlCol="0">
            <a:spAutoFit/>
          </a:bodyPr>
          <a:lstStyle/>
          <a:p>
            <a:pPr marL="8467" defTabSz="609630"/>
            <a:r>
              <a:rPr sz="1067" b="1" spc="-20" dirty="0">
                <a:solidFill>
                  <a:srgbClr val="2E3D45"/>
                </a:solidFill>
                <a:latin typeface="Lucida Sans"/>
                <a:cs typeface="Lucida Sans"/>
              </a:rPr>
              <a:t>MARKETING</a:t>
            </a:r>
            <a:r>
              <a:rPr sz="1067" b="1" spc="-90" dirty="0">
                <a:solidFill>
                  <a:srgbClr val="2E3D45"/>
                </a:solidFill>
                <a:latin typeface="Lucida Sans"/>
                <a:cs typeface="Lucida Sans"/>
              </a:rPr>
              <a:t> </a:t>
            </a:r>
            <a:r>
              <a:rPr sz="1067" b="1" spc="-20" dirty="0">
                <a:solidFill>
                  <a:srgbClr val="2E3D45"/>
                </a:solidFill>
                <a:latin typeface="Lucida Sans"/>
                <a:cs typeface="Lucida Sans"/>
              </a:rPr>
              <a:t>TEAM</a:t>
            </a:r>
            <a:endParaRPr sz="1067">
              <a:solidFill>
                <a:prstClr val="black"/>
              </a:solidFill>
              <a:latin typeface="Lucida Sans"/>
              <a:cs typeface="Lucida Sans"/>
            </a:endParaRPr>
          </a:p>
        </p:txBody>
      </p:sp>
      <p:sp>
        <p:nvSpPr>
          <p:cNvPr id="18" name="object 18"/>
          <p:cNvSpPr txBox="1"/>
          <p:nvPr/>
        </p:nvSpPr>
        <p:spPr>
          <a:xfrm>
            <a:off x="10143400" y="997595"/>
            <a:ext cx="1994747" cy="728533"/>
          </a:xfrm>
          <a:prstGeom prst="rect">
            <a:avLst/>
          </a:prstGeom>
        </p:spPr>
        <p:txBody>
          <a:bodyPr vert="horz" wrap="square" lIns="0" tIns="0" rIns="0" bIns="0" rtlCol="0">
            <a:spAutoFit/>
          </a:bodyPr>
          <a:lstStyle/>
          <a:p>
            <a:pPr marL="8467" marR="283648" defTabSz="609630">
              <a:lnSpc>
                <a:spcPct val="113300"/>
              </a:lnSpc>
            </a:pPr>
            <a:r>
              <a:rPr sz="1067" b="1" spc="-57" dirty="0">
                <a:solidFill>
                  <a:srgbClr val="2E3D45"/>
                </a:solidFill>
                <a:latin typeface="Lucida Sans"/>
                <a:cs typeface="Lucida Sans"/>
              </a:rPr>
              <a:t>DTC </a:t>
            </a:r>
            <a:r>
              <a:rPr sz="1067" b="1" spc="-27" dirty="0">
                <a:solidFill>
                  <a:srgbClr val="2E3D45"/>
                </a:solidFill>
                <a:latin typeface="Lucida Sans"/>
                <a:cs typeface="Lucida Sans"/>
              </a:rPr>
              <a:t>Marketing</a:t>
            </a:r>
            <a:r>
              <a:rPr sz="1067" b="1" spc="-57" dirty="0">
                <a:solidFill>
                  <a:srgbClr val="2E3D45"/>
                </a:solidFill>
                <a:latin typeface="Lucida Sans"/>
                <a:cs typeface="Lucida Sans"/>
              </a:rPr>
              <a:t> </a:t>
            </a:r>
            <a:r>
              <a:rPr sz="1067" b="1" spc="-7" dirty="0">
                <a:solidFill>
                  <a:srgbClr val="2E3D45"/>
                </a:solidFill>
                <a:latin typeface="Lucida Sans"/>
                <a:cs typeface="Lucida Sans"/>
              </a:rPr>
              <a:t>Strategist  </a:t>
            </a:r>
            <a:r>
              <a:rPr sz="1067" b="1" spc="-23" dirty="0">
                <a:solidFill>
                  <a:srgbClr val="2E3D45"/>
                </a:solidFill>
                <a:latin typeface="Lucida Sans"/>
                <a:cs typeface="Lucida Sans"/>
              </a:rPr>
              <a:t>Kristi</a:t>
            </a:r>
            <a:r>
              <a:rPr sz="1067" b="1" spc="-97" dirty="0">
                <a:solidFill>
                  <a:srgbClr val="2E3D45"/>
                </a:solidFill>
                <a:latin typeface="Lucida Sans"/>
                <a:cs typeface="Lucida Sans"/>
              </a:rPr>
              <a:t> </a:t>
            </a:r>
            <a:r>
              <a:rPr sz="1067" b="1" spc="-20" dirty="0">
                <a:solidFill>
                  <a:srgbClr val="2E3D45"/>
                </a:solidFill>
                <a:latin typeface="Lucida Sans"/>
                <a:cs typeface="Lucida Sans"/>
              </a:rPr>
              <a:t>Klemm</a:t>
            </a:r>
            <a:endParaRPr sz="1067">
              <a:solidFill>
                <a:prstClr val="black"/>
              </a:solidFill>
              <a:latin typeface="Lucida Sans"/>
              <a:cs typeface="Lucida Sans"/>
            </a:endParaRPr>
          </a:p>
          <a:p>
            <a:pPr marL="8467" marR="3387" defTabSz="609630">
              <a:lnSpc>
                <a:spcPct val="113300"/>
              </a:lnSpc>
            </a:pPr>
            <a:r>
              <a:rPr sz="1067" spc="83" dirty="0">
                <a:solidFill>
                  <a:srgbClr val="2E3D45"/>
                </a:solidFill>
                <a:latin typeface="Gill Sans MT"/>
                <a:cs typeface="Gill Sans MT"/>
              </a:rPr>
              <a:t>Expertise: </a:t>
            </a:r>
            <a:r>
              <a:rPr sz="1067" spc="87" dirty="0">
                <a:solidFill>
                  <a:srgbClr val="2E3D45"/>
                </a:solidFill>
                <a:latin typeface="Gill Sans MT"/>
                <a:cs typeface="Gill Sans MT"/>
              </a:rPr>
              <a:t>Early </a:t>
            </a:r>
            <a:r>
              <a:rPr sz="1067" spc="60" dirty="0">
                <a:solidFill>
                  <a:srgbClr val="2E3D45"/>
                </a:solidFill>
                <a:latin typeface="Gill Sans MT"/>
                <a:cs typeface="Gill Sans MT"/>
              </a:rPr>
              <a:t>Groupon,</a:t>
            </a:r>
            <a:r>
              <a:rPr sz="1067" spc="-17" dirty="0">
                <a:solidFill>
                  <a:srgbClr val="2E3D45"/>
                </a:solidFill>
                <a:latin typeface="Gill Sans MT"/>
                <a:cs typeface="Gill Sans MT"/>
              </a:rPr>
              <a:t> </a:t>
            </a:r>
            <a:r>
              <a:rPr sz="1067" spc="-37" dirty="0">
                <a:solidFill>
                  <a:srgbClr val="2E3D45"/>
                </a:solidFill>
                <a:latin typeface="Gill Sans MT"/>
                <a:cs typeface="Gill Sans MT"/>
              </a:rPr>
              <a:t>DTC  </a:t>
            </a:r>
            <a:r>
              <a:rPr sz="1067" spc="63" dirty="0">
                <a:solidFill>
                  <a:srgbClr val="2E3D45"/>
                </a:solidFill>
                <a:latin typeface="Gill Sans MT"/>
                <a:cs typeface="Gill Sans MT"/>
              </a:rPr>
              <a:t>expert, </a:t>
            </a:r>
            <a:r>
              <a:rPr sz="1067" spc="133" dirty="0">
                <a:solidFill>
                  <a:srgbClr val="2E3D45"/>
                </a:solidFill>
                <a:latin typeface="Gill Sans MT"/>
                <a:cs typeface="Gill Sans MT"/>
              </a:rPr>
              <a:t>ad</a:t>
            </a:r>
            <a:r>
              <a:rPr sz="1067" spc="43" dirty="0">
                <a:solidFill>
                  <a:srgbClr val="2E3D45"/>
                </a:solidFill>
                <a:latin typeface="Gill Sans MT"/>
                <a:cs typeface="Gill Sans MT"/>
              </a:rPr>
              <a:t> </a:t>
            </a:r>
            <a:r>
              <a:rPr sz="1067" spc="90" dirty="0">
                <a:solidFill>
                  <a:srgbClr val="2E3D45"/>
                </a:solidFill>
                <a:latin typeface="Gill Sans MT"/>
                <a:cs typeface="Gill Sans MT"/>
              </a:rPr>
              <a:t>optimization</a:t>
            </a:r>
            <a:endParaRPr sz="1067">
              <a:solidFill>
                <a:prstClr val="black"/>
              </a:solidFill>
              <a:latin typeface="Gill Sans MT"/>
              <a:cs typeface="Gill Sans MT"/>
            </a:endParaRPr>
          </a:p>
        </p:txBody>
      </p:sp>
      <p:sp>
        <p:nvSpPr>
          <p:cNvPr id="19" name="object 19"/>
          <p:cNvSpPr txBox="1"/>
          <p:nvPr/>
        </p:nvSpPr>
        <p:spPr>
          <a:xfrm>
            <a:off x="10140159" y="2148736"/>
            <a:ext cx="1923203" cy="728533"/>
          </a:xfrm>
          <a:prstGeom prst="rect">
            <a:avLst/>
          </a:prstGeom>
        </p:spPr>
        <p:txBody>
          <a:bodyPr vert="horz" wrap="square" lIns="0" tIns="0" rIns="0" bIns="0" rtlCol="0">
            <a:spAutoFit/>
          </a:bodyPr>
          <a:lstStyle/>
          <a:p>
            <a:pPr marL="8467" marR="787439" defTabSz="609630">
              <a:lnSpc>
                <a:spcPct val="113300"/>
              </a:lnSpc>
            </a:pPr>
            <a:r>
              <a:rPr sz="1067" b="1" spc="-27" dirty="0">
                <a:solidFill>
                  <a:srgbClr val="2E3D45"/>
                </a:solidFill>
                <a:latin typeface="Lucida Sans"/>
                <a:cs typeface="Lucida Sans"/>
              </a:rPr>
              <a:t>Marketing</a:t>
            </a:r>
            <a:r>
              <a:rPr sz="1067" b="1" spc="-73" dirty="0">
                <a:solidFill>
                  <a:srgbClr val="2E3D45"/>
                </a:solidFill>
                <a:latin typeface="Lucida Sans"/>
                <a:cs typeface="Lucida Sans"/>
              </a:rPr>
              <a:t> </a:t>
            </a:r>
            <a:r>
              <a:rPr sz="1067" b="1" spc="-20" dirty="0">
                <a:solidFill>
                  <a:srgbClr val="2E3D45"/>
                </a:solidFill>
                <a:latin typeface="Lucida Sans"/>
                <a:cs typeface="Lucida Sans"/>
              </a:rPr>
              <a:t>Intern  </a:t>
            </a:r>
            <a:r>
              <a:rPr sz="1067" b="1" spc="-47" dirty="0">
                <a:solidFill>
                  <a:srgbClr val="2E3D45"/>
                </a:solidFill>
                <a:latin typeface="Lucida Sans"/>
                <a:cs typeface="Lucida Sans"/>
              </a:rPr>
              <a:t>Maggie</a:t>
            </a:r>
            <a:r>
              <a:rPr sz="1067" b="1" spc="-100" dirty="0">
                <a:solidFill>
                  <a:srgbClr val="2E3D45"/>
                </a:solidFill>
                <a:latin typeface="Lucida Sans"/>
                <a:cs typeface="Lucida Sans"/>
              </a:rPr>
              <a:t> </a:t>
            </a:r>
            <a:r>
              <a:rPr sz="1067" b="1" spc="-20" dirty="0">
                <a:solidFill>
                  <a:srgbClr val="2E3D45"/>
                </a:solidFill>
                <a:latin typeface="Lucida Sans"/>
                <a:cs typeface="Lucida Sans"/>
              </a:rPr>
              <a:t>Condict</a:t>
            </a:r>
            <a:endParaRPr sz="1067">
              <a:solidFill>
                <a:prstClr val="black"/>
              </a:solidFill>
              <a:latin typeface="Lucida Sans"/>
              <a:cs typeface="Lucida Sans"/>
            </a:endParaRPr>
          </a:p>
          <a:p>
            <a:pPr marL="8467" marR="3387" defTabSz="609630">
              <a:lnSpc>
                <a:spcPct val="113300"/>
              </a:lnSpc>
            </a:pPr>
            <a:r>
              <a:rPr sz="1067" spc="73" dirty="0">
                <a:solidFill>
                  <a:srgbClr val="2E3D45"/>
                </a:solidFill>
                <a:latin typeface="Gill Sans MT"/>
                <a:cs typeface="Gill Sans MT"/>
              </a:rPr>
              <a:t>Content </a:t>
            </a:r>
            <a:r>
              <a:rPr sz="1067" spc="93" dirty="0">
                <a:solidFill>
                  <a:srgbClr val="2E3D45"/>
                </a:solidFill>
                <a:latin typeface="Gill Sans MT"/>
                <a:cs typeface="Gill Sans MT"/>
              </a:rPr>
              <a:t>capture,</a:t>
            </a:r>
            <a:r>
              <a:rPr sz="1067" spc="13" dirty="0">
                <a:solidFill>
                  <a:srgbClr val="2E3D45"/>
                </a:solidFill>
                <a:latin typeface="Gill Sans MT"/>
                <a:cs typeface="Gill Sans MT"/>
              </a:rPr>
              <a:t> </a:t>
            </a:r>
            <a:r>
              <a:rPr sz="1067" spc="113" dirty="0">
                <a:solidFill>
                  <a:srgbClr val="2E3D45"/>
                </a:solidFill>
                <a:latin typeface="Gill Sans MT"/>
                <a:cs typeface="Gill Sans MT"/>
              </a:rPr>
              <a:t>community  </a:t>
            </a:r>
            <a:r>
              <a:rPr sz="1067" spc="87" dirty="0">
                <a:solidFill>
                  <a:srgbClr val="2E3D45"/>
                </a:solidFill>
                <a:latin typeface="Gill Sans MT"/>
                <a:cs typeface="Gill Sans MT"/>
              </a:rPr>
              <a:t>outreach,</a:t>
            </a:r>
            <a:r>
              <a:rPr sz="1067" dirty="0">
                <a:solidFill>
                  <a:srgbClr val="2E3D45"/>
                </a:solidFill>
                <a:latin typeface="Gill Sans MT"/>
                <a:cs typeface="Gill Sans MT"/>
              </a:rPr>
              <a:t> </a:t>
            </a:r>
            <a:r>
              <a:rPr sz="1067" spc="100" dirty="0">
                <a:solidFill>
                  <a:srgbClr val="2E3D45"/>
                </a:solidFill>
                <a:latin typeface="Gill Sans MT"/>
                <a:cs typeface="Gill Sans MT"/>
              </a:rPr>
              <a:t>trendwatch</a:t>
            </a:r>
            <a:endParaRPr sz="1067">
              <a:solidFill>
                <a:prstClr val="black"/>
              </a:solidFill>
              <a:latin typeface="Gill Sans MT"/>
              <a:cs typeface="Gill Sans M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78767" y="0"/>
            <a:ext cx="11413490" cy="6858000"/>
          </a:xfrm>
          <a:custGeom>
            <a:avLst/>
            <a:gdLst/>
            <a:ahLst/>
            <a:cxnLst/>
            <a:rect l="l" t="t" r="r" b="b"/>
            <a:pathLst>
              <a:path w="17120235" h="10287000">
                <a:moveTo>
                  <a:pt x="0" y="0"/>
                </a:moveTo>
                <a:lnTo>
                  <a:pt x="17119847" y="0"/>
                </a:lnTo>
                <a:lnTo>
                  <a:pt x="17119847" y="10286998"/>
                </a:lnTo>
                <a:lnTo>
                  <a:pt x="0" y="10286998"/>
                </a:lnTo>
                <a:lnTo>
                  <a:pt x="0" y="0"/>
                </a:lnTo>
                <a:close/>
              </a:path>
            </a:pathLst>
          </a:custGeom>
          <a:solidFill>
            <a:srgbClr val="F1EDEB"/>
          </a:solidFill>
        </p:spPr>
        <p:txBody>
          <a:bodyPr wrap="square" lIns="0" tIns="0" rIns="0" bIns="0" rtlCol="0"/>
          <a:lstStyle/>
          <a:p>
            <a:pPr defTabSz="609630"/>
            <a:endParaRPr sz="1200">
              <a:solidFill>
                <a:prstClr val="black"/>
              </a:solidFill>
              <a:latin typeface="Calibri"/>
            </a:endParaRPr>
          </a:p>
        </p:txBody>
      </p:sp>
      <p:sp>
        <p:nvSpPr>
          <p:cNvPr id="3" name="object 3"/>
          <p:cNvSpPr/>
          <p:nvPr/>
        </p:nvSpPr>
        <p:spPr>
          <a:xfrm>
            <a:off x="778767" y="1390577"/>
            <a:ext cx="4356099" cy="5467423"/>
          </a:xfrm>
          <a:prstGeom prst="rect">
            <a:avLst/>
          </a:prstGeom>
          <a:blipFill>
            <a:blip r:embed="rId2" cstate="print"/>
            <a:stretch>
              <a:fillRect/>
            </a:stretch>
          </a:blipFill>
        </p:spPr>
        <p:txBody>
          <a:bodyPr wrap="square" lIns="0" tIns="0" rIns="0" bIns="0" rtlCol="0"/>
          <a:lstStyle/>
          <a:p>
            <a:pPr defTabSz="609630"/>
            <a:endParaRPr sz="1200">
              <a:solidFill>
                <a:prstClr val="black"/>
              </a:solidFill>
              <a:latin typeface="Calibri"/>
            </a:endParaRPr>
          </a:p>
        </p:txBody>
      </p:sp>
      <p:sp>
        <p:nvSpPr>
          <p:cNvPr id="4" name="object 4"/>
          <p:cNvSpPr/>
          <p:nvPr/>
        </p:nvSpPr>
        <p:spPr>
          <a:xfrm>
            <a:off x="0" y="0"/>
            <a:ext cx="778933" cy="6858000"/>
          </a:xfrm>
          <a:custGeom>
            <a:avLst/>
            <a:gdLst/>
            <a:ahLst/>
            <a:cxnLst/>
            <a:rect l="l" t="t" r="r" b="b"/>
            <a:pathLst>
              <a:path w="1168400" h="10287000">
                <a:moveTo>
                  <a:pt x="0" y="10287000"/>
                </a:moveTo>
                <a:lnTo>
                  <a:pt x="0" y="0"/>
                </a:lnTo>
                <a:lnTo>
                  <a:pt x="1168150" y="0"/>
                </a:lnTo>
                <a:lnTo>
                  <a:pt x="1168150" y="10287000"/>
                </a:lnTo>
                <a:lnTo>
                  <a:pt x="0" y="10287000"/>
                </a:lnTo>
                <a:close/>
              </a:path>
            </a:pathLst>
          </a:custGeom>
          <a:solidFill>
            <a:srgbClr val="D5CFC7"/>
          </a:solidFill>
        </p:spPr>
        <p:txBody>
          <a:bodyPr wrap="square" lIns="0" tIns="0" rIns="0" bIns="0" rtlCol="0"/>
          <a:lstStyle/>
          <a:p>
            <a:pPr defTabSz="609630"/>
            <a:endParaRPr sz="1200">
              <a:solidFill>
                <a:prstClr val="black"/>
              </a:solidFill>
              <a:latin typeface="Calibri"/>
            </a:endParaRPr>
          </a:p>
        </p:txBody>
      </p:sp>
      <p:sp>
        <p:nvSpPr>
          <p:cNvPr id="5" name="object 5"/>
          <p:cNvSpPr/>
          <p:nvPr/>
        </p:nvSpPr>
        <p:spPr>
          <a:xfrm>
            <a:off x="6016688" y="3262032"/>
            <a:ext cx="57150" cy="57150"/>
          </a:xfrm>
          <a:custGeom>
            <a:avLst/>
            <a:gdLst/>
            <a:ahLst/>
            <a:cxnLst/>
            <a:rect l="l" t="t" r="r" b="b"/>
            <a:pathLst>
              <a:path w="85725" h="85725">
                <a:moveTo>
                  <a:pt x="48546" y="85724"/>
                </a:moveTo>
                <a:lnTo>
                  <a:pt x="37178" y="85724"/>
                </a:lnTo>
                <a:lnTo>
                  <a:pt x="31710" y="84637"/>
                </a:lnTo>
                <a:lnTo>
                  <a:pt x="1087" y="54013"/>
                </a:lnTo>
                <a:lnTo>
                  <a:pt x="0" y="48546"/>
                </a:lnTo>
                <a:lnTo>
                  <a:pt x="0" y="37178"/>
                </a:lnTo>
                <a:lnTo>
                  <a:pt x="21208" y="5437"/>
                </a:lnTo>
                <a:lnTo>
                  <a:pt x="37178" y="0"/>
                </a:lnTo>
                <a:lnTo>
                  <a:pt x="48546" y="0"/>
                </a:lnTo>
                <a:lnTo>
                  <a:pt x="80287" y="21208"/>
                </a:lnTo>
                <a:lnTo>
                  <a:pt x="85724" y="37178"/>
                </a:lnTo>
                <a:lnTo>
                  <a:pt x="85724" y="48546"/>
                </a:lnTo>
                <a:lnTo>
                  <a:pt x="64516" y="80287"/>
                </a:lnTo>
                <a:lnTo>
                  <a:pt x="48546" y="85724"/>
                </a:lnTo>
                <a:close/>
              </a:path>
            </a:pathLst>
          </a:custGeom>
          <a:solidFill>
            <a:srgbClr val="2E3D45"/>
          </a:solidFill>
        </p:spPr>
        <p:txBody>
          <a:bodyPr wrap="square" lIns="0" tIns="0" rIns="0" bIns="0" rtlCol="0"/>
          <a:lstStyle/>
          <a:p>
            <a:pPr defTabSz="609630"/>
            <a:endParaRPr sz="1200">
              <a:solidFill>
                <a:prstClr val="black"/>
              </a:solidFill>
              <a:latin typeface="Calibri"/>
            </a:endParaRPr>
          </a:p>
        </p:txBody>
      </p:sp>
      <p:sp>
        <p:nvSpPr>
          <p:cNvPr id="6" name="object 6"/>
          <p:cNvSpPr/>
          <p:nvPr/>
        </p:nvSpPr>
        <p:spPr>
          <a:xfrm>
            <a:off x="6016688" y="3522382"/>
            <a:ext cx="57150" cy="57150"/>
          </a:xfrm>
          <a:custGeom>
            <a:avLst/>
            <a:gdLst/>
            <a:ahLst/>
            <a:cxnLst/>
            <a:rect l="l" t="t" r="r" b="b"/>
            <a:pathLst>
              <a:path w="85725" h="85725">
                <a:moveTo>
                  <a:pt x="48546" y="85724"/>
                </a:moveTo>
                <a:lnTo>
                  <a:pt x="37178" y="85724"/>
                </a:lnTo>
                <a:lnTo>
                  <a:pt x="31710" y="84637"/>
                </a:lnTo>
                <a:lnTo>
                  <a:pt x="1087" y="54013"/>
                </a:lnTo>
                <a:lnTo>
                  <a:pt x="0" y="48546"/>
                </a:lnTo>
                <a:lnTo>
                  <a:pt x="0" y="37178"/>
                </a:lnTo>
                <a:lnTo>
                  <a:pt x="21208" y="5437"/>
                </a:lnTo>
                <a:lnTo>
                  <a:pt x="37178" y="0"/>
                </a:lnTo>
                <a:lnTo>
                  <a:pt x="48546" y="0"/>
                </a:lnTo>
                <a:lnTo>
                  <a:pt x="80287" y="21208"/>
                </a:lnTo>
                <a:lnTo>
                  <a:pt x="85724" y="37178"/>
                </a:lnTo>
                <a:lnTo>
                  <a:pt x="85724" y="48546"/>
                </a:lnTo>
                <a:lnTo>
                  <a:pt x="64516" y="80287"/>
                </a:lnTo>
                <a:lnTo>
                  <a:pt x="48546" y="85724"/>
                </a:lnTo>
                <a:close/>
              </a:path>
            </a:pathLst>
          </a:custGeom>
          <a:solidFill>
            <a:srgbClr val="2E3D45"/>
          </a:solidFill>
        </p:spPr>
        <p:txBody>
          <a:bodyPr wrap="square" lIns="0" tIns="0" rIns="0" bIns="0" rtlCol="0"/>
          <a:lstStyle/>
          <a:p>
            <a:pPr defTabSz="609630"/>
            <a:endParaRPr sz="1200">
              <a:solidFill>
                <a:prstClr val="black"/>
              </a:solidFill>
              <a:latin typeface="Calibri"/>
            </a:endParaRPr>
          </a:p>
        </p:txBody>
      </p:sp>
      <p:sp>
        <p:nvSpPr>
          <p:cNvPr id="7" name="object 7"/>
          <p:cNvSpPr/>
          <p:nvPr/>
        </p:nvSpPr>
        <p:spPr>
          <a:xfrm>
            <a:off x="6016688" y="3782732"/>
            <a:ext cx="57150" cy="57150"/>
          </a:xfrm>
          <a:custGeom>
            <a:avLst/>
            <a:gdLst/>
            <a:ahLst/>
            <a:cxnLst/>
            <a:rect l="l" t="t" r="r" b="b"/>
            <a:pathLst>
              <a:path w="85725" h="85725">
                <a:moveTo>
                  <a:pt x="48546" y="85724"/>
                </a:moveTo>
                <a:lnTo>
                  <a:pt x="37178" y="85724"/>
                </a:lnTo>
                <a:lnTo>
                  <a:pt x="31710" y="84637"/>
                </a:lnTo>
                <a:lnTo>
                  <a:pt x="1087" y="54013"/>
                </a:lnTo>
                <a:lnTo>
                  <a:pt x="0" y="48546"/>
                </a:lnTo>
                <a:lnTo>
                  <a:pt x="0" y="37178"/>
                </a:lnTo>
                <a:lnTo>
                  <a:pt x="21208" y="5437"/>
                </a:lnTo>
                <a:lnTo>
                  <a:pt x="37178" y="0"/>
                </a:lnTo>
                <a:lnTo>
                  <a:pt x="48546" y="0"/>
                </a:lnTo>
                <a:lnTo>
                  <a:pt x="80287" y="21208"/>
                </a:lnTo>
                <a:lnTo>
                  <a:pt x="85724" y="37178"/>
                </a:lnTo>
                <a:lnTo>
                  <a:pt x="85724" y="48546"/>
                </a:lnTo>
                <a:lnTo>
                  <a:pt x="64516" y="80286"/>
                </a:lnTo>
                <a:lnTo>
                  <a:pt x="48546" y="85724"/>
                </a:lnTo>
                <a:close/>
              </a:path>
            </a:pathLst>
          </a:custGeom>
          <a:solidFill>
            <a:srgbClr val="2E3D45"/>
          </a:solidFill>
        </p:spPr>
        <p:txBody>
          <a:bodyPr wrap="square" lIns="0" tIns="0" rIns="0" bIns="0" rtlCol="0"/>
          <a:lstStyle/>
          <a:p>
            <a:pPr defTabSz="609630"/>
            <a:endParaRPr sz="1200">
              <a:solidFill>
                <a:prstClr val="black"/>
              </a:solidFill>
              <a:latin typeface="Calibri"/>
            </a:endParaRPr>
          </a:p>
        </p:txBody>
      </p:sp>
      <p:sp>
        <p:nvSpPr>
          <p:cNvPr id="8" name="object 8"/>
          <p:cNvSpPr/>
          <p:nvPr/>
        </p:nvSpPr>
        <p:spPr>
          <a:xfrm>
            <a:off x="6016688" y="4043082"/>
            <a:ext cx="57150" cy="57150"/>
          </a:xfrm>
          <a:custGeom>
            <a:avLst/>
            <a:gdLst/>
            <a:ahLst/>
            <a:cxnLst/>
            <a:rect l="l" t="t" r="r" b="b"/>
            <a:pathLst>
              <a:path w="85725" h="85725">
                <a:moveTo>
                  <a:pt x="48546" y="85724"/>
                </a:moveTo>
                <a:lnTo>
                  <a:pt x="37178" y="85724"/>
                </a:lnTo>
                <a:lnTo>
                  <a:pt x="31710" y="84637"/>
                </a:lnTo>
                <a:lnTo>
                  <a:pt x="1087" y="54013"/>
                </a:lnTo>
                <a:lnTo>
                  <a:pt x="0" y="48546"/>
                </a:lnTo>
                <a:lnTo>
                  <a:pt x="0" y="37178"/>
                </a:lnTo>
                <a:lnTo>
                  <a:pt x="21208" y="5437"/>
                </a:lnTo>
                <a:lnTo>
                  <a:pt x="37178" y="0"/>
                </a:lnTo>
                <a:lnTo>
                  <a:pt x="48546" y="0"/>
                </a:lnTo>
                <a:lnTo>
                  <a:pt x="80287" y="21208"/>
                </a:lnTo>
                <a:lnTo>
                  <a:pt x="85724" y="37178"/>
                </a:lnTo>
                <a:lnTo>
                  <a:pt x="85724" y="48546"/>
                </a:lnTo>
                <a:lnTo>
                  <a:pt x="64516" y="80287"/>
                </a:lnTo>
                <a:lnTo>
                  <a:pt x="48546" y="85724"/>
                </a:lnTo>
                <a:close/>
              </a:path>
            </a:pathLst>
          </a:custGeom>
          <a:solidFill>
            <a:srgbClr val="2E3D45"/>
          </a:solidFill>
        </p:spPr>
        <p:txBody>
          <a:bodyPr wrap="square" lIns="0" tIns="0" rIns="0" bIns="0" rtlCol="0"/>
          <a:lstStyle/>
          <a:p>
            <a:pPr defTabSz="609630"/>
            <a:endParaRPr sz="1200">
              <a:solidFill>
                <a:prstClr val="black"/>
              </a:solidFill>
              <a:latin typeface="Calibri"/>
            </a:endParaRPr>
          </a:p>
        </p:txBody>
      </p:sp>
      <p:sp>
        <p:nvSpPr>
          <p:cNvPr id="9" name="object 9"/>
          <p:cNvSpPr/>
          <p:nvPr/>
        </p:nvSpPr>
        <p:spPr>
          <a:xfrm>
            <a:off x="6016688" y="4303432"/>
            <a:ext cx="57150" cy="57150"/>
          </a:xfrm>
          <a:custGeom>
            <a:avLst/>
            <a:gdLst/>
            <a:ahLst/>
            <a:cxnLst/>
            <a:rect l="l" t="t" r="r" b="b"/>
            <a:pathLst>
              <a:path w="85725" h="85725">
                <a:moveTo>
                  <a:pt x="48546" y="85724"/>
                </a:moveTo>
                <a:lnTo>
                  <a:pt x="37178" y="85724"/>
                </a:lnTo>
                <a:lnTo>
                  <a:pt x="31710" y="84637"/>
                </a:lnTo>
                <a:lnTo>
                  <a:pt x="1087" y="54013"/>
                </a:lnTo>
                <a:lnTo>
                  <a:pt x="0" y="48546"/>
                </a:lnTo>
                <a:lnTo>
                  <a:pt x="0" y="37178"/>
                </a:lnTo>
                <a:lnTo>
                  <a:pt x="21208" y="5437"/>
                </a:lnTo>
                <a:lnTo>
                  <a:pt x="37178" y="0"/>
                </a:lnTo>
                <a:lnTo>
                  <a:pt x="48546" y="0"/>
                </a:lnTo>
                <a:lnTo>
                  <a:pt x="80287" y="21208"/>
                </a:lnTo>
                <a:lnTo>
                  <a:pt x="85724" y="37178"/>
                </a:lnTo>
                <a:lnTo>
                  <a:pt x="85724" y="48546"/>
                </a:lnTo>
                <a:lnTo>
                  <a:pt x="64516" y="80286"/>
                </a:lnTo>
                <a:lnTo>
                  <a:pt x="48546" y="85724"/>
                </a:lnTo>
                <a:close/>
              </a:path>
            </a:pathLst>
          </a:custGeom>
          <a:solidFill>
            <a:srgbClr val="2E3D45"/>
          </a:solidFill>
        </p:spPr>
        <p:txBody>
          <a:bodyPr wrap="square" lIns="0" tIns="0" rIns="0" bIns="0" rtlCol="0"/>
          <a:lstStyle/>
          <a:p>
            <a:pPr defTabSz="609630"/>
            <a:endParaRPr sz="1200">
              <a:solidFill>
                <a:prstClr val="black"/>
              </a:solidFill>
              <a:latin typeface="Calibri"/>
            </a:endParaRPr>
          </a:p>
        </p:txBody>
      </p:sp>
      <p:sp>
        <p:nvSpPr>
          <p:cNvPr id="10" name="object 10"/>
          <p:cNvSpPr/>
          <p:nvPr/>
        </p:nvSpPr>
        <p:spPr>
          <a:xfrm>
            <a:off x="6016688" y="4563782"/>
            <a:ext cx="57150" cy="57150"/>
          </a:xfrm>
          <a:custGeom>
            <a:avLst/>
            <a:gdLst/>
            <a:ahLst/>
            <a:cxnLst/>
            <a:rect l="l" t="t" r="r" b="b"/>
            <a:pathLst>
              <a:path w="85725" h="85725">
                <a:moveTo>
                  <a:pt x="48546" y="85724"/>
                </a:moveTo>
                <a:lnTo>
                  <a:pt x="37178" y="85724"/>
                </a:lnTo>
                <a:lnTo>
                  <a:pt x="31710" y="84636"/>
                </a:lnTo>
                <a:lnTo>
                  <a:pt x="1087" y="54013"/>
                </a:lnTo>
                <a:lnTo>
                  <a:pt x="0" y="48546"/>
                </a:lnTo>
                <a:lnTo>
                  <a:pt x="0" y="37178"/>
                </a:lnTo>
                <a:lnTo>
                  <a:pt x="21208" y="5437"/>
                </a:lnTo>
                <a:lnTo>
                  <a:pt x="37178" y="0"/>
                </a:lnTo>
                <a:lnTo>
                  <a:pt x="48546" y="0"/>
                </a:lnTo>
                <a:lnTo>
                  <a:pt x="80287" y="21208"/>
                </a:lnTo>
                <a:lnTo>
                  <a:pt x="85724" y="37178"/>
                </a:lnTo>
                <a:lnTo>
                  <a:pt x="85724" y="48546"/>
                </a:lnTo>
                <a:lnTo>
                  <a:pt x="64516" y="80286"/>
                </a:lnTo>
                <a:lnTo>
                  <a:pt x="48546" y="85724"/>
                </a:lnTo>
                <a:close/>
              </a:path>
            </a:pathLst>
          </a:custGeom>
          <a:solidFill>
            <a:srgbClr val="2E3D45"/>
          </a:solidFill>
        </p:spPr>
        <p:txBody>
          <a:bodyPr wrap="square" lIns="0" tIns="0" rIns="0" bIns="0" rtlCol="0"/>
          <a:lstStyle/>
          <a:p>
            <a:pPr defTabSz="609630"/>
            <a:endParaRPr sz="1200">
              <a:solidFill>
                <a:prstClr val="black"/>
              </a:solidFill>
              <a:latin typeface="Calibri"/>
            </a:endParaRPr>
          </a:p>
        </p:txBody>
      </p:sp>
      <p:sp>
        <p:nvSpPr>
          <p:cNvPr id="11" name="object 11"/>
          <p:cNvSpPr/>
          <p:nvPr/>
        </p:nvSpPr>
        <p:spPr>
          <a:xfrm>
            <a:off x="6016688" y="5084482"/>
            <a:ext cx="57150" cy="57150"/>
          </a:xfrm>
          <a:custGeom>
            <a:avLst/>
            <a:gdLst/>
            <a:ahLst/>
            <a:cxnLst/>
            <a:rect l="l" t="t" r="r" b="b"/>
            <a:pathLst>
              <a:path w="85725" h="85725">
                <a:moveTo>
                  <a:pt x="48546" y="85724"/>
                </a:moveTo>
                <a:lnTo>
                  <a:pt x="37178" y="85724"/>
                </a:lnTo>
                <a:lnTo>
                  <a:pt x="31710" y="84636"/>
                </a:lnTo>
                <a:lnTo>
                  <a:pt x="1087" y="54013"/>
                </a:lnTo>
                <a:lnTo>
                  <a:pt x="0" y="48546"/>
                </a:lnTo>
                <a:lnTo>
                  <a:pt x="0" y="37178"/>
                </a:lnTo>
                <a:lnTo>
                  <a:pt x="21208" y="5437"/>
                </a:lnTo>
                <a:lnTo>
                  <a:pt x="37178" y="0"/>
                </a:lnTo>
                <a:lnTo>
                  <a:pt x="48546" y="0"/>
                </a:lnTo>
                <a:lnTo>
                  <a:pt x="80287" y="21208"/>
                </a:lnTo>
                <a:lnTo>
                  <a:pt x="85724" y="37178"/>
                </a:lnTo>
                <a:lnTo>
                  <a:pt x="85724" y="48546"/>
                </a:lnTo>
                <a:lnTo>
                  <a:pt x="64516" y="80286"/>
                </a:lnTo>
                <a:lnTo>
                  <a:pt x="48546" y="85724"/>
                </a:lnTo>
                <a:close/>
              </a:path>
            </a:pathLst>
          </a:custGeom>
          <a:solidFill>
            <a:srgbClr val="2E3D45"/>
          </a:solidFill>
        </p:spPr>
        <p:txBody>
          <a:bodyPr wrap="square" lIns="0" tIns="0" rIns="0" bIns="0" rtlCol="0"/>
          <a:lstStyle/>
          <a:p>
            <a:pPr defTabSz="609630"/>
            <a:endParaRPr sz="1200">
              <a:solidFill>
                <a:prstClr val="black"/>
              </a:solidFill>
              <a:latin typeface="Calibri"/>
            </a:endParaRPr>
          </a:p>
        </p:txBody>
      </p:sp>
      <p:sp>
        <p:nvSpPr>
          <p:cNvPr id="12" name="object 12"/>
          <p:cNvSpPr/>
          <p:nvPr/>
        </p:nvSpPr>
        <p:spPr>
          <a:xfrm>
            <a:off x="6016688" y="5344832"/>
            <a:ext cx="57150" cy="57150"/>
          </a:xfrm>
          <a:custGeom>
            <a:avLst/>
            <a:gdLst/>
            <a:ahLst/>
            <a:cxnLst/>
            <a:rect l="l" t="t" r="r" b="b"/>
            <a:pathLst>
              <a:path w="85725" h="85725">
                <a:moveTo>
                  <a:pt x="48546" y="85724"/>
                </a:moveTo>
                <a:lnTo>
                  <a:pt x="37178" y="85724"/>
                </a:lnTo>
                <a:lnTo>
                  <a:pt x="31710" y="84637"/>
                </a:lnTo>
                <a:lnTo>
                  <a:pt x="1087" y="54013"/>
                </a:lnTo>
                <a:lnTo>
                  <a:pt x="0" y="48546"/>
                </a:lnTo>
                <a:lnTo>
                  <a:pt x="0" y="37178"/>
                </a:lnTo>
                <a:lnTo>
                  <a:pt x="21208" y="5437"/>
                </a:lnTo>
                <a:lnTo>
                  <a:pt x="37178" y="0"/>
                </a:lnTo>
                <a:lnTo>
                  <a:pt x="48546" y="0"/>
                </a:lnTo>
                <a:lnTo>
                  <a:pt x="80287" y="21207"/>
                </a:lnTo>
                <a:lnTo>
                  <a:pt x="85724" y="37178"/>
                </a:lnTo>
                <a:lnTo>
                  <a:pt x="85724" y="48546"/>
                </a:lnTo>
                <a:lnTo>
                  <a:pt x="64516" y="80286"/>
                </a:lnTo>
                <a:lnTo>
                  <a:pt x="48546" y="85724"/>
                </a:lnTo>
                <a:close/>
              </a:path>
            </a:pathLst>
          </a:custGeom>
          <a:solidFill>
            <a:srgbClr val="2E3D45"/>
          </a:solidFill>
        </p:spPr>
        <p:txBody>
          <a:bodyPr wrap="square" lIns="0" tIns="0" rIns="0" bIns="0" rtlCol="0"/>
          <a:lstStyle/>
          <a:p>
            <a:pPr defTabSz="609630"/>
            <a:endParaRPr sz="1200">
              <a:solidFill>
                <a:prstClr val="black"/>
              </a:solidFill>
              <a:latin typeface="Calibri"/>
            </a:endParaRPr>
          </a:p>
        </p:txBody>
      </p:sp>
      <p:sp>
        <p:nvSpPr>
          <p:cNvPr id="13" name="object 13"/>
          <p:cNvSpPr/>
          <p:nvPr/>
        </p:nvSpPr>
        <p:spPr>
          <a:xfrm>
            <a:off x="6016688" y="5605182"/>
            <a:ext cx="57150" cy="57150"/>
          </a:xfrm>
          <a:custGeom>
            <a:avLst/>
            <a:gdLst/>
            <a:ahLst/>
            <a:cxnLst/>
            <a:rect l="l" t="t" r="r" b="b"/>
            <a:pathLst>
              <a:path w="85725" h="85725">
                <a:moveTo>
                  <a:pt x="48546" y="85724"/>
                </a:moveTo>
                <a:lnTo>
                  <a:pt x="37178" y="85724"/>
                </a:lnTo>
                <a:lnTo>
                  <a:pt x="31710" y="84636"/>
                </a:lnTo>
                <a:lnTo>
                  <a:pt x="1087" y="54013"/>
                </a:lnTo>
                <a:lnTo>
                  <a:pt x="0" y="48545"/>
                </a:lnTo>
                <a:lnTo>
                  <a:pt x="0" y="37178"/>
                </a:lnTo>
                <a:lnTo>
                  <a:pt x="21208" y="5437"/>
                </a:lnTo>
                <a:lnTo>
                  <a:pt x="37178" y="0"/>
                </a:lnTo>
                <a:lnTo>
                  <a:pt x="48546" y="0"/>
                </a:lnTo>
                <a:lnTo>
                  <a:pt x="80287" y="21207"/>
                </a:lnTo>
                <a:lnTo>
                  <a:pt x="85724" y="37178"/>
                </a:lnTo>
                <a:lnTo>
                  <a:pt x="85724" y="48545"/>
                </a:lnTo>
                <a:lnTo>
                  <a:pt x="64516" y="80286"/>
                </a:lnTo>
                <a:lnTo>
                  <a:pt x="48546" y="85724"/>
                </a:lnTo>
                <a:close/>
              </a:path>
            </a:pathLst>
          </a:custGeom>
          <a:solidFill>
            <a:srgbClr val="2E3D45"/>
          </a:solidFill>
        </p:spPr>
        <p:txBody>
          <a:bodyPr wrap="square" lIns="0" tIns="0" rIns="0" bIns="0" rtlCol="0"/>
          <a:lstStyle/>
          <a:p>
            <a:pPr defTabSz="609630"/>
            <a:endParaRPr sz="1200">
              <a:solidFill>
                <a:prstClr val="black"/>
              </a:solidFill>
              <a:latin typeface="Calibri"/>
            </a:endParaRPr>
          </a:p>
        </p:txBody>
      </p:sp>
      <p:sp>
        <p:nvSpPr>
          <p:cNvPr id="14" name="object 14"/>
          <p:cNvSpPr/>
          <p:nvPr/>
        </p:nvSpPr>
        <p:spPr>
          <a:xfrm>
            <a:off x="6016688" y="6125882"/>
            <a:ext cx="57150" cy="57150"/>
          </a:xfrm>
          <a:custGeom>
            <a:avLst/>
            <a:gdLst/>
            <a:ahLst/>
            <a:cxnLst/>
            <a:rect l="l" t="t" r="r" b="b"/>
            <a:pathLst>
              <a:path w="85725" h="85725">
                <a:moveTo>
                  <a:pt x="48546" y="85724"/>
                </a:moveTo>
                <a:lnTo>
                  <a:pt x="37178" y="85724"/>
                </a:lnTo>
                <a:lnTo>
                  <a:pt x="31710" y="84637"/>
                </a:lnTo>
                <a:lnTo>
                  <a:pt x="1087" y="54013"/>
                </a:lnTo>
                <a:lnTo>
                  <a:pt x="0" y="48546"/>
                </a:lnTo>
                <a:lnTo>
                  <a:pt x="0" y="37178"/>
                </a:lnTo>
                <a:lnTo>
                  <a:pt x="21208" y="5437"/>
                </a:lnTo>
                <a:lnTo>
                  <a:pt x="37178" y="0"/>
                </a:lnTo>
                <a:lnTo>
                  <a:pt x="48546" y="0"/>
                </a:lnTo>
                <a:lnTo>
                  <a:pt x="80287" y="21207"/>
                </a:lnTo>
                <a:lnTo>
                  <a:pt x="85724" y="37178"/>
                </a:lnTo>
                <a:lnTo>
                  <a:pt x="85724" y="48546"/>
                </a:lnTo>
                <a:lnTo>
                  <a:pt x="64516" y="80286"/>
                </a:lnTo>
                <a:lnTo>
                  <a:pt x="48546" y="85724"/>
                </a:lnTo>
                <a:close/>
              </a:path>
            </a:pathLst>
          </a:custGeom>
          <a:solidFill>
            <a:srgbClr val="2E3D45"/>
          </a:solidFill>
        </p:spPr>
        <p:txBody>
          <a:bodyPr wrap="square" lIns="0" tIns="0" rIns="0" bIns="0" rtlCol="0"/>
          <a:lstStyle/>
          <a:p>
            <a:pPr defTabSz="609630"/>
            <a:endParaRPr sz="1200">
              <a:solidFill>
                <a:prstClr val="black"/>
              </a:solidFill>
              <a:latin typeface="Calibri"/>
            </a:endParaRPr>
          </a:p>
        </p:txBody>
      </p:sp>
      <p:sp>
        <p:nvSpPr>
          <p:cNvPr id="15" name="object 15"/>
          <p:cNvSpPr/>
          <p:nvPr/>
        </p:nvSpPr>
        <p:spPr>
          <a:xfrm>
            <a:off x="6016688" y="6386232"/>
            <a:ext cx="57150" cy="57150"/>
          </a:xfrm>
          <a:custGeom>
            <a:avLst/>
            <a:gdLst/>
            <a:ahLst/>
            <a:cxnLst/>
            <a:rect l="l" t="t" r="r" b="b"/>
            <a:pathLst>
              <a:path w="85725" h="85725">
                <a:moveTo>
                  <a:pt x="48546" y="85724"/>
                </a:moveTo>
                <a:lnTo>
                  <a:pt x="37178" y="85724"/>
                </a:lnTo>
                <a:lnTo>
                  <a:pt x="31710" y="84636"/>
                </a:lnTo>
                <a:lnTo>
                  <a:pt x="1087" y="54012"/>
                </a:lnTo>
                <a:lnTo>
                  <a:pt x="0" y="48545"/>
                </a:lnTo>
                <a:lnTo>
                  <a:pt x="0" y="37178"/>
                </a:lnTo>
                <a:lnTo>
                  <a:pt x="21208" y="5437"/>
                </a:lnTo>
                <a:lnTo>
                  <a:pt x="37178" y="0"/>
                </a:lnTo>
                <a:lnTo>
                  <a:pt x="48546" y="0"/>
                </a:lnTo>
                <a:lnTo>
                  <a:pt x="80287" y="21207"/>
                </a:lnTo>
                <a:lnTo>
                  <a:pt x="85724" y="37178"/>
                </a:lnTo>
                <a:lnTo>
                  <a:pt x="85724" y="48545"/>
                </a:lnTo>
                <a:lnTo>
                  <a:pt x="64516" y="80286"/>
                </a:lnTo>
                <a:lnTo>
                  <a:pt x="48546" y="85724"/>
                </a:lnTo>
                <a:close/>
              </a:path>
            </a:pathLst>
          </a:custGeom>
          <a:solidFill>
            <a:srgbClr val="2E3D45"/>
          </a:solidFill>
        </p:spPr>
        <p:txBody>
          <a:bodyPr wrap="square" lIns="0" tIns="0" rIns="0" bIns="0" rtlCol="0"/>
          <a:lstStyle/>
          <a:p>
            <a:pPr defTabSz="609630"/>
            <a:endParaRPr sz="1200">
              <a:solidFill>
                <a:prstClr val="black"/>
              </a:solidFill>
              <a:latin typeface="Calibri"/>
            </a:endParaRPr>
          </a:p>
        </p:txBody>
      </p:sp>
      <p:sp>
        <p:nvSpPr>
          <p:cNvPr id="16" name="object 16"/>
          <p:cNvSpPr txBox="1">
            <a:spLocks noGrp="1"/>
          </p:cNvSpPr>
          <p:nvPr>
            <p:ph type="title"/>
          </p:nvPr>
        </p:nvSpPr>
        <p:spPr>
          <a:xfrm>
            <a:off x="840250" y="286602"/>
            <a:ext cx="10726420" cy="1982659"/>
          </a:xfrm>
          <a:prstGeom prst="rect">
            <a:avLst/>
          </a:prstGeom>
        </p:spPr>
        <p:txBody>
          <a:bodyPr vert="horz" wrap="square" lIns="0" tIns="0" rIns="0" bIns="0" rtlCol="0">
            <a:spAutoFit/>
          </a:bodyPr>
          <a:lstStyle/>
          <a:p>
            <a:pPr marL="8467"/>
            <a:r>
              <a:rPr spc="1187" dirty="0">
                <a:latin typeface="Arial"/>
                <a:cs typeface="Arial"/>
              </a:rPr>
              <a:t>FINANCIALS</a:t>
            </a:r>
          </a:p>
          <a:p>
            <a:pPr marL="4995583" marR="3387" indent="-40642">
              <a:lnSpc>
                <a:spcPct val="111400"/>
              </a:lnSpc>
              <a:spcBef>
                <a:spcPts val="1347"/>
              </a:spcBef>
            </a:pPr>
            <a:r>
              <a:rPr sz="2767" spc="537" dirty="0">
                <a:latin typeface="Arial"/>
                <a:cs typeface="Arial"/>
              </a:rPr>
              <a:t>EARLY</a:t>
            </a:r>
            <a:r>
              <a:rPr sz="2767" spc="53" dirty="0">
                <a:latin typeface="Arial"/>
                <a:cs typeface="Arial"/>
              </a:rPr>
              <a:t> </a:t>
            </a:r>
            <a:r>
              <a:rPr sz="2767" spc="570" dirty="0">
                <a:latin typeface="Arial"/>
                <a:cs typeface="Arial"/>
              </a:rPr>
              <a:t>TRACTION</a:t>
            </a:r>
            <a:r>
              <a:rPr sz="2767" spc="53" dirty="0">
                <a:latin typeface="Arial"/>
                <a:cs typeface="Arial"/>
              </a:rPr>
              <a:t> </a:t>
            </a:r>
            <a:r>
              <a:rPr sz="2767" spc="693" dirty="0">
                <a:latin typeface="Arial"/>
                <a:cs typeface="Arial"/>
              </a:rPr>
              <a:t>WITH</a:t>
            </a:r>
            <a:r>
              <a:rPr sz="2767" spc="53" dirty="0">
                <a:latin typeface="Arial"/>
                <a:cs typeface="Arial"/>
              </a:rPr>
              <a:t> </a:t>
            </a:r>
            <a:r>
              <a:rPr sz="2767" spc="650" dirty="0">
                <a:latin typeface="Arial"/>
                <a:cs typeface="Arial"/>
              </a:rPr>
              <a:t>A  </a:t>
            </a:r>
            <a:r>
              <a:rPr sz="2767" spc="517" dirty="0">
                <a:latin typeface="Arial"/>
                <a:cs typeface="Arial"/>
              </a:rPr>
              <a:t>CLEAR</a:t>
            </a:r>
            <a:r>
              <a:rPr sz="2767" spc="57" dirty="0">
                <a:latin typeface="Arial"/>
                <a:cs typeface="Arial"/>
              </a:rPr>
              <a:t> </a:t>
            </a:r>
            <a:r>
              <a:rPr sz="2767" spc="623" dirty="0">
                <a:latin typeface="Arial"/>
                <a:cs typeface="Arial"/>
              </a:rPr>
              <a:t>PATH</a:t>
            </a:r>
            <a:r>
              <a:rPr sz="2767" spc="57" dirty="0">
                <a:latin typeface="Arial"/>
                <a:cs typeface="Arial"/>
              </a:rPr>
              <a:t> </a:t>
            </a:r>
            <a:r>
              <a:rPr sz="2767" spc="653" dirty="0">
                <a:latin typeface="Arial"/>
                <a:cs typeface="Arial"/>
              </a:rPr>
              <a:t>TO</a:t>
            </a:r>
            <a:r>
              <a:rPr sz="2767" spc="57" dirty="0">
                <a:latin typeface="Arial"/>
                <a:cs typeface="Arial"/>
              </a:rPr>
              <a:t> </a:t>
            </a:r>
            <a:r>
              <a:rPr sz="2767" spc="579" dirty="0">
                <a:latin typeface="Arial"/>
                <a:cs typeface="Arial"/>
              </a:rPr>
              <a:t>STRONG</a:t>
            </a:r>
            <a:endParaRPr sz="2767">
              <a:latin typeface="Arial"/>
              <a:cs typeface="Arial"/>
            </a:endParaRPr>
          </a:p>
        </p:txBody>
      </p:sp>
      <p:sp>
        <p:nvSpPr>
          <p:cNvPr id="17" name="object 17"/>
          <p:cNvSpPr txBox="1"/>
          <p:nvPr/>
        </p:nvSpPr>
        <p:spPr>
          <a:xfrm>
            <a:off x="5843122" y="2732865"/>
            <a:ext cx="5340350" cy="3800720"/>
          </a:xfrm>
          <a:prstGeom prst="rect">
            <a:avLst/>
          </a:prstGeom>
        </p:spPr>
        <p:txBody>
          <a:bodyPr vert="horz" wrap="square" lIns="0" tIns="0" rIns="0" bIns="0" rtlCol="0">
            <a:spAutoFit/>
          </a:bodyPr>
          <a:lstStyle/>
          <a:p>
            <a:pPr marL="8467" defTabSz="609630"/>
            <a:r>
              <a:rPr sz="1467" b="1" spc="-380" dirty="0">
                <a:solidFill>
                  <a:srgbClr val="2E3D45"/>
                </a:solidFill>
                <a:latin typeface="Gill Sans MT"/>
                <a:cs typeface="Gill Sans MT"/>
              </a:rPr>
              <a:t>Cur</a:t>
            </a:r>
            <a:r>
              <a:rPr sz="4150" spc="-570" baseline="61579" dirty="0">
                <a:solidFill>
                  <a:srgbClr val="2E3D45"/>
                </a:solidFill>
                <a:latin typeface="Arial"/>
                <a:cs typeface="Arial"/>
              </a:rPr>
              <a:t>M</a:t>
            </a:r>
            <a:r>
              <a:rPr sz="1467" b="1" spc="-380" dirty="0">
                <a:solidFill>
                  <a:srgbClr val="2E3D45"/>
                </a:solidFill>
                <a:latin typeface="Gill Sans MT"/>
                <a:cs typeface="Gill Sans MT"/>
              </a:rPr>
              <a:t>rent</a:t>
            </a:r>
            <a:r>
              <a:rPr sz="4150" spc="-570" baseline="61579" dirty="0">
                <a:solidFill>
                  <a:srgbClr val="2E3D45"/>
                </a:solidFill>
                <a:latin typeface="Arial"/>
                <a:cs typeface="Arial"/>
              </a:rPr>
              <a:t>A</a:t>
            </a:r>
            <a:r>
              <a:rPr sz="1467" b="1" spc="-380" dirty="0">
                <a:solidFill>
                  <a:srgbClr val="2E3D45"/>
                </a:solidFill>
                <a:latin typeface="Gill Sans MT"/>
                <a:cs typeface="Gill Sans MT"/>
              </a:rPr>
              <a:t>(De</a:t>
            </a:r>
            <a:r>
              <a:rPr sz="4150" spc="-570" baseline="61579" dirty="0">
                <a:solidFill>
                  <a:srgbClr val="2E3D45"/>
                </a:solidFill>
                <a:latin typeface="Arial"/>
                <a:cs typeface="Arial"/>
              </a:rPr>
              <a:t>R</a:t>
            </a:r>
            <a:r>
              <a:rPr sz="1467" b="1" spc="-380" dirty="0">
                <a:solidFill>
                  <a:srgbClr val="2E3D45"/>
                </a:solidFill>
                <a:latin typeface="Gill Sans MT"/>
                <a:cs typeface="Gill Sans MT"/>
              </a:rPr>
              <a:t>c                  </a:t>
            </a:r>
            <a:r>
              <a:rPr sz="1467" b="1" spc="-153" dirty="0">
                <a:solidFill>
                  <a:srgbClr val="2E3D45"/>
                </a:solidFill>
                <a:latin typeface="Gill Sans MT"/>
                <a:cs typeface="Gill Sans MT"/>
              </a:rPr>
              <a:t>2</a:t>
            </a:r>
            <a:r>
              <a:rPr sz="4150" spc="-230" baseline="61579" dirty="0">
                <a:solidFill>
                  <a:srgbClr val="2E3D45"/>
                </a:solidFill>
                <a:latin typeface="Arial"/>
                <a:cs typeface="Arial"/>
              </a:rPr>
              <a:t>G</a:t>
            </a:r>
            <a:r>
              <a:rPr sz="1467" b="1" spc="-153" dirty="0">
                <a:solidFill>
                  <a:srgbClr val="2E3D45"/>
                </a:solidFill>
                <a:latin typeface="Gill Sans MT"/>
                <a:cs typeface="Gill Sans MT"/>
              </a:rPr>
              <a:t>025</a:t>
            </a:r>
            <a:r>
              <a:rPr sz="4150" spc="-230" baseline="61579" dirty="0">
                <a:solidFill>
                  <a:srgbClr val="2E3D45"/>
                </a:solidFill>
                <a:latin typeface="Arial"/>
                <a:cs typeface="Arial"/>
              </a:rPr>
              <a:t>I</a:t>
            </a:r>
            <a:r>
              <a:rPr sz="1467" b="1" spc="-153" dirty="0">
                <a:solidFill>
                  <a:srgbClr val="2E3D45"/>
                </a:solidFill>
                <a:latin typeface="Gill Sans MT"/>
                <a:cs typeface="Gill Sans MT"/>
              </a:rPr>
              <a:t>):</a:t>
            </a:r>
            <a:r>
              <a:rPr sz="4150" spc="-230" baseline="61579" dirty="0">
                <a:solidFill>
                  <a:srgbClr val="2E3D45"/>
                </a:solidFill>
                <a:latin typeface="Arial"/>
                <a:cs typeface="Arial"/>
              </a:rPr>
              <a:t>NS </a:t>
            </a:r>
            <a:r>
              <a:rPr sz="4150" spc="1105" baseline="61579" dirty="0">
                <a:solidFill>
                  <a:srgbClr val="2E3D45"/>
                </a:solidFill>
                <a:latin typeface="Arial"/>
                <a:cs typeface="Arial"/>
              </a:rPr>
              <a:t>AND</a:t>
            </a:r>
            <a:r>
              <a:rPr sz="4150" spc="420" baseline="61579" dirty="0">
                <a:solidFill>
                  <a:srgbClr val="2E3D45"/>
                </a:solidFill>
                <a:latin typeface="Arial"/>
                <a:cs typeface="Arial"/>
              </a:rPr>
              <a:t> </a:t>
            </a:r>
            <a:r>
              <a:rPr sz="4150" spc="700" baseline="61579" dirty="0">
                <a:solidFill>
                  <a:srgbClr val="2E3D45"/>
                </a:solidFill>
                <a:latin typeface="Arial"/>
                <a:cs typeface="Arial"/>
              </a:rPr>
              <a:t>SCALE</a:t>
            </a:r>
            <a:r>
              <a:rPr sz="4150" spc="700" baseline="61579" dirty="0">
                <a:solidFill>
                  <a:srgbClr val="2E3D45"/>
                </a:solidFill>
                <a:latin typeface="Segoe UI Light"/>
                <a:cs typeface="Segoe UI Light"/>
              </a:rPr>
              <a:t>.</a:t>
            </a:r>
            <a:endParaRPr sz="4150" baseline="61579">
              <a:solidFill>
                <a:prstClr val="black"/>
              </a:solidFill>
              <a:latin typeface="Segoe UI Light"/>
              <a:cs typeface="Segoe UI Light"/>
            </a:endParaRPr>
          </a:p>
          <a:p>
            <a:pPr marL="324713" defTabSz="609630">
              <a:spcBef>
                <a:spcPts val="30"/>
              </a:spcBef>
            </a:pPr>
            <a:r>
              <a:rPr sz="1467" spc="136" dirty="0">
                <a:solidFill>
                  <a:srgbClr val="2E3D45"/>
                </a:solidFill>
                <a:latin typeface="Gill Sans MT"/>
                <a:cs typeface="Gill Sans MT"/>
              </a:rPr>
              <a:t>160% </a:t>
            </a:r>
            <a:r>
              <a:rPr sz="1467" spc="190" dirty="0">
                <a:solidFill>
                  <a:srgbClr val="2E3D45"/>
                </a:solidFill>
                <a:latin typeface="Gill Sans MT"/>
                <a:cs typeface="Gill Sans MT"/>
              </a:rPr>
              <a:t>month-over-month</a:t>
            </a:r>
            <a:r>
              <a:rPr sz="1467" spc="169" dirty="0">
                <a:solidFill>
                  <a:srgbClr val="2E3D45"/>
                </a:solidFill>
                <a:latin typeface="Gill Sans MT"/>
                <a:cs typeface="Gill Sans MT"/>
              </a:rPr>
              <a:t> </a:t>
            </a:r>
            <a:r>
              <a:rPr sz="1467" spc="147" dirty="0">
                <a:solidFill>
                  <a:srgbClr val="2E3D45"/>
                </a:solidFill>
                <a:latin typeface="Gill Sans MT"/>
                <a:cs typeface="Gill Sans MT"/>
              </a:rPr>
              <a:t>growth</a:t>
            </a:r>
            <a:endParaRPr sz="1467">
              <a:solidFill>
                <a:prstClr val="black"/>
              </a:solidFill>
              <a:latin typeface="Gill Sans MT"/>
              <a:cs typeface="Gill Sans MT"/>
            </a:endParaRPr>
          </a:p>
          <a:p>
            <a:pPr marL="324713" defTabSz="609630">
              <a:spcBef>
                <a:spcPts val="289"/>
              </a:spcBef>
            </a:pPr>
            <a:r>
              <a:rPr sz="1467" spc="40" dirty="0">
                <a:solidFill>
                  <a:srgbClr val="2E3D45"/>
                </a:solidFill>
                <a:latin typeface="Gill Sans MT"/>
                <a:cs typeface="Gill Sans MT"/>
              </a:rPr>
              <a:t>AOV:</a:t>
            </a:r>
            <a:r>
              <a:rPr sz="1467" spc="100" dirty="0">
                <a:solidFill>
                  <a:srgbClr val="2E3D45"/>
                </a:solidFill>
                <a:latin typeface="Gill Sans MT"/>
                <a:cs typeface="Gill Sans MT"/>
              </a:rPr>
              <a:t> </a:t>
            </a:r>
            <a:r>
              <a:rPr sz="1467" spc="160" dirty="0">
                <a:solidFill>
                  <a:srgbClr val="2E3D45"/>
                </a:solidFill>
                <a:latin typeface="Gill Sans MT"/>
                <a:cs typeface="Gill Sans MT"/>
              </a:rPr>
              <a:t>$38</a:t>
            </a:r>
            <a:endParaRPr sz="1467">
              <a:solidFill>
                <a:prstClr val="black"/>
              </a:solidFill>
              <a:latin typeface="Gill Sans MT"/>
              <a:cs typeface="Gill Sans MT"/>
            </a:endParaRPr>
          </a:p>
          <a:p>
            <a:pPr marL="324713" marR="2579922" defTabSz="609630">
              <a:lnSpc>
                <a:spcPct val="116500"/>
              </a:lnSpc>
            </a:pPr>
            <a:r>
              <a:rPr sz="1467" spc="47" dirty="0">
                <a:solidFill>
                  <a:srgbClr val="2E3D45"/>
                </a:solidFill>
                <a:latin typeface="Gill Sans MT"/>
                <a:cs typeface="Gill Sans MT"/>
              </a:rPr>
              <a:t>1.4 </a:t>
            </a:r>
            <a:r>
              <a:rPr sz="1467" spc="150" dirty="0">
                <a:solidFill>
                  <a:srgbClr val="2E3D45"/>
                </a:solidFill>
                <a:latin typeface="Gill Sans MT"/>
                <a:cs typeface="Gill Sans MT"/>
              </a:rPr>
              <a:t>repairs </a:t>
            </a:r>
            <a:r>
              <a:rPr sz="1467" spc="140" dirty="0">
                <a:solidFill>
                  <a:srgbClr val="2E3D45"/>
                </a:solidFill>
                <a:latin typeface="Gill Sans MT"/>
                <a:cs typeface="Gill Sans MT"/>
              </a:rPr>
              <a:t>per </a:t>
            </a:r>
            <a:r>
              <a:rPr sz="1467" spc="113" dirty="0">
                <a:solidFill>
                  <a:srgbClr val="2E3D45"/>
                </a:solidFill>
                <a:latin typeface="Gill Sans MT"/>
                <a:cs typeface="Gill Sans MT"/>
              </a:rPr>
              <a:t>order  </a:t>
            </a:r>
            <a:r>
              <a:rPr sz="1467" spc="153" dirty="0">
                <a:solidFill>
                  <a:srgbClr val="2E3D45"/>
                </a:solidFill>
                <a:latin typeface="Gill Sans MT"/>
                <a:cs typeface="Gill Sans MT"/>
              </a:rPr>
              <a:t>Labor: </a:t>
            </a:r>
            <a:r>
              <a:rPr sz="1467" spc="87" dirty="0">
                <a:solidFill>
                  <a:srgbClr val="2E3D45"/>
                </a:solidFill>
                <a:latin typeface="Gill Sans MT"/>
                <a:cs typeface="Gill Sans MT"/>
              </a:rPr>
              <a:t>$12.75 </a:t>
            </a:r>
            <a:r>
              <a:rPr sz="1467" spc="140" dirty="0">
                <a:solidFill>
                  <a:srgbClr val="2E3D45"/>
                </a:solidFill>
                <a:latin typeface="Gill Sans MT"/>
                <a:cs typeface="Gill Sans MT"/>
              </a:rPr>
              <a:t>per </a:t>
            </a:r>
            <a:r>
              <a:rPr sz="1467" spc="136" dirty="0">
                <a:solidFill>
                  <a:srgbClr val="2E3D45"/>
                </a:solidFill>
                <a:latin typeface="Gill Sans MT"/>
                <a:cs typeface="Gill Sans MT"/>
              </a:rPr>
              <a:t>repair  </a:t>
            </a:r>
            <a:r>
              <a:rPr sz="1467" spc="187" dirty="0">
                <a:solidFill>
                  <a:srgbClr val="2E3D45"/>
                </a:solidFill>
                <a:latin typeface="Gill Sans MT"/>
                <a:cs typeface="Gill Sans MT"/>
              </a:rPr>
              <a:t>Shipping: </a:t>
            </a:r>
            <a:r>
              <a:rPr sz="1467" spc="157" dirty="0">
                <a:solidFill>
                  <a:srgbClr val="2E3D45"/>
                </a:solidFill>
                <a:latin typeface="Gill Sans MT"/>
                <a:cs typeface="Gill Sans MT"/>
              </a:rPr>
              <a:t>$6.50 </a:t>
            </a:r>
            <a:r>
              <a:rPr sz="1467" spc="140" dirty="0">
                <a:solidFill>
                  <a:srgbClr val="2E3D45"/>
                </a:solidFill>
                <a:latin typeface="Gill Sans MT"/>
                <a:cs typeface="Gill Sans MT"/>
              </a:rPr>
              <a:t>per</a:t>
            </a:r>
            <a:r>
              <a:rPr sz="1467" spc="97" dirty="0">
                <a:solidFill>
                  <a:srgbClr val="2E3D45"/>
                </a:solidFill>
                <a:latin typeface="Gill Sans MT"/>
                <a:cs typeface="Gill Sans MT"/>
              </a:rPr>
              <a:t> </a:t>
            </a:r>
            <a:r>
              <a:rPr sz="1467" spc="113" dirty="0">
                <a:solidFill>
                  <a:srgbClr val="2E3D45"/>
                </a:solidFill>
                <a:latin typeface="Gill Sans MT"/>
                <a:cs typeface="Gill Sans MT"/>
              </a:rPr>
              <a:t>order  </a:t>
            </a:r>
            <a:r>
              <a:rPr sz="1467" spc="123" dirty="0">
                <a:solidFill>
                  <a:srgbClr val="2E3D45"/>
                </a:solidFill>
                <a:latin typeface="Gill Sans MT"/>
                <a:cs typeface="Gill Sans MT"/>
              </a:rPr>
              <a:t>Gross </a:t>
            </a:r>
            <a:r>
              <a:rPr sz="1467" spc="150" dirty="0">
                <a:solidFill>
                  <a:srgbClr val="2E3D45"/>
                </a:solidFill>
                <a:latin typeface="Gill Sans MT"/>
                <a:cs typeface="Gill Sans MT"/>
              </a:rPr>
              <a:t>Margin:</a:t>
            </a:r>
            <a:r>
              <a:rPr sz="1467" spc="153" dirty="0">
                <a:solidFill>
                  <a:srgbClr val="2E3D45"/>
                </a:solidFill>
                <a:latin typeface="Gill Sans MT"/>
                <a:cs typeface="Gill Sans MT"/>
              </a:rPr>
              <a:t> </a:t>
            </a:r>
            <a:r>
              <a:rPr sz="1467" spc="87" dirty="0">
                <a:solidFill>
                  <a:srgbClr val="2E3D45"/>
                </a:solidFill>
                <a:latin typeface="Gill Sans MT"/>
                <a:cs typeface="Gill Sans MT"/>
              </a:rPr>
              <a:t>17%</a:t>
            </a:r>
            <a:endParaRPr sz="1467">
              <a:solidFill>
                <a:prstClr val="black"/>
              </a:solidFill>
              <a:latin typeface="Gill Sans MT"/>
              <a:cs typeface="Gill Sans MT"/>
            </a:endParaRPr>
          </a:p>
          <a:p>
            <a:pPr marL="8467" defTabSz="609630">
              <a:spcBef>
                <a:spcPts val="289"/>
              </a:spcBef>
            </a:pPr>
            <a:r>
              <a:rPr sz="1467" b="1" spc="40" dirty="0">
                <a:solidFill>
                  <a:srgbClr val="2E3D45"/>
                </a:solidFill>
                <a:latin typeface="Gill Sans MT"/>
                <a:cs typeface="Gill Sans MT"/>
              </a:rPr>
              <a:t>Target </a:t>
            </a:r>
            <a:r>
              <a:rPr sz="1467" b="1" spc="70" dirty="0">
                <a:solidFill>
                  <a:srgbClr val="2E3D45"/>
                </a:solidFill>
                <a:latin typeface="Gill Sans MT"/>
                <a:cs typeface="Gill Sans MT"/>
              </a:rPr>
              <a:t>(Sept</a:t>
            </a:r>
            <a:r>
              <a:rPr sz="1467" b="1" spc="83" dirty="0">
                <a:solidFill>
                  <a:srgbClr val="2E3D45"/>
                </a:solidFill>
                <a:latin typeface="Gill Sans MT"/>
                <a:cs typeface="Gill Sans MT"/>
              </a:rPr>
              <a:t> </a:t>
            </a:r>
            <a:r>
              <a:rPr sz="1467" b="1" spc="97" dirty="0">
                <a:solidFill>
                  <a:srgbClr val="2E3D45"/>
                </a:solidFill>
                <a:latin typeface="Gill Sans MT"/>
                <a:cs typeface="Gill Sans MT"/>
              </a:rPr>
              <a:t>2027):</a:t>
            </a:r>
            <a:endParaRPr sz="1467">
              <a:solidFill>
                <a:prstClr val="black"/>
              </a:solidFill>
              <a:latin typeface="Gill Sans MT"/>
              <a:cs typeface="Gill Sans MT"/>
            </a:endParaRPr>
          </a:p>
          <a:p>
            <a:pPr marL="324713" defTabSz="609630">
              <a:spcBef>
                <a:spcPts val="289"/>
              </a:spcBef>
            </a:pPr>
            <a:r>
              <a:rPr sz="1467" spc="40" dirty="0">
                <a:solidFill>
                  <a:srgbClr val="2E3D45"/>
                </a:solidFill>
                <a:latin typeface="Gill Sans MT"/>
                <a:cs typeface="Gill Sans MT"/>
              </a:rPr>
              <a:t>AOV:</a:t>
            </a:r>
            <a:r>
              <a:rPr sz="1467" spc="103" dirty="0">
                <a:solidFill>
                  <a:srgbClr val="2E3D45"/>
                </a:solidFill>
                <a:latin typeface="Gill Sans MT"/>
                <a:cs typeface="Gill Sans MT"/>
              </a:rPr>
              <a:t> </a:t>
            </a:r>
            <a:r>
              <a:rPr sz="1467" spc="160" dirty="0">
                <a:solidFill>
                  <a:srgbClr val="2E3D45"/>
                </a:solidFill>
                <a:latin typeface="Gill Sans MT"/>
                <a:cs typeface="Gill Sans MT"/>
              </a:rPr>
              <a:t>$39</a:t>
            </a:r>
            <a:endParaRPr sz="1467">
              <a:solidFill>
                <a:prstClr val="black"/>
              </a:solidFill>
              <a:latin typeface="Gill Sans MT"/>
              <a:cs typeface="Gill Sans MT"/>
            </a:endParaRPr>
          </a:p>
          <a:p>
            <a:pPr marL="324713" marR="1205290" defTabSz="609630">
              <a:lnSpc>
                <a:spcPct val="116500"/>
              </a:lnSpc>
            </a:pPr>
            <a:r>
              <a:rPr sz="1467" spc="157" dirty="0">
                <a:solidFill>
                  <a:srgbClr val="2E3D45"/>
                </a:solidFill>
                <a:latin typeface="Gill Sans MT"/>
                <a:cs typeface="Gill Sans MT"/>
              </a:rPr>
              <a:t>Labor </a:t>
            </a:r>
            <a:r>
              <a:rPr sz="1467" spc="173" dirty="0">
                <a:solidFill>
                  <a:srgbClr val="2E3D45"/>
                </a:solidFill>
                <a:latin typeface="Gill Sans MT"/>
                <a:cs typeface="Gill Sans MT"/>
              </a:rPr>
              <a:t>reduced </a:t>
            </a:r>
            <a:r>
              <a:rPr sz="1467" spc="117" dirty="0">
                <a:solidFill>
                  <a:srgbClr val="2E3D45"/>
                </a:solidFill>
                <a:latin typeface="Gill Sans MT"/>
                <a:cs typeface="Gill Sans MT"/>
              </a:rPr>
              <a:t>to </a:t>
            </a:r>
            <a:r>
              <a:rPr sz="1467" spc="167" dirty="0">
                <a:solidFill>
                  <a:srgbClr val="2E3D45"/>
                </a:solidFill>
                <a:latin typeface="Gill Sans MT"/>
                <a:cs typeface="Gill Sans MT"/>
              </a:rPr>
              <a:t>30 </a:t>
            </a:r>
            <a:r>
              <a:rPr sz="1467" spc="197" dirty="0">
                <a:solidFill>
                  <a:srgbClr val="2E3D45"/>
                </a:solidFill>
                <a:latin typeface="Gill Sans MT"/>
                <a:cs typeface="Gill Sans MT"/>
              </a:rPr>
              <a:t>minutes </a:t>
            </a:r>
            <a:r>
              <a:rPr sz="1467" spc="140" dirty="0">
                <a:solidFill>
                  <a:srgbClr val="2E3D45"/>
                </a:solidFill>
                <a:latin typeface="Gill Sans MT"/>
                <a:cs typeface="Gill Sans MT"/>
              </a:rPr>
              <a:t>per</a:t>
            </a:r>
            <a:r>
              <a:rPr sz="1467" spc="113" dirty="0">
                <a:solidFill>
                  <a:srgbClr val="2E3D45"/>
                </a:solidFill>
                <a:latin typeface="Gill Sans MT"/>
                <a:cs typeface="Gill Sans MT"/>
              </a:rPr>
              <a:t> </a:t>
            </a:r>
            <a:r>
              <a:rPr sz="1467" spc="136" dirty="0">
                <a:solidFill>
                  <a:srgbClr val="2E3D45"/>
                </a:solidFill>
                <a:latin typeface="Gill Sans MT"/>
                <a:cs typeface="Gill Sans MT"/>
              </a:rPr>
              <a:t>repair  </a:t>
            </a:r>
            <a:r>
              <a:rPr sz="1467" spc="123" dirty="0">
                <a:solidFill>
                  <a:srgbClr val="2E3D45"/>
                </a:solidFill>
                <a:latin typeface="Gill Sans MT"/>
                <a:cs typeface="Gill Sans MT"/>
              </a:rPr>
              <a:t>Gross </a:t>
            </a:r>
            <a:r>
              <a:rPr sz="1467" spc="150" dirty="0">
                <a:solidFill>
                  <a:srgbClr val="2E3D45"/>
                </a:solidFill>
                <a:latin typeface="Gill Sans MT"/>
                <a:cs typeface="Gill Sans MT"/>
              </a:rPr>
              <a:t>Margin:</a:t>
            </a:r>
            <a:r>
              <a:rPr sz="1467" spc="153" dirty="0">
                <a:solidFill>
                  <a:srgbClr val="2E3D45"/>
                </a:solidFill>
                <a:latin typeface="Gill Sans MT"/>
                <a:cs typeface="Gill Sans MT"/>
              </a:rPr>
              <a:t> </a:t>
            </a:r>
            <a:r>
              <a:rPr sz="1467" spc="169" dirty="0">
                <a:solidFill>
                  <a:srgbClr val="2E3D45"/>
                </a:solidFill>
                <a:latin typeface="Gill Sans MT"/>
                <a:cs typeface="Gill Sans MT"/>
              </a:rPr>
              <a:t>42%+</a:t>
            </a:r>
            <a:endParaRPr sz="1467">
              <a:solidFill>
                <a:prstClr val="black"/>
              </a:solidFill>
              <a:latin typeface="Gill Sans MT"/>
              <a:cs typeface="Gill Sans MT"/>
            </a:endParaRPr>
          </a:p>
          <a:p>
            <a:pPr marL="8467" defTabSz="609630">
              <a:spcBef>
                <a:spcPts val="289"/>
              </a:spcBef>
            </a:pPr>
            <a:r>
              <a:rPr sz="1467" b="1" spc="76" dirty="0">
                <a:solidFill>
                  <a:srgbClr val="2E3D45"/>
                </a:solidFill>
                <a:latin typeface="Gill Sans MT"/>
                <a:cs typeface="Gill Sans MT"/>
              </a:rPr>
              <a:t>Revenue</a:t>
            </a:r>
            <a:r>
              <a:rPr sz="1467" b="1" spc="47" dirty="0">
                <a:solidFill>
                  <a:srgbClr val="2E3D45"/>
                </a:solidFill>
                <a:latin typeface="Gill Sans MT"/>
                <a:cs typeface="Gill Sans MT"/>
              </a:rPr>
              <a:t> </a:t>
            </a:r>
            <a:r>
              <a:rPr sz="1467" b="1" spc="93" dirty="0">
                <a:solidFill>
                  <a:srgbClr val="2E3D45"/>
                </a:solidFill>
                <a:latin typeface="Gill Sans MT"/>
                <a:cs typeface="Gill Sans MT"/>
              </a:rPr>
              <a:t>Milestones:</a:t>
            </a:r>
            <a:endParaRPr sz="1467">
              <a:solidFill>
                <a:prstClr val="black"/>
              </a:solidFill>
              <a:latin typeface="Gill Sans MT"/>
              <a:cs typeface="Gill Sans MT"/>
            </a:endParaRPr>
          </a:p>
          <a:p>
            <a:pPr marL="324713" marR="1099028" defTabSz="609630">
              <a:lnSpc>
                <a:spcPct val="116500"/>
              </a:lnSpc>
            </a:pPr>
            <a:r>
              <a:rPr sz="1467" spc="127" dirty="0">
                <a:solidFill>
                  <a:srgbClr val="2E3D45"/>
                </a:solidFill>
                <a:latin typeface="Gill Sans MT"/>
                <a:cs typeface="Gill Sans MT"/>
              </a:rPr>
              <a:t>$12,000 </a:t>
            </a:r>
            <a:r>
              <a:rPr sz="1467" spc="160" dirty="0">
                <a:solidFill>
                  <a:srgbClr val="2E3D45"/>
                </a:solidFill>
                <a:latin typeface="Gill Sans MT"/>
                <a:cs typeface="Gill Sans MT"/>
              </a:rPr>
              <a:t>revenue </a:t>
            </a:r>
            <a:r>
              <a:rPr sz="1467" spc="117" dirty="0">
                <a:solidFill>
                  <a:srgbClr val="2E3D45"/>
                </a:solidFill>
                <a:latin typeface="Gill Sans MT"/>
                <a:cs typeface="Gill Sans MT"/>
              </a:rPr>
              <a:t>to </a:t>
            </a:r>
            <a:r>
              <a:rPr sz="1467" spc="187" dirty="0">
                <a:solidFill>
                  <a:srgbClr val="2E3D45"/>
                </a:solidFill>
                <a:latin typeface="Gill Sans MT"/>
                <a:cs typeface="Gill Sans MT"/>
              </a:rPr>
              <a:t>date </a:t>
            </a:r>
            <a:r>
              <a:rPr sz="1467" spc="167" dirty="0">
                <a:solidFill>
                  <a:srgbClr val="2E3D45"/>
                </a:solidFill>
                <a:latin typeface="Gill Sans MT"/>
                <a:cs typeface="Gill Sans MT"/>
              </a:rPr>
              <a:t>from </a:t>
            </a:r>
            <a:r>
              <a:rPr sz="1467" spc="-3" dirty="0">
                <a:solidFill>
                  <a:srgbClr val="2E3D45"/>
                </a:solidFill>
                <a:latin typeface="Gill Sans MT"/>
                <a:cs typeface="Gill Sans MT"/>
              </a:rPr>
              <a:t>DTC </a:t>
            </a:r>
            <a:r>
              <a:rPr sz="1467" spc="27" dirty="0">
                <a:solidFill>
                  <a:srgbClr val="2E3D45"/>
                </a:solidFill>
                <a:latin typeface="Gill Sans MT"/>
                <a:cs typeface="Gill Sans MT"/>
              </a:rPr>
              <a:t>+ </a:t>
            </a:r>
            <a:r>
              <a:rPr sz="1467" spc="150" dirty="0">
                <a:solidFill>
                  <a:srgbClr val="2E3D45"/>
                </a:solidFill>
                <a:latin typeface="Gill Sans MT"/>
                <a:cs typeface="Gill Sans MT"/>
              </a:rPr>
              <a:t>B2B  </a:t>
            </a:r>
            <a:r>
              <a:rPr sz="1467" spc="147" dirty="0">
                <a:solidFill>
                  <a:srgbClr val="2E3D45"/>
                </a:solidFill>
                <a:latin typeface="Gill Sans MT"/>
                <a:cs typeface="Gill Sans MT"/>
              </a:rPr>
              <a:t>Targeting </a:t>
            </a:r>
            <a:r>
              <a:rPr sz="1467" spc="90" dirty="0">
                <a:solidFill>
                  <a:srgbClr val="2E3D45"/>
                </a:solidFill>
                <a:latin typeface="Gill Sans MT"/>
                <a:cs typeface="Gill Sans MT"/>
              </a:rPr>
              <a:t>$100K </a:t>
            </a:r>
            <a:r>
              <a:rPr sz="1467" spc="117" dirty="0">
                <a:solidFill>
                  <a:srgbClr val="2E3D45"/>
                </a:solidFill>
                <a:latin typeface="Gill Sans MT"/>
                <a:cs typeface="Gill Sans MT"/>
              </a:rPr>
              <a:t>MRR </a:t>
            </a:r>
            <a:r>
              <a:rPr sz="1467" spc="167" dirty="0">
                <a:solidFill>
                  <a:srgbClr val="2E3D45"/>
                </a:solidFill>
                <a:latin typeface="Gill Sans MT"/>
                <a:cs typeface="Gill Sans MT"/>
              </a:rPr>
              <a:t>by </a:t>
            </a:r>
            <a:r>
              <a:rPr sz="1467" spc="160" dirty="0">
                <a:solidFill>
                  <a:srgbClr val="2E3D45"/>
                </a:solidFill>
                <a:latin typeface="Gill Sans MT"/>
                <a:cs typeface="Gill Sans MT"/>
              </a:rPr>
              <a:t>December</a:t>
            </a:r>
            <a:r>
              <a:rPr sz="1467" spc="283" dirty="0">
                <a:solidFill>
                  <a:srgbClr val="2E3D45"/>
                </a:solidFill>
                <a:latin typeface="Gill Sans MT"/>
                <a:cs typeface="Gill Sans MT"/>
              </a:rPr>
              <a:t> </a:t>
            </a:r>
            <a:r>
              <a:rPr sz="1467" spc="153" dirty="0">
                <a:solidFill>
                  <a:srgbClr val="2E3D45"/>
                </a:solidFill>
                <a:latin typeface="Gill Sans MT"/>
                <a:cs typeface="Gill Sans MT"/>
              </a:rPr>
              <a:t>2027</a:t>
            </a:r>
            <a:endParaRPr sz="1467">
              <a:solidFill>
                <a:prstClr val="black"/>
              </a:solidFill>
              <a:latin typeface="Gill Sans MT"/>
              <a:cs typeface="Gill Sans M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8288000" h="10287000">
                <a:moveTo>
                  <a:pt x="0" y="0"/>
                </a:moveTo>
                <a:lnTo>
                  <a:pt x="18287998" y="0"/>
                </a:lnTo>
                <a:lnTo>
                  <a:pt x="18287998" y="10286999"/>
                </a:lnTo>
                <a:lnTo>
                  <a:pt x="0" y="10286999"/>
                </a:lnTo>
                <a:lnTo>
                  <a:pt x="0" y="0"/>
                </a:lnTo>
                <a:close/>
              </a:path>
            </a:pathLst>
          </a:custGeom>
          <a:solidFill>
            <a:srgbClr val="D5CFC7"/>
          </a:solidFill>
        </p:spPr>
        <p:txBody>
          <a:bodyPr wrap="square" lIns="0" tIns="0" rIns="0" bIns="0" rtlCol="0"/>
          <a:lstStyle/>
          <a:p>
            <a:pPr defTabSz="609630"/>
            <a:endParaRPr sz="1200">
              <a:solidFill>
                <a:prstClr val="black"/>
              </a:solidFill>
              <a:latin typeface="Calibri"/>
            </a:endParaRPr>
          </a:p>
        </p:txBody>
      </p:sp>
      <p:sp>
        <p:nvSpPr>
          <p:cNvPr id="3" name="object 3"/>
          <p:cNvSpPr/>
          <p:nvPr/>
        </p:nvSpPr>
        <p:spPr>
          <a:xfrm>
            <a:off x="691255" y="712681"/>
            <a:ext cx="2660227" cy="5431367"/>
          </a:xfrm>
          <a:custGeom>
            <a:avLst/>
            <a:gdLst/>
            <a:ahLst/>
            <a:cxnLst/>
            <a:rect l="l" t="t" r="r" b="b"/>
            <a:pathLst>
              <a:path w="3990340" h="8147050">
                <a:moveTo>
                  <a:pt x="3427319" y="8146941"/>
                </a:moveTo>
                <a:lnTo>
                  <a:pt x="562483" y="8146941"/>
                </a:lnTo>
                <a:lnTo>
                  <a:pt x="513975" y="8144875"/>
                </a:lnTo>
                <a:lnTo>
                  <a:pt x="466608" y="8138789"/>
                </a:lnTo>
                <a:lnTo>
                  <a:pt x="420551" y="8128854"/>
                </a:lnTo>
                <a:lnTo>
                  <a:pt x="375974" y="8115239"/>
                </a:lnTo>
                <a:lnTo>
                  <a:pt x="333045" y="8098111"/>
                </a:lnTo>
                <a:lnTo>
                  <a:pt x="291935" y="8077642"/>
                </a:lnTo>
                <a:lnTo>
                  <a:pt x="252813" y="8054001"/>
                </a:lnTo>
                <a:lnTo>
                  <a:pt x="215847" y="8027356"/>
                </a:lnTo>
                <a:lnTo>
                  <a:pt x="181208" y="7997876"/>
                </a:lnTo>
                <a:lnTo>
                  <a:pt x="149064" y="7965732"/>
                </a:lnTo>
                <a:lnTo>
                  <a:pt x="119585" y="7931093"/>
                </a:lnTo>
                <a:lnTo>
                  <a:pt x="92940" y="7894127"/>
                </a:lnTo>
                <a:lnTo>
                  <a:pt x="69298" y="7855005"/>
                </a:lnTo>
                <a:lnTo>
                  <a:pt x="48829" y="7813895"/>
                </a:lnTo>
                <a:lnTo>
                  <a:pt x="31702" y="7770967"/>
                </a:lnTo>
                <a:lnTo>
                  <a:pt x="18086" y="7726389"/>
                </a:lnTo>
                <a:lnTo>
                  <a:pt x="8151" y="7680332"/>
                </a:lnTo>
                <a:lnTo>
                  <a:pt x="2066" y="7632965"/>
                </a:lnTo>
                <a:lnTo>
                  <a:pt x="0" y="7584457"/>
                </a:lnTo>
                <a:lnTo>
                  <a:pt x="0" y="562483"/>
                </a:lnTo>
                <a:lnTo>
                  <a:pt x="2066" y="513975"/>
                </a:lnTo>
                <a:lnTo>
                  <a:pt x="8151" y="466608"/>
                </a:lnTo>
                <a:lnTo>
                  <a:pt x="18086" y="420551"/>
                </a:lnTo>
                <a:lnTo>
                  <a:pt x="31702" y="375974"/>
                </a:lnTo>
                <a:lnTo>
                  <a:pt x="48840" y="333045"/>
                </a:lnTo>
                <a:lnTo>
                  <a:pt x="69298" y="291935"/>
                </a:lnTo>
                <a:lnTo>
                  <a:pt x="92940" y="252813"/>
                </a:lnTo>
                <a:lnTo>
                  <a:pt x="119585" y="215847"/>
                </a:lnTo>
                <a:lnTo>
                  <a:pt x="149064" y="181208"/>
                </a:lnTo>
                <a:lnTo>
                  <a:pt x="181208" y="149064"/>
                </a:lnTo>
                <a:lnTo>
                  <a:pt x="215847" y="119585"/>
                </a:lnTo>
                <a:lnTo>
                  <a:pt x="252813" y="92939"/>
                </a:lnTo>
                <a:lnTo>
                  <a:pt x="291935" y="69298"/>
                </a:lnTo>
                <a:lnTo>
                  <a:pt x="333045" y="48829"/>
                </a:lnTo>
                <a:lnTo>
                  <a:pt x="375974" y="31702"/>
                </a:lnTo>
                <a:lnTo>
                  <a:pt x="420551" y="18086"/>
                </a:lnTo>
                <a:lnTo>
                  <a:pt x="466608" y="8151"/>
                </a:lnTo>
                <a:lnTo>
                  <a:pt x="513975" y="2066"/>
                </a:lnTo>
                <a:lnTo>
                  <a:pt x="562483" y="0"/>
                </a:lnTo>
                <a:lnTo>
                  <a:pt x="3427319" y="0"/>
                </a:lnTo>
                <a:lnTo>
                  <a:pt x="3475828" y="2066"/>
                </a:lnTo>
                <a:lnTo>
                  <a:pt x="3523195" y="8151"/>
                </a:lnTo>
                <a:lnTo>
                  <a:pt x="3569252" y="18086"/>
                </a:lnTo>
                <a:lnTo>
                  <a:pt x="3613829" y="31702"/>
                </a:lnTo>
                <a:lnTo>
                  <a:pt x="3656757" y="48829"/>
                </a:lnTo>
                <a:lnTo>
                  <a:pt x="3697867" y="69298"/>
                </a:lnTo>
                <a:lnTo>
                  <a:pt x="3736990" y="92939"/>
                </a:lnTo>
                <a:lnTo>
                  <a:pt x="3773955" y="119585"/>
                </a:lnTo>
                <a:lnTo>
                  <a:pt x="3808595" y="149064"/>
                </a:lnTo>
                <a:lnTo>
                  <a:pt x="3840739" y="181208"/>
                </a:lnTo>
                <a:lnTo>
                  <a:pt x="3863246" y="207655"/>
                </a:lnTo>
                <a:lnTo>
                  <a:pt x="542323" y="207655"/>
                </a:lnTo>
                <a:lnTo>
                  <a:pt x="493223" y="211267"/>
                </a:lnTo>
                <a:lnTo>
                  <a:pt x="446342" y="221760"/>
                </a:lnTo>
                <a:lnTo>
                  <a:pt x="402196" y="238614"/>
                </a:lnTo>
                <a:lnTo>
                  <a:pt x="361303" y="261312"/>
                </a:lnTo>
                <a:lnTo>
                  <a:pt x="324182" y="289335"/>
                </a:lnTo>
                <a:lnTo>
                  <a:pt x="291351" y="322166"/>
                </a:lnTo>
                <a:lnTo>
                  <a:pt x="263328" y="359287"/>
                </a:lnTo>
                <a:lnTo>
                  <a:pt x="240630" y="400180"/>
                </a:lnTo>
                <a:lnTo>
                  <a:pt x="223776" y="444326"/>
                </a:lnTo>
                <a:lnTo>
                  <a:pt x="213283" y="491207"/>
                </a:lnTo>
                <a:lnTo>
                  <a:pt x="209671" y="540306"/>
                </a:lnTo>
                <a:lnTo>
                  <a:pt x="209671" y="7616714"/>
                </a:lnTo>
                <a:lnTo>
                  <a:pt x="213283" y="7665813"/>
                </a:lnTo>
                <a:lnTo>
                  <a:pt x="223776" y="7712694"/>
                </a:lnTo>
                <a:lnTo>
                  <a:pt x="240630" y="7756840"/>
                </a:lnTo>
                <a:lnTo>
                  <a:pt x="263328" y="7797733"/>
                </a:lnTo>
                <a:lnTo>
                  <a:pt x="291351" y="7834854"/>
                </a:lnTo>
                <a:lnTo>
                  <a:pt x="324182" y="7867685"/>
                </a:lnTo>
                <a:lnTo>
                  <a:pt x="361303" y="7895709"/>
                </a:lnTo>
                <a:lnTo>
                  <a:pt x="402196" y="7918406"/>
                </a:lnTo>
                <a:lnTo>
                  <a:pt x="446342" y="7935260"/>
                </a:lnTo>
                <a:lnTo>
                  <a:pt x="493223" y="7945753"/>
                </a:lnTo>
                <a:lnTo>
                  <a:pt x="542323" y="7949365"/>
                </a:lnTo>
                <a:lnTo>
                  <a:pt x="3854668" y="7949365"/>
                </a:lnTo>
                <a:lnTo>
                  <a:pt x="3840739" y="7965732"/>
                </a:lnTo>
                <a:lnTo>
                  <a:pt x="3808595" y="7997876"/>
                </a:lnTo>
                <a:lnTo>
                  <a:pt x="3773955" y="8027356"/>
                </a:lnTo>
                <a:lnTo>
                  <a:pt x="3736990" y="8054001"/>
                </a:lnTo>
                <a:lnTo>
                  <a:pt x="3697867" y="8077642"/>
                </a:lnTo>
                <a:lnTo>
                  <a:pt x="3656757" y="8098111"/>
                </a:lnTo>
                <a:lnTo>
                  <a:pt x="3613829" y="8115239"/>
                </a:lnTo>
                <a:lnTo>
                  <a:pt x="3569252" y="8128854"/>
                </a:lnTo>
                <a:lnTo>
                  <a:pt x="3523195" y="8138789"/>
                </a:lnTo>
                <a:lnTo>
                  <a:pt x="3475828" y="8144875"/>
                </a:lnTo>
                <a:lnTo>
                  <a:pt x="3427319" y="8146941"/>
                </a:lnTo>
                <a:close/>
              </a:path>
              <a:path w="3990340" h="8147050">
                <a:moveTo>
                  <a:pt x="2830562" y="485872"/>
                </a:moveTo>
                <a:lnTo>
                  <a:pt x="1163272" y="485872"/>
                </a:lnTo>
                <a:lnTo>
                  <a:pt x="1113683" y="479124"/>
                </a:lnTo>
                <a:lnTo>
                  <a:pt x="1068965" y="460112"/>
                </a:lnTo>
                <a:lnTo>
                  <a:pt x="1030968" y="430683"/>
                </a:lnTo>
                <a:lnTo>
                  <a:pt x="1001538" y="392685"/>
                </a:lnTo>
                <a:lnTo>
                  <a:pt x="982526" y="347968"/>
                </a:lnTo>
                <a:lnTo>
                  <a:pt x="975778" y="298378"/>
                </a:lnTo>
                <a:lnTo>
                  <a:pt x="975778" y="207655"/>
                </a:lnTo>
                <a:lnTo>
                  <a:pt x="3018057" y="207655"/>
                </a:lnTo>
                <a:lnTo>
                  <a:pt x="3018057" y="258056"/>
                </a:lnTo>
                <a:lnTo>
                  <a:pt x="2473718" y="258056"/>
                </a:lnTo>
                <a:lnTo>
                  <a:pt x="2454786" y="261963"/>
                </a:lnTo>
                <a:lnTo>
                  <a:pt x="2438689" y="272673"/>
                </a:lnTo>
                <a:lnTo>
                  <a:pt x="2437632" y="274185"/>
                </a:lnTo>
                <a:lnTo>
                  <a:pt x="1729788" y="274185"/>
                </a:lnTo>
                <a:lnTo>
                  <a:pt x="1716778" y="276705"/>
                </a:lnTo>
                <a:lnTo>
                  <a:pt x="1705847" y="283761"/>
                </a:lnTo>
                <a:lnTo>
                  <a:pt x="1698318" y="294598"/>
                </a:lnTo>
                <a:lnTo>
                  <a:pt x="1695515" y="308458"/>
                </a:lnTo>
                <a:lnTo>
                  <a:pt x="1698318" y="322319"/>
                </a:lnTo>
                <a:lnTo>
                  <a:pt x="1705847" y="333155"/>
                </a:lnTo>
                <a:lnTo>
                  <a:pt x="1716778" y="340211"/>
                </a:lnTo>
                <a:lnTo>
                  <a:pt x="1729788" y="342732"/>
                </a:lnTo>
                <a:lnTo>
                  <a:pt x="2436921" y="342732"/>
                </a:lnTo>
                <a:lnTo>
                  <a:pt x="2437933" y="344244"/>
                </a:lnTo>
                <a:lnTo>
                  <a:pt x="2453935" y="354954"/>
                </a:lnTo>
                <a:lnTo>
                  <a:pt x="2473718" y="358860"/>
                </a:lnTo>
                <a:lnTo>
                  <a:pt x="3006678" y="358860"/>
                </a:lnTo>
                <a:lnTo>
                  <a:pt x="2992296" y="392685"/>
                </a:lnTo>
                <a:lnTo>
                  <a:pt x="2962867" y="430683"/>
                </a:lnTo>
                <a:lnTo>
                  <a:pt x="2924870" y="460112"/>
                </a:lnTo>
                <a:lnTo>
                  <a:pt x="2880152" y="479124"/>
                </a:lnTo>
                <a:lnTo>
                  <a:pt x="2830562" y="485872"/>
                </a:lnTo>
                <a:close/>
              </a:path>
              <a:path w="3990340" h="8147050">
                <a:moveTo>
                  <a:pt x="3854668" y="7949365"/>
                </a:moveTo>
                <a:lnTo>
                  <a:pt x="3451512" y="7949365"/>
                </a:lnTo>
                <a:lnTo>
                  <a:pt x="3500611" y="7945753"/>
                </a:lnTo>
                <a:lnTo>
                  <a:pt x="3547493" y="7935260"/>
                </a:lnTo>
                <a:lnTo>
                  <a:pt x="3591639" y="7918406"/>
                </a:lnTo>
                <a:lnTo>
                  <a:pt x="3632531" y="7895709"/>
                </a:lnTo>
                <a:lnTo>
                  <a:pt x="3669652" y="7867685"/>
                </a:lnTo>
                <a:lnTo>
                  <a:pt x="3702483" y="7834854"/>
                </a:lnTo>
                <a:lnTo>
                  <a:pt x="3730507" y="7797733"/>
                </a:lnTo>
                <a:lnTo>
                  <a:pt x="3753205" y="7756840"/>
                </a:lnTo>
                <a:lnTo>
                  <a:pt x="3770059" y="7712694"/>
                </a:lnTo>
                <a:lnTo>
                  <a:pt x="3780551" y="7665813"/>
                </a:lnTo>
                <a:lnTo>
                  <a:pt x="3784164" y="7616714"/>
                </a:lnTo>
                <a:lnTo>
                  <a:pt x="3782148" y="7616714"/>
                </a:lnTo>
                <a:lnTo>
                  <a:pt x="3782148" y="540306"/>
                </a:lnTo>
                <a:lnTo>
                  <a:pt x="3778535" y="491207"/>
                </a:lnTo>
                <a:lnTo>
                  <a:pt x="3768043" y="444326"/>
                </a:lnTo>
                <a:lnTo>
                  <a:pt x="3751189" y="400180"/>
                </a:lnTo>
                <a:lnTo>
                  <a:pt x="3728491" y="359287"/>
                </a:lnTo>
                <a:lnTo>
                  <a:pt x="3700468" y="322166"/>
                </a:lnTo>
                <a:lnTo>
                  <a:pt x="3667636" y="289335"/>
                </a:lnTo>
                <a:lnTo>
                  <a:pt x="3630516" y="261312"/>
                </a:lnTo>
                <a:lnTo>
                  <a:pt x="3589623" y="238614"/>
                </a:lnTo>
                <a:lnTo>
                  <a:pt x="3545477" y="221760"/>
                </a:lnTo>
                <a:lnTo>
                  <a:pt x="3498595" y="211267"/>
                </a:lnTo>
                <a:lnTo>
                  <a:pt x="3449496" y="207655"/>
                </a:lnTo>
                <a:lnTo>
                  <a:pt x="3863246" y="207655"/>
                </a:lnTo>
                <a:lnTo>
                  <a:pt x="3896863" y="252813"/>
                </a:lnTo>
                <a:lnTo>
                  <a:pt x="3920505" y="291935"/>
                </a:lnTo>
                <a:lnTo>
                  <a:pt x="3941018" y="333155"/>
                </a:lnTo>
                <a:lnTo>
                  <a:pt x="3958101" y="375974"/>
                </a:lnTo>
                <a:lnTo>
                  <a:pt x="3971717" y="420551"/>
                </a:lnTo>
                <a:lnTo>
                  <a:pt x="3981652" y="466608"/>
                </a:lnTo>
                <a:lnTo>
                  <a:pt x="3987737" y="513975"/>
                </a:lnTo>
                <a:lnTo>
                  <a:pt x="3989803" y="562483"/>
                </a:lnTo>
                <a:lnTo>
                  <a:pt x="3989803" y="7584457"/>
                </a:lnTo>
                <a:lnTo>
                  <a:pt x="3987737" y="7632965"/>
                </a:lnTo>
                <a:lnTo>
                  <a:pt x="3981652" y="7680332"/>
                </a:lnTo>
                <a:lnTo>
                  <a:pt x="3971717" y="7726389"/>
                </a:lnTo>
                <a:lnTo>
                  <a:pt x="3958101" y="7770967"/>
                </a:lnTo>
                <a:lnTo>
                  <a:pt x="3940974" y="7813895"/>
                </a:lnTo>
                <a:lnTo>
                  <a:pt x="3920505" y="7855005"/>
                </a:lnTo>
                <a:lnTo>
                  <a:pt x="3896863" y="7894127"/>
                </a:lnTo>
                <a:lnTo>
                  <a:pt x="3870218" y="7931093"/>
                </a:lnTo>
                <a:lnTo>
                  <a:pt x="3854668" y="7949365"/>
                </a:lnTo>
                <a:close/>
              </a:path>
              <a:path w="3990340" h="8147050">
                <a:moveTo>
                  <a:pt x="3006678" y="358860"/>
                </a:moveTo>
                <a:lnTo>
                  <a:pt x="2473718" y="358860"/>
                </a:lnTo>
                <a:lnTo>
                  <a:pt x="2493501" y="354954"/>
                </a:lnTo>
                <a:lnTo>
                  <a:pt x="2509504" y="344244"/>
                </a:lnTo>
                <a:lnTo>
                  <a:pt x="2520214" y="328241"/>
                </a:lnTo>
                <a:lnTo>
                  <a:pt x="2524120" y="308458"/>
                </a:lnTo>
                <a:lnTo>
                  <a:pt x="2520214" y="288676"/>
                </a:lnTo>
                <a:lnTo>
                  <a:pt x="2509504" y="272673"/>
                </a:lnTo>
                <a:lnTo>
                  <a:pt x="2493501" y="261963"/>
                </a:lnTo>
                <a:lnTo>
                  <a:pt x="2473718" y="258056"/>
                </a:lnTo>
                <a:lnTo>
                  <a:pt x="3018057" y="258056"/>
                </a:lnTo>
                <a:lnTo>
                  <a:pt x="3018057" y="298378"/>
                </a:lnTo>
                <a:lnTo>
                  <a:pt x="3011309" y="347968"/>
                </a:lnTo>
                <a:lnTo>
                  <a:pt x="3006678" y="358860"/>
                </a:lnTo>
                <a:close/>
              </a:path>
              <a:path w="3990340" h="8147050">
                <a:moveTo>
                  <a:pt x="2436921" y="342732"/>
                </a:moveTo>
                <a:lnTo>
                  <a:pt x="2213645" y="342732"/>
                </a:lnTo>
                <a:lnTo>
                  <a:pt x="2226655" y="340211"/>
                </a:lnTo>
                <a:lnTo>
                  <a:pt x="2237586" y="333155"/>
                </a:lnTo>
                <a:lnTo>
                  <a:pt x="2245115" y="322319"/>
                </a:lnTo>
                <a:lnTo>
                  <a:pt x="2247918" y="308458"/>
                </a:lnTo>
                <a:lnTo>
                  <a:pt x="2245115" y="294598"/>
                </a:lnTo>
                <a:lnTo>
                  <a:pt x="2237586" y="283761"/>
                </a:lnTo>
                <a:lnTo>
                  <a:pt x="2226655" y="276705"/>
                </a:lnTo>
                <a:lnTo>
                  <a:pt x="2213645" y="274185"/>
                </a:lnTo>
                <a:lnTo>
                  <a:pt x="2437632" y="274185"/>
                </a:lnTo>
                <a:lnTo>
                  <a:pt x="2427506" y="288676"/>
                </a:lnTo>
                <a:lnTo>
                  <a:pt x="2423317" y="308458"/>
                </a:lnTo>
                <a:lnTo>
                  <a:pt x="2427223" y="328241"/>
                </a:lnTo>
                <a:lnTo>
                  <a:pt x="2436921" y="342732"/>
                </a:lnTo>
                <a:close/>
              </a:path>
            </a:pathLst>
          </a:custGeom>
          <a:solidFill>
            <a:srgbClr val="000000"/>
          </a:solidFill>
        </p:spPr>
        <p:txBody>
          <a:bodyPr wrap="square" lIns="0" tIns="0" rIns="0" bIns="0" rtlCol="0"/>
          <a:lstStyle/>
          <a:p>
            <a:pPr defTabSz="609630"/>
            <a:endParaRPr sz="1200">
              <a:solidFill>
                <a:prstClr val="black"/>
              </a:solidFill>
              <a:latin typeface="Calibri"/>
            </a:endParaRPr>
          </a:p>
        </p:txBody>
      </p:sp>
      <p:sp>
        <p:nvSpPr>
          <p:cNvPr id="4" name="object 4"/>
          <p:cNvSpPr/>
          <p:nvPr/>
        </p:nvSpPr>
        <p:spPr>
          <a:xfrm>
            <a:off x="831037" y="851117"/>
            <a:ext cx="2381651" cy="5161140"/>
          </a:xfrm>
          <a:prstGeom prst="rect">
            <a:avLst/>
          </a:prstGeom>
          <a:blipFill>
            <a:blip r:embed="rId2" cstate="print"/>
            <a:stretch>
              <a:fillRect/>
            </a:stretch>
          </a:blipFill>
        </p:spPr>
        <p:txBody>
          <a:bodyPr wrap="square" lIns="0" tIns="0" rIns="0" bIns="0" rtlCol="0"/>
          <a:lstStyle/>
          <a:p>
            <a:pPr defTabSz="609630"/>
            <a:endParaRPr sz="1200">
              <a:solidFill>
                <a:prstClr val="black"/>
              </a:solidFill>
              <a:latin typeface="Calibri"/>
            </a:endParaRPr>
          </a:p>
        </p:txBody>
      </p:sp>
      <p:sp>
        <p:nvSpPr>
          <p:cNvPr id="5" name="object 5"/>
          <p:cNvSpPr/>
          <p:nvPr/>
        </p:nvSpPr>
        <p:spPr>
          <a:xfrm>
            <a:off x="1821599" y="895471"/>
            <a:ext cx="368300" cy="45720"/>
          </a:xfrm>
          <a:custGeom>
            <a:avLst/>
            <a:gdLst/>
            <a:ahLst/>
            <a:cxnLst/>
            <a:rect l="l" t="t" r="r" b="b"/>
            <a:pathLst>
              <a:path w="552450" h="68580">
                <a:moveTo>
                  <a:pt x="518130" y="68546"/>
                </a:moveTo>
                <a:lnTo>
                  <a:pt x="34273" y="68546"/>
                </a:lnTo>
                <a:lnTo>
                  <a:pt x="21263" y="66026"/>
                </a:lnTo>
                <a:lnTo>
                  <a:pt x="10332" y="58970"/>
                </a:lnTo>
                <a:lnTo>
                  <a:pt x="2803" y="48133"/>
                </a:lnTo>
                <a:lnTo>
                  <a:pt x="0" y="34273"/>
                </a:lnTo>
                <a:lnTo>
                  <a:pt x="2803" y="20412"/>
                </a:lnTo>
                <a:lnTo>
                  <a:pt x="10332" y="9576"/>
                </a:lnTo>
                <a:lnTo>
                  <a:pt x="21263" y="2520"/>
                </a:lnTo>
                <a:lnTo>
                  <a:pt x="34273" y="0"/>
                </a:lnTo>
                <a:lnTo>
                  <a:pt x="518130" y="0"/>
                </a:lnTo>
                <a:lnTo>
                  <a:pt x="531140" y="2520"/>
                </a:lnTo>
                <a:lnTo>
                  <a:pt x="542071" y="9576"/>
                </a:lnTo>
                <a:lnTo>
                  <a:pt x="549599" y="20412"/>
                </a:lnTo>
                <a:lnTo>
                  <a:pt x="552403" y="34273"/>
                </a:lnTo>
                <a:lnTo>
                  <a:pt x="549599" y="48133"/>
                </a:lnTo>
                <a:lnTo>
                  <a:pt x="542071" y="58970"/>
                </a:lnTo>
                <a:lnTo>
                  <a:pt x="531140" y="66026"/>
                </a:lnTo>
                <a:lnTo>
                  <a:pt x="518130" y="68546"/>
                </a:lnTo>
                <a:close/>
              </a:path>
            </a:pathLst>
          </a:custGeom>
          <a:solidFill>
            <a:srgbClr val="545454"/>
          </a:solidFill>
        </p:spPr>
        <p:txBody>
          <a:bodyPr wrap="square" lIns="0" tIns="0" rIns="0" bIns="0" rtlCol="0"/>
          <a:lstStyle/>
          <a:p>
            <a:pPr defTabSz="609630"/>
            <a:endParaRPr sz="1200">
              <a:solidFill>
                <a:prstClr val="black"/>
              </a:solidFill>
              <a:latin typeface="Calibri"/>
            </a:endParaRPr>
          </a:p>
        </p:txBody>
      </p:sp>
      <p:sp>
        <p:nvSpPr>
          <p:cNvPr id="6" name="object 6"/>
          <p:cNvSpPr/>
          <p:nvPr/>
        </p:nvSpPr>
        <p:spPr>
          <a:xfrm>
            <a:off x="2306800" y="884719"/>
            <a:ext cx="67310" cy="67310"/>
          </a:xfrm>
          <a:custGeom>
            <a:avLst/>
            <a:gdLst/>
            <a:ahLst/>
            <a:cxnLst/>
            <a:rect l="l" t="t" r="r" b="b"/>
            <a:pathLst>
              <a:path w="100964" h="100965">
                <a:moveTo>
                  <a:pt x="50401" y="100803"/>
                </a:moveTo>
                <a:lnTo>
                  <a:pt x="30782" y="96842"/>
                </a:lnTo>
                <a:lnTo>
                  <a:pt x="14762" y="86041"/>
                </a:lnTo>
                <a:lnTo>
                  <a:pt x="3960" y="70020"/>
                </a:lnTo>
                <a:lnTo>
                  <a:pt x="0" y="50401"/>
                </a:lnTo>
                <a:lnTo>
                  <a:pt x="3960" y="30783"/>
                </a:lnTo>
                <a:lnTo>
                  <a:pt x="14762" y="14762"/>
                </a:lnTo>
                <a:lnTo>
                  <a:pt x="30782" y="3960"/>
                </a:lnTo>
                <a:lnTo>
                  <a:pt x="50401" y="0"/>
                </a:lnTo>
                <a:lnTo>
                  <a:pt x="70020" y="3960"/>
                </a:lnTo>
                <a:lnTo>
                  <a:pt x="86040" y="14762"/>
                </a:lnTo>
                <a:lnTo>
                  <a:pt x="96842" y="30783"/>
                </a:lnTo>
                <a:lnTo>
                  <a:pt x="100803" y="50401"/>
                </a:lnTo>
                <a:lnTo>
                  <a:pt x="96842" y="70020"/>
                </a:lnTo>
                <a:lnTo>
                  <a:pt x="86040" y="86041"/>
                </a:lnTo>
                <a:lnTo>
                  <a:pt x="70020" y="96842"/>
                </a:lnTo>
                <a:lnTo>
                  <a:pt x="50401" y="100803"/>
                </a:lnTo>
                <a:close/>
              </a:path>
            </a:pathLst>
          </a:custGeom>
          <a:solidFill>
            <a:srgbClr val="545454"/>
          </a:solidFill>
        </p:spPr>
        <p:txBody>
          <a:bodyPr wrap="square" lIns="0" tIns="0" rIns="0" bIns="0" rtlCol="0"/>
          <a:lstStyle/>
          <a:p>
            <a:pPr defTabSz="609630"/>
            <a:endParaRPr sz="1200">
              <a:solidFill>
                <a:prstClr val="black"/>
              </a:solidFill>
              <a:latin typeface="Calibri"/>
            </a:endParaRPr>
          </a:p>
        </p:txBody>
      </p:sp>
      <p:sp>
        <p:nvSpPr>
          <p:cNvPr id="7" name="object 7"/>
          <p:cNvSpPr/>
          <p:nvPr/>
        </p:nvSpPr>
        <p:spPr>
          <a:xfrm>
            <a:off x="634806" y="1411585"/>
            <a:ext cx="29633" cy="226060"/>
          </a:xfrm>
          <a:custGeom>
            <a:avLst/>
            <a:gdLst/>
            <a:ahLst/>
            <a:cxnLst/>
            <a:rect l="l" t="t" r="r" b="b"/>
            <a:pathLst>
              <a:path w="44450" h="339089">
                <a:moveTo>
                  <a:pt x="44353" y="338700"/>
                </a:moveTo>
                <a:lnTo>
                  <a:pt x="27216" y="335171"/>
                </a:lnTo>
                <a:lnTo>
                  <a:pt x="13104" y="325595"/>
                </a:lnTo>
                <a:lnTo>
                  <a:pt x="3528" y="311482"/>
                </a:lnTo>
                <a:lnTo>
                  <a:pt x="0" y="294346"/>
                </a:lnTo>
                <a:lnTo>
                  <a:pt x="0" y="42337"/>
                </a:lnTo>
                <a:lnTo>
                  <a:pt x="3528" y="25515"/>
                </a:lnTo>
                <a:lnTo>
                  <a:pt x="13104" y="12096"/>
                </a:lnTo>
                <a:lnTo>
                  <a:pt x="27216" y="3213"/>
                </a:lnTo>
                <a:lnTo>
                  <a:pt x="44353" y="0"/>
                </a:lnTo>
                <a:lnTo>
                  <a:pt x="44353" y="338700"/>
                </a:lnTo>
                <a:close/>
              </a:path>
            </a:pathLst>
          </a:custGeom>
          <a:solidFill>
            <a:srgbClr val="2E2E2E"/>
          </a:solidFill>
        </p:spPr>
        <p:txBody>
          <a:bodyPr wrap="square" lIns="0" tIns="0" rIns="0" bIns="0" rtlCol="0"/>
          <a:lstStyle/>
          <a:p>
            <a:pPr defTabSz="609630"/>
            <a:endParaRPr sz="1200">
              <a:solidFill>
                <a:prstClr val="black"/>
              </a:solidFill>
              <a:latin typeface="Calibri"/>
            </a:endParaRPr>
          </a:p>
        </p:txBody>
      </p:sp>
      <p:sp>
        <p:nvSpPr>
          <p:cNvPr id="8" name="object 8"/>
          <p:cNvSpPr/>
          <p:nvPr/>
        </p:nvSpPr>
        <p:spPr>
          <a:xfrm>
            <a:off x="649590" y="1805391"/>
            <a:ext cx="0" cy="407247"/>
          </a:xfrm>
          <a:custGeom>
            <a:avLst/>
            <a:gdLst/>
            <a:ahLst/>
            <a:cxnLst/>
            <a:rect l="l" t="t" r="r" b="b"/>
            <a:pathLst>
              <a:path h="610870">
                <a:moveTo>
                  <a:pt x="0" y="0"/>
                </a:moveTo>
                <a:lnTo>
                  <a:pt x="0" y="610869"/>
                </a:lnTo>
              </a:path>
            </a:pathLst>
          </a:custGeom>
          <a:ln w="44353">
            <a:solidFill>
              <a:srgbClr val="2E2E2E"/>
            </a:solidFill>
          </a:ln>
        </p:spPr>
        <p:txBody>
          <a:bodyPr wrap="square" lIns="0" tIns="0" rIns="0" bIns="0" rtlCol="0"/>
          <a:lstStyle/>
          <a:p>
            <a:pPr defTabSz="609630"/>
            <a:endParaRPr sz="1200">
              <a:solidFill>
                <a:prstClr val="black"/>
              </a:solidFill>
              <a:latin typeface="Calibri"/>
            </a:endParaRPr>
          </a:p>
        </p:txBody>
      </p:sp>
      <p:sp>
        <p:nvSpPr>
          <p:cNvPr id="9" name="object 9"/>
          <p:cNvSpPr/>
          <p:nvPr/>
        </p:nvSpPr>
        <p:spPr>
          <a:xfrm>
            <a:off x="649590" y="2301344"/>
            <a:ext cx="0" cy="408940"/>
          </a:xfrm>
          <a:custGeom>
            <a:avLst/>
            <a:gdLst/>
            <a:ahLst/>
            <a:cxnLst/>
            <a:rect l="l" t="t" r="r" b="b"/>
            <a:pathLst>
              <a:path h="613410">
                <a:moveTo>
                  <a:pt x="0" y="0"/>
                </a:moveTo>
                <a:lnTo>
                  <a:pt x="0" y="612885"/>
                </a:lnTo>
              </a:path>
            </a:pathLst>
          </a:custGeom>
          <a:ln w="44353">
            <a:solidFill>
              <a:srgbClr val="2E2E2E"/>
            </a:solidFill>
          </a:ln>
        </p:spPr>
        <p:txBody>
          <a:bodyPr wrap="square" lIns="0" tIns="0" rIns="0" bIns="0" rtlCol="0"/>
          <a:lstStyle/>
          <a:p>
            <a:pPr defTabSz="609630"/>
            <a:endParaRPr sz="1200">
              <a:solidFill>
                <a:prstClr val="black"/>
              </a:solidFill>
              <a:latin typeface="Calibri"/>
            </a:endParaRPr>
          </a:p>
        </p:txBody>
      </p:sp>
      <p:sp>
        <p:nvSpPr>
          <p:cNvPr id="10" name="object 10"/>
          <p:cNvSpPr/>
          <p:nvPr/>
        </p:nvSpPr>
        <p:spPr>
          <a:xfrm>
            <a:off x="3392790" y="1939795"/>
            <a:ext cx="0" cy="654896"/>
          </a:xfrm>
          <a:custGeom>
            <a:avLst/>
            <a:gdLst/>
            <a:ahLst/>
            <a:cxnLst/>
            <a:rect l="l" t="t" r="r" b="b"/>
            <a:pathLst>
              <a:path h="982345">
                <a:moveTo>
                  <a:pt x="0" y="0"/>
                </a:moveTo>
                <a:lnTo>
                  <a:pt x="0" y="981826"/>
                </a:lnTo>
              </a:path>
            </a:pathLst>
          </a:custGeom>
          <a:ln w="44353">
            <a:solidFill>
              <a:srgbClr val="2E2E2E"/>
            </a:solidFill>
          </a:ln>
        </p:spPr>
        <p:txBody>
          <a:bodyPr wrap="square" lIns="0" tIns="0" rIns="0" bIns="0" rtlCol="0"/>
          <a:lstStyle/>
          <a:p>
            <a:pPr defTabSz="609630"/>
            <a:endParaRPr sz="1200">
              <a:solidFill>
                <a:prstClr val="black"/>
              </a:solidFill>
              <a:latin typeface="Calibri"/>
            </a:endParaRPr>
          </a:p>
        </p:txBody>
      </p:sp>
      <p:sp>
        <p:nvSpPr>
          <p:cNvPr id="11" name="object 11"/>
          <p:cNvSpPr/>
          <p:nvPr/>
        </p:nvSpPr>
        <p:spPr>
          <a:xfrm>
            <a:off x="664375" y="685800"/>
            <a:ext cx="2713990" cy="5485130"/>
          </a:xfrm>
          <a:custGeom>
            <a:avLst/>
            <a:gdLst/>
            <a:ahLst/>
            <a:cxnLst/>
            <a:rect l="l" t="t" r="r" b="b"/>
            <a:pathLst>
              <a:path w="4070985" h="8227695">
                <a:moveTo>
                  <a:pt x="3467641" y="8227583"/>
                </a:moveTo>
                <a:lnTo>
                  <a:pt x="602805" y="8227583"/>
                </a:lnTo>
                <a:lnTo>
                  <a:pt x="555730" y="8225768"/>
                </a:lnTo>
                <a:lnTo>
                  <a:pt x="509641" y="8220411"/>
                </a:lnTo>
                <a:lnTo>
                  <a:pt x="464671" y="8211648"/>
                </a:lnTo>
                <a:lnTo>
                  <a:pt x="420955" y="8199614"/>
                </a:lnTo>
                <a:lnTo>
                  <a:pt x="378628" y="8184441"/>
                </a:lnTo>
                <a:lnTo>
                  <a:pt x="337824" y="8166266"/>
                </a:lnTo>
                <a:lnTo>
                  <a:pt x="298677" y="8145223"/>
                </a:lnTo>
                <a:lnTo>
                  <a:pt x="261322" y="8121446"/>
                </a:lnTo>
                <a:lnTo>
                  <a:pt x="225893" y="8095069"/>
                </a:lnTo>
                <a:lnTo>
                  <a:pt x="192526" y="8066228"/>
                </a:lnTo>
                <a:lnTo>
                  <a:pt x="161355" y="8035056"/>
                </a:lnTo>
                <a:lnTo>
                  <a:pt x="132514" y="8001689"/>
                </a:lnTo>
                <a:lnTo>
                  <a:pt x="106137" y="7966261"/>
                </a:lnTo>
                <a:lnTo>
                  <a:pt x="82360" y="7928906"/>
                </a:lnTo>
                <a:lnTo>
                  <a:pt x="61316" y="7889759"/>
                </a:lnTo>
                <a:lnTo>
                  <a:pt x="43141" y="7848955"/>
                </a:lnTo>
                <a:lnTo>
                  <a:pt x="27969" y="7806627"/>
                </a:lnTo>
                <a:lnTo>
                  <a:pt x="15934" y="7762911"/>
                </a:lnTo>
                <a:lnTo>
                  <a:pt x="7171" y="7717941"/>
                </a:lnTo>
                <a:lnTo>
                  <a:pt x="1815" y="7671852"/>
                </a:lnTo>
                <a:lnTo>
                  <a:pt x="77" y="7626795"/>
                </a:lnTo>
                <a:lnTo>
                  <a:pt x="0" y="602805"/>
                </a:lnTo>
                <a:lnTo>
                  <a:pt x="756" y="572280"/>
                </a:lnTo>
                <a:lnTo>
                  <a:pt x="6855" y="510947"/>
                </a:lnTo>
                <a:lnTo>
                  <a:pt x="15151" y="467035"/>
                </a:lnTo>
                <a:lnTo>
                  <a:pt x="26208" y="423374"/>
                </a:lnTo>
                <a:lnTo>
                  <a:pt x="41833" y="382045"/>
                </a:lnTo>
                <a:lnTo>
                  <a:pt x="60482" y="340715"/>
                </a:lnTo>
                <a:lnTo>
                  <a:pt x="81178" y="302725"/>
                </a:lnTo>
                <a:lnTo>
                  <a:pt x="104079" y="266121"/>
                </a:lnTo>
                <a:lnTo>
                  <a:pt x="133753" y="224161"/>
                </a:lnTo>
                <a:lnTo>
                  <a:pt x="162356" y="190896"/>
                </a:lnTo>
                <a:lnTo>
                  <a:pt x="187998" y="166010"/>
                </a:lnTo>
                <a:lnTo>
                  <a:pt x="209167" y="146480"/>
                </a:lnTo>
                <a:lnTo>
                  <a:pt x="259777" y="106891"/>
                </a:lnTo>
                <a:lnTo>
                  <a:pt x="302568" y="79949"/>
                </a:lnTo>
                <a:lnTo>
                  <a:pt x="347862" y="56504"/>
                </a:lnTo>
                <a:lnTo>
                  <a:pt x="395401" y="36793"/>
                </a:lnTo>
                <a:lnTo>
                  <a:pt x="444925" y="21050"/>
                </a:lnTo>
                <a:lnTo>
                  <a:pt x="496173" y="9513"/>
                </a:lnTo>
                <a:lnTo>
                  <a:pt x="548886" y="2417"/>
                </a:lnTo>
                <a:lnTo>
                  <a:pt x="602801" y="0"/>
                </a:lnTo>
                <a:lnTo>
                  <a:pt x="3469660" y="0"/>
                </a:lnTo>
                <a:lnTo>
                  <a:pt x="3523492" y="2334"/>
                </a:lnTo>
                <a:lnTo>
                  <a:pt x="3576005" y="9229"/>
                </a:lnTo>
                <a:lnTo>
                  <a:pt x="3627005" y="20518"/>
                </a:lnTo>
                <a:lnTo>
                  <a:pt x="3676304" y="36037"/>
                </a:lnTo>
                <a:lnTo>
                  <a:pt x="3686677" y="40321"/>
                </a:lnTo>
                <a:lnTo>
                  <a:pt x="602805" y="40321"/>
                </a:lnTo>
                <a:lnTo>
                  <a:pt x="554301" y="42387"/>
                </a:lnTo>
                <a:lnTo>
                  <a:pt x="506936" y="48474"/>
                </a:lnTo>
                <a:lnTo>
                  <a:pt x="460883" y="58415"/>
                </a:lnTo>
                <a:lnTo>
                  <a:pt x="416309" y="72042"/>
                </a:lnTo>
                <a:lnTo>
                  <a:pt x="373385" y="89187"/>
                </a:lnTo>
                <a:lnTo>
                  <a:pt x="332257" y="109683"/>
                </a:lnTo>
                <a:lnTo>
                  <a:pt x="293134" y="133362"/>
                </a:lnTo>
                <a:lnTo>
                  <a:pt x="256169" y="160056"/>
                </a:lnTo>
                <a:lnTo>
                  <a:pt x="221529" y="189599"/>
                </a:lnTo>
                <a:lnTo>
                  <a:pt x="189385" y="221823"/>
                </a:lnTo>
                <a:lnTo>
                  <a:pt x="159906" y="256560"/>
                </a:lnTo>
                <a:lnTo>
                  <a:pt x="133261" y="293642"/>
                </a:lnTo>
                <a:lnTo>
                  <a:pt x="109619" y="332902"/>
                </a:lnTo>
                <a:lnTo>
                  <a:pt x="89150" y="374173"/>
                </a:lnTo>
                <a:lnTo>
                  <a:pt x="72023" y="417287"/>
                </a:lnTo>
                <a:lnTo>
                  <a:pt x="58407" y="462076"/>
                </a:lnTo>
                <a:lnTo>
                  <a:pt x="48472" y="508373"/>
                </a:lnTo>
                <a:lnTo>
                  <a:pt x="42387" y="556010"/>
                </a:lnTo>
                <a:lnTo>
                  <a:pt x="40406" y="602805"/>
                </a:lnTo>
                <a:lnTo>
                  <a:pt x="40321" y="7626795"/>
                </a:lnTo>
                <a:lnTo>
                  <a:pt x="42387" y="7675303"/>
                </a:lnTo>
                <a:lnTo>
                  <a:pt x="48472" y="7722670"/>
                </a:lnTo>
                <a:lnTo>
                  <a:pt x="58407" y="7768727"/>
                </a:lnTo>
                <a:lnTo>
                  <a:pt x="72023" y="7813304"/>
                </a:lnTo>
                <a:lnTo>
                  <a:pt x="89150" y="7856232"/>
                </a:lnTo>
                <a:lnTo>
                  <a:pt x="109619" y="7897342"/>
                </a:lnTo>
                <a:lnTo>
                  <a:pt x="133261" y="7936465"/>
                </a:lnTo>
                <a:lnTo>
                  <a:pt x="159906" y="7973430"/>
                </a:lnTo>
                <a:lnTo>
                  <a:pt x="189385" y="8008070"/>
                </a:lnTo>
                <a:lnTo>
                  <a:pt x="221529" y="8040214"/>
                </a:lnTo>
                <a:lnTo>
                  <a:pt x="256169" y="8069693"/>
                </a:lnTo>
                <a:lnTo>
                  <a:pt x="293134" y="8096338"/>
                </a:lnTo>
                <a:lnTo>
                  <a:pt x="332257" y="8119979"/>
                </a:lnTo>
                <a:lnTo>
                  <a:pt x="373367" y="8140448"/>
                </a:lnTo>
                <a:lnTo>
                  <a:pt x="416295" y="8157576"/>
                </a:lnTo>
                <a:lnTo>
                  <a:pt x="460872" y="8171191"/>
                </a:lnTo>
                <a:lnTo>
                  <a:pt x="506929" y="8181126"/>
                </a:lnTo>
                <a:lnTo>
                  <a:pt x="554296" y="8187212"/>
                </a:lnTo>
                <a:lnTo>
                  <a:pt x="602805" y="8189278"/>
                </a:lnTo>
                <a:lnTo>
                  <a:pt x="3678325" y="8189278"/>
                </a:lnTo>
                <a:lnTo>
                  <a:pt x="3649490" y="8199614"/>
                </a:lnTo>
                <a:lnTo>
                  <a:pt x="3605774" y="8211648"/>
                </a:lnTo>
                <a:lnTo>
                  <a:pt x="3560804" y="8220411"/>
                </a:lnTo>
                <a:lnTo>
                  <a:pt x="3514715" y="8225768"/>
                </a:lnTo>
                <a:lnTo>
                  <a:pt x="3467641" y="8227583"/>
                </a:lnTo>
                <a:close/>
              </a:path>
              <a:path w="4070985" h="8227695">
                <a:moveTo>
                  <a:pt x="3678325" y="8189278"/>
                </a:moveTo>
                <a:lnTo>
                  <a:pt x="3467641" y="8189278"/>
                </a:lnTo>
                <a:lnTo>
                  <a:pt x="3516149" y="8187212"/>
                </a:lnTo>
                <a:lnTo>
                  <a:pt x="3563516" y="8181126"/>
                </a:lnTo>
                <a:lnTo>
                  <a:pt x="3609573" y="8171191"/>
                </a:lnTo>
                <a:lnTo>
                  <a:pt x="3654150" y="8157576"/>
                </a:lnTo>
                <a:lnTo>
                  <a:pt x="3697079" y="8140448"/>
                </a:lnTo>
                <a:lnTo>
                  <a:pt x="3738189" y="8119979"/>
                </a:lnTo>
                <a:lnTo>
                  <a:pt x="3777311" y="8096338"/>
                </a:lnTo>
                <a:lnTo>
                  <a:pt x="3814277" y="8069693"/>
                </a:lnTo>
                <a:lnTo>
                  <a:pt x="3848916" y="8040214"/>
                </a:lnTo>
                <a:lnTo>
                  <a:pt x="3881060" y="8008070"/>
                </a:lnTo>
                <a:lnTo>
                  <a:pt x="3910539" y="7973430"/>
                </a:lnTo>
                <a:lnTo>
                  <a:pt x="3937185" y="7936465"/>
                </a:lnTo>
                <a:lnTo>
                  <a:pt x="3960826" y="7897342"/>
                </a:lnTo>
                <a:lnTo>
                  <a:pt x="3981295" y="7856232"/>
                </a:lnTo>
                <a:lnTo>
                  <a:pt x="3998422" y="7813304"/>
                </a:lnTo>
                <a:lnTo>
                  <a:pt x="4012038" y="7768727"/>
                </a:lnTo>
                <a:lnTo>
                  <a:pt x="4021973" y="7722670"/>
                </a:lnTo>
                <a:lnTo>
                  <a:pt x="4028059" y="7675303"/>
                </a:lnTo>
                <a:lnTo>
                  <a:pt x="4030125" y="7626795"/>
                </a:lnTo>
                <a:lnTo>
                  <a:pt x="4030125" y="602805"/>
                </a:lnTo>
                <a:lnTo>
                  <a:pt x="4028059" y="554296"/>
                </a:lnTo>
                <a:lnTo>
                  <a:pt x="4021973" y="506929"/>
                </a:lnTo>
                <a:lnTo>
                  <a:pt x="4012038" y="460872"/>
                </a:lnTo>
                <a:lnTo>
                  <a:pt x="3998422" y="416295"/>
                </a:lnTo>
                <a:lnTo>
                  <a:pt x="3981295" y="373367"/>
                </a:lnTo>
                <a:lnTo>
                  <a:pt x="3960826" y="332257"/>
                </a:lnTo>
                <a:lnTo>
                  <a:pt x="3937185" y="293134"/>
                </a:lnTo>
                <a:lnTo>
                  <a:pt x="3910539" y="256169"/>
                </a:lnTo>
                <a:lnTo>
                  <a:pt x="3881060" y="221529"/>
                </a:lnTo>
                <a:lnTo>
                  <a:pt x="3848916" y="189385"/>
                </a:lnTo>
                <a:lnTo>
                  <a:pt x="3814277" y="159906"/>
                </a:lnTo>
                <a:lnTo>
                  <a:pt x="3777311" y="133261"/>
                </a:lnTo>
                <a:lnTo>
                  <a:pt x="3738294" y="109683"/>
                </a:lnTo>
                <a:lnTo>
                  <a:pt x="3697060" y="89150"/>
                </a:lnTo>
                <a:lnTo>
                  <a:pt x="3654136" y="72023"/>
                </a:lnTo>
                <a:lnTo>
                  <a:pt x="3609562" y="58407"/>
                </a:lnTo>
                <a:lnTo>
                  <a:pt x="3563509" y="48472"/>
                </a:lnTo>
                <a:lnTo>
                  <a:pt x="3516144" y="42387"/>
                </a:lnTo>
                <a:lnTo>
                  <a:pt x="3467641" y="40321"/>
                </a:lnTo>
                <a:lnTo>
                  <a:pt x="3686677" y="40321"/>
                </a:lnTo>
                <a:lnTo>
                  <a:pt x="3723713" y="55619"/>
                </a:lnTo>
                <a:lnTo>
                  <a:pt x="3769044" y="79099"/>
                </a:lnTo>
                <a:lnTo>
                  <a:pt x="3812106" y="106312"/>
                </a:lnTo>
                <a:lnTo>
                  <a:pt x="3852710" y="137092"/>
                </a:lnTo>
                <a:lnTo>
                  <a:pt x="3884463" y="165160"/>
                </a:lnTo>
                <a:lnTo>
                  <a:pt x="3924029" y="207907"/>
                </a:lnTo>
                <a:lnTo>
                  <a:pt x="3951498" y="241928"/>
                </a:lnTo>
                <a:lnTo>
                  <a:pt x="3976163" y="278217"/>
                </a:lnTo>
                <a:lnTo>
                  <a:pt x="3998623" y="314758"/>
                </a:lnTo>
                <a:lnTo>
                  <a:pt x="4020989" y="360718"/>
                </a:lnTo>
                <a:lnTo>
                  <a:pt x="4037586" y="402520"/>
                </a:lnTo>
                <a:lnTo>
                  <a:pt x="4052049" y="452607"/>
                </a:lnTo>
                <a:lnTo>
                  <a:pt x="4063678" y="511231"/>
                </a:lnTo>
                <a:lnTo>
                  <a:pt x="4069690" y="571429"/>
                </a:lnTo>
                <a:lnTo>
                  <a:pt x="4070446" y="602805"/>
                </a:lnTo>
                <a:lnTo>
                  <a:pt x="4070368" y="7626795"/>
                </a:lnTo>
                <a:lnTo>
                  <a:pt x="4068631" y="7671852"/>
                </a:lnTo>
                <a:lnTo>
                  <a:pt x="4063274" y="7717941"/>
                </a:lnTo>
                <a:lnTo>
                  <a:pt x="4054511" y="7762911"/>
                </a:lnTo>
                <a:lnTo>
                  <a:pt x="4042477" y="7806627"/>
                </a:lnTo>
                <a:lnTo>
                  <a:pt x="4027304" y="7848955"/>
                </a:lnTo>
                <a:lnTo>
                  <a:pt x="4009129" y="7889759"/>
                </a:lnTo>
                <a:lnTo>
                  <a:pt x="3988086" y="7928906"/>
                </a:lnTo>
                <a:lnTo>
                  <a:pt x="3964308" y="7966261"/>
                </a:lnTo>
                <a:lnTo>
                  <a:pt x="3937932" y="8001689"/>
                </a:lnTo>
                <a:lnTo>
                  <a:pt x="3909091" y="8035056"/>
                </a:lnTo>
                <a:lnTo>
                  <a:pt x="3877919" y="8066228"/>
                </a:lnTo>
                <a:lnTo>
                  <a:pt x="3844552" y="8095069"/>
                </a:lnTo>
                <a:lnTo>
                  <a:pt x="3809124" y="8121446"/>
                </a:lnTo>
                <a:lnTo>
                  <a:pt x="3771769" y="8145223"/>
                </a:lnTo>
                <a:lnTo>
                  <a:pt x="3732622" y="8166266"/>
                </a:lnTo>
                <a:lnTo>
                  <a:pt x="3691817" y="8184441"/>
                </a:lnTo>
                <a:lnTo>
                  <a:pt x="3678325" y="8189278"/>
                </a:lnTo>
                <a:close/>
              </a:path>
            </a:pathLst>
          </a:custGeom>
          <a:solidFill>
            <a:srgbClr val="545454"/>
          </a:solidFill>
        </p:spPr>
        <p:txBody>
          <a:bodyPr wrap="square" lIns="0" tIns="0" rIns="0" bIns="0" rtlCol="0"/>
          <a:lstStyle/>
          <a:p>
            <a:pPr defTabSz="609630"/>
            <a:endParaRPr sz="1200">
              <a:solidFill>
                <a:prstClr val="black"/>
              </a:solidFill>
              <a:latin typeface="Calibri"/>
            </a:endParaRPr>
          </a:p>
        </p:txBody>
      </p:sp>
      <p:sp>
        <p:nvSpPr>
          <p:cNvPr id="12" name="object 12"/>
          <p:cNvSpPr/>
          <p:nvPr/>
        </p:nvSpPr>
        <p:spPr>
          <a:xfrm>
            <a:off x="4105224" y="5046107"/>
            <a:ext cx="7401137" cy="3387"/>
          </a:xfrm>
          <a:custGeom>
            <a:avLst/>
            <a:gdLst/>
            <a:ahLst/>
            <a:cxnLst/>
            <a:rect l="l" t="t" r="r" b="b"/>
            <a:pathLst>
              <a:path w="11101705" h="5079">
                <a:moveTo>
                  <a:pt x="0" y="0"/>
                </a:moveTo>
                <a:lnTo>
                  <a:pt x="11101460" y="4762"/>
                </a:lnTo>
              </a:path>
            </a:pathLst>
          </a:custGeom>
          <a:ln w="9524">
            <a:solidFill>
              <a:srgbClr val="000000"/>
            </a:solidFill>
          </a:ln>
        </p:spPr>
        <p:txBody>
          <a:bodyPr wrap="square" lIns="0" tIns="0" rIns="0" bIns="0" rtlCol="0"/>
          <a:lstStyle/>
          <a:p>
            <a:pPr defTabSz="609630"/>
            <a:endParaRPr sz="1200">
              <a:solidFill>
                <a:prstClr val="black"/>
              </a:solidFill>
              <a:latin typeface="Calibri"/>
            </a:endParaRPr>
          </a:p>
        </p:txBody>
      </p:sp>
      <p:sp>
        <p:nvSpPr>
          <p:cNvPr id="13" name="object 13"/>
          <p:cNvSpPr/>
          <p:nvPr/>
        </p:nvSpPr>
        <p:spPr>
          <a:xfrm>
            <a:off x="4105225" y="861927"/>
            <a:ext cx="5706533" cy="3387"/>
          </a:xfrm>
          <a:custGeom>
            <a:avLst/>
            <a:gdLst/>
            <a:ahLst/>
            <a:cxnLst/>
            <a:rect l="l" t="t" r="r" b="b"/>
            <a:pathLst>
              <a:path w="8559800" h="5080">
                <a:moveTo>
                  <a:pt x="0" y="0"/>
                </a:moveTo>
                <a:lnTo>
                  <a:pt x="8559768" y="4762"/>
                </a:lnTo>
              </a:path>
            </a:pathLst>
          </a:custGeom>
          <a:ln w="9524">
            <a:solidFill>
              <a:srgbClr val="000000"/>
            </a:solidFill>
          </a:ln>
        </p:spPr>
        <p:txBody>
          <a:bodyPr wrap="square" lIns="0" tIns="0" rIns="0" bIns="0" rtlCol="0"/>
          <a:lstStyle/>
          <a:p>
            <a:pPr defTabSz="609630"/>
            <a:endParaRPr sz="1200">
              <a:solidFill>
                <a:prstClr val="black"/>
              </a:solidFill>
              <a:latin typeface="Calibri"/>
            </a:endParaRPr>
          </a:p>
        </p:txBody>
      </p:sp>
      <p:sp>
        <p:nvSpPr>
          <p:cNvPr id="14" name="object 14"/>
          <p:cNvSpPr txBox="1">
            <a:spLocks noGrp="1"/>
          </p:cNvSpPr>
          <p:nvPr>
            <p:ph type="title"/>
          </p:nvPr>
        </p:nvSpPr>
        <p:spPr>
          <a:xfrm>
            <a:off x="4096758" y="1622928"/>
            <a:ext cx="4930563" cy="1931298"/>
          </a:xfrm>
          <a:prstGeom prst="rect">
            <a:avLst/>
          </a:prstGeom>
        </p:spPr>
        <p:txBody>
          <a:bodyPr vert="horz" wrap="square" lIns="0" tIns="0" rIns="0" bIns="0" rtlCol="0">
            <a:spAutoFit/>
          </a:bodyPr>
          <a:lstStyle/>
          <a:p>
            <a:pPr marL="8467"/>
            <a:r>
              <a:rPr spc="950" dirty="0">
                <a:solidFill>
                  <a:srgbClr val="120D0C"/>
                </a:solidFill>
                <a:latin typeface="Arial"/>
                <a:cs typeface="Arial"/>
              </a:rPr>
              <a:t>LET</a:t>
            </a:r>
            <a:r>
              <a:rPr sz="5834" spc="950" dirty="0">
                <a:solidFill>
                  <a:srgbClr val="120D0C"/>
                </a:solidFill>
                <a:latin typeface="Arial"/>
                <a:cs typeface="Arial"/>
              </a:rPr>
              <a:t>'</a:t>
            </a:r>
            <a:r>
              <a:rPr spc="950" dirty="0">
                <a:solidFill>
                  <a:srgbClr val="120D0C"/>
                </a:solidFill>
                <a:latin typeface="Arial"/>
                <a:cs typeface="Arial"/>
              </a:rPr>
              <a:t>S</a:t>
            </a:r>
            <a:endParaRPr sz="5834">
              <a:latin typeface="Arial"/>
              <a:cs typeface="Arial"/>
            </a:endParaRPr>
          </a:p>
          <a:p>
            <a:pPr marL="8467">
              <a:spcBef>
                <a:spcPts val="920"/>
              </a:spcBef>
            </a:pPr>
            <a:r>
              <a:rPr spc="1159" dirty="0">
                <a:solidFill>
                  <a:srgbClr val="120D0C"/>
                </a:solidFill>
                <a:latin typeface="Arial"/>
                <a:cs typeface="Arial"/>
              </a:rPr>
              <a:t>C</a:t>
            </a:r>
            <a:r>
              <a:rPr spc="1587" dirty="0">
                <a:solidFill>
                  <a:srgbClr val="120D0C"/>
                </a:solidFill>
                <a:latin typeface="Arial"/>
                <a:cs typeface="Arial"/>
              </a:rPr>
              <a:t>O</a:t>
            </a:r>
            <a:r>
              <a:rPr spc="1737" dirty="0">
                <a:solidFill>
                  <a:srgbClr val="120D0C"/>
                </a:solidFill>
                <a:latin typeface="Arial"/>
                <a:cs typeface="Arial"/>
              </a:rPr>
              <a:t>NN</a:t>
            </a:r>
            <a:r>
              <a:rPr spc="863" dirty="0">
                <a:solidFill>
                  <a:srgbClr val="120D0C"/>
                </a:solidFill>
                <a:latin typeface="Arial"/>
                <a:cs typeface="Arial"/>
              </a:rPr>
              <a:t>E</a:t>
            </a:r>
            <a:r>
              <a:rPr spc="1159" dirty="0">
                <a:solidFill>
                  <a:srgbClr val="120D0C"/>
                </a:solidFill>
                <a:latin typeface="Arial"/>
                <a:cs typeface="Arial"/>
              </a:rPr>
              <a:t>C</a:t>
            </a:r>
            <a:r>
              <a:rPr spc="1259" dirty="0">
                <a:solidFill>
                  <a:srgbClr val="120D0C"/>
                </a:solidFill>
                <a:latin typeface="Arial"/>
                <a:cs typeface="Arial"/>
              </a:rPr>
              <a:t>T</a:t>
            </a:r>
          </a:p>
        </p:txBody>
      </p:sp>
      <p:sp>
        <p:nvSpPr>
          <p:cNvPr id="15" name="object 15"/>
          <p:cNvSpPr txBox="1"/>
          <p:nvPr/>
        </p:nvSpPr>
        <p:spPr>
          <a:xfrm>
            <a:off x="9030191" y="5386671"/>
            <a:ext cx="2484543" cy="1097223"/>
          </a:xfrm>
          <a:prstGeom prst="rect">
            <a:avLst/>
          </a:prstGeom>
        </p:spPr>
        <p:txBody>
          <a:bodyPr vert="horz" wrap="square" lIns="0" tIns="0" rIns="0" bIns="0" rtlCol="0">
            <a:spAutoFit/>
          </a:bodyPr>
          <a:lstStyle/>
          <a:p>
            <a:pPr marL="307779" defTabSz="609630"/>
            <a:r>
              <a:rPr sz="1600" spc="127" dirty="0">
                <a:solidFill>
                  <a:srgbClr val="120D0C"/>
                </a:solidFill>
                <a:latin typeface="Gill Sans MT"/>
                <a:cs typeface="Gill Sans MT"/>
              </a:rPr>
              <a:t>Robin </a:t>
            </a:r>
            <a:r>
              <a:rPr sz="1600" spc="110" dirty="0">
                <a:solidFill>
                  <a:srgbClr val="120D0C"/>
                </a:solidFill>
                <a:latin typeface="Gill Sans MT"/>
                <a:cs typeface="Gill Sans MT"/>
              </a:rPr>
              <a:t>Wallis</a:t>
            </a:r>
            <a:r>
              <a:rPr sz="1600" spc="43" dirty="0">
                <a:solidFill>
                  <a:srgbClr val="120D0C"/>
                </a:solidFill>
                <a:latin typeface="Gill Sans MT"/>
                <a:cs typeface="Gill Sans MT"/>
              </a:rPr>
              <a:t> </a:t>
            </a:r>
            <a:r>
              <a:rPr sz="1600" spc="127" dirty="0">
                <a:solidFill>
                  <a:srgbClr val="120D0C"/>
                </a:solidFill>
                <a:latin typeface="Gill Sans MT"/>
                <a:cs typeface="Gill Sans MT"/>
              </a:rPr>
              <a:t>Atkinson</a:t>
            </a:r>
            <a:endParaRPr sz="1600">
              <a:solidFill>
                <a:prstClr val="black"/>
              </a:solidFill>
              <a:latin typeface="Gill Sans MT"/>
              <a:cs typeface="Gill Sans MT"/>
            </a:endParaRPr>
          </a:p>
          <a:p>
            <a:pPr marL="8467" marR="3387" indent="1642615" defTabSz="609630">
              <a:lnSpc>
                <a:spcPct val="114599"/>
              </a:lnSpc>
            </a:pPr>
            <a:r>
              <a:rPr sz="1600" spc="223" dirty="0">
                <a:solidFill>
                  <a:srgbClr val="120D0C"/>
                </a:solidFill>
                <a:latin typeface="Gill Sans MT"/>
                <a:cs typeface="Gill Sans MT"/>
              </a:rPr>
              <a:t>F</a:t>
            </a:r>
            <a:r>
              <a:rPr sz="1600" spc="76" dirty="0">
                <a:solidFill>
                  <a:srgbClr val="120D0C"/>
                </a:solidFill>
                <a:latin typeface="Gill Sans MT"/>
                <a:cs typeface="Gill Sans MT"/>
              </a:rPr>
              <a:t>o</a:t>
            </a:r>
            <a:r>
              <a:rPr sz="1600" spc="187" dirty="0">
                <a:solidFill>
                  <a:srgbClr val="120D0C"/>
                </a:solidFill>
                <a:latin typeface="Gill Sans MT"/>
                <a:cs typeface="Gill Sans MT"/>
              </a:rPr>
              <a:t>u</a:t>
            </a:r>
            <a:r>
              <a:rPr sz="1600" spc="190" dirty="0">
                <a:solidFill>
                  <a:srgbClr val="120D0C"/>
                </a:solidFill>
                <a:latin typeface="Gill Sans MT"/>
                <a:cs typeface="Gill Sans MT"/>
              </a:rPr>
              <a:t>n</a:t>
            </a:r>
            <a:r>
              <a:rPr sz="1600" spc="187" dirty="0">
                <a:solidFill>
                  <a:srgbClr val="120D0C"/>
                </a:solidFill>
                <a:latin typeface="Gill Sans MT"/>
                <a:cs typeface="Gill Sans MT"/>
              </a:rPr>
              <a:t>d</a:t>
            </a:r>
            <a:r>
              <a:rPr sz="1600" spc="157" dirty="0">
                <a:solidFill>
                  <a:srgbClr val="120D0C"/>
                </a:solidFill>
                <a:latin typeface="Gill Sans MT"/>
                <a:cs typeface="Gill Sans MT"/>
              </a:rPr>
              <a:t>e</a:t>
            </a:r>
            <a:r>
              <a:rPr sz="1600" spc="13" dirty="0">
                <a:solidFill>
                  <a:srgbClr val="120D0C"/>
                </a:solidFill>
                <a:latin typeface="Gill Sans MT"/>
                <a:cs typeface="Gill Sans MT"/>
              </a:rPr>
              <a:t>r </a:t>
            </a:r>
            <a:r>
              <a:rPr sz="1600" spc="13" dirty="0">
                <a:solidFill>
                  <a:srgbClr val="120D0C"/>
                </a:solidFill>
                <a:latin typeface="Gill Sans MT"/>
                <a:cs typeface="Gill Sans MT"/>
                <a:hlinkClick r:id="rId3"/>
              </a:rPr>
              <a:t> r</a:t>
            </a:r>
            <a:r>
              <a:rPr sz="1600" spc="76" dirty="0">
                <a:solidFill>
                  <a:srgbClr val="120D0C"/>
                </a:solidFill>
                <a:latin typeface="Gill Sans MT"/>
                <a:cs typeface="Gill Sans MT"/>
                <a:hlinkClick r:id="rId3"/>
              </a:rPr>
              <a:t>o</a:t>
            </a:r>
            <a:r>
              <a:rPr sz="1600" spc="200" dirty="0">
                <a:solidFill>
                  <a:srgbClr val="120D0C"/>
                </a:solidFill>
                <a:latin typeface="Gill Sans MT"/>
                <a:cs typeface="Gill Sans MT"/>
                <a:hlinkClick r:id="rId3"/>
              </a:rPr>
              <a:t>b</a:t>
            </a:r>
            <a:r>
              <a:rPr sz="1600" spc="73" dirty="0">
                <a:solidFill>
                  <a:srgbClr val="120D0C"/>
                </a:solidFill>
                <a:latin typeface="Gill Sans MT"/>
                <a:cs typeface="Gill Sans MT"/>
                <a:hlinkClick r:id="rId3"/>
              </a:rPr>
              <a:t>i</a:t>
            </a:r>
            <a:r>
              <a:rPr sz="1600" spc="190" dirty="0">
                <a:solidFill>
                  <a:srgbClr val="120D0C"/>
                </a:solidFill>
                <a:latin typeface="Gill Sans MT"/>
                <a:cs typeface="Gill Sans MT"/>
                <a:hlinkClick r:id="rId3"/>
              </a:rPr>
              <a:t>n</a:t>
            </a:r>
            <a:r>
              <a:rPr sz="1600" spc="-83" dirty="0">
                <a:solidFill>
                  <a:srgbClr val="120D0C"/>
                </a:solidFill>
                <a:latin typeface="Gill Sans MT"/>
                <a:cs typeface="Gill Sans MT"/>
                <a:hlinkClick r:id="rId3"/>
              </a:rPr>
              <a:t>@</a:t>
            </a:r>
            <a:r>
              <a:rPr sz="1600" spc="187" dirty="0">
                <a:solidFill>
                  <a:srgbClr val="120D0C"/>
                </a:solidFill>
                <a:latin typeface="Gill Sans MT"/>
                <a:cs typeface="Gill Sans MT"/>
                <a:hlinkClick r:id="rId3"/>
              </a:rPr>
              <a:t>u</a:t>
            </a:r>
            <a:r>
              <a:rPr sz="1600" spc="200" dirty="0">
                <a:solidFill>
                  <a:srgbClr val="120D0C"/>
                </a:solidFill>
                <a:latin typeface="Gill Sans MT"/>
                <a:cs typeface="Gill Sans MT"/>
                <a:hlinkClick r:id="rId3"/>
              </a:rPr>
              <a:t>p</a:t>
            </a:r>
            <a:r>
              <a:rPr sz="1600" spc="140" dirty="0">
                <a:solidFill>
                  <a:srgbClr val="120D0C"/>
                </a:solidFill>
                <a:latin typeface="Gill Sans MT"/>
                <a:cs typeface="Gill Sans MT"/>
                <a:hlinkClick r:id="rId3"/>
              </a:rPr>
              <a:t>k</a:t>
            </a:r>
            <a:r>
              <a:rPr sz="1600" spc="157" dirty="0">
                <a:solidFill>
                  <a:srgbClr val="120D0C"/>
                </a:solidFill>
                <a:latin typeface="Gill Sans MT"/>
                <a:cs typeface="Gill Sans MT"/>
                <a:hlinkClick r:id="rId3"/>
              </a:rPr>
              <a:t>e</a:t>
            </a:r>
            <a:r>
              <a:rPr sz="1600" spc="200" dirty="0">
                <a:solidFill>
                  <a:srgbClr val="120D0C"/>
                </a:solidFill>
                <a:latin typeface="Gill Sans MT"/>
                <a:cs typeface="Gill Sans MT"/>
                <a:hlinkClick r:id="rId3"/>
              </a:rPr>
              <a:t>p</a:t>
            </a:r>
            <a:r>
              <a:rPr sz="1600" spc="136" dirty="0">
                <a:solidFill>
                  <a:srgbClr val="120D0C"/>
                </a:solidFill>
                <a:latin typeface="Gill Sans MT"/>
                <a:cs typeface="Gill Sans MT"/>
                <a:hlinkClick r:id="rId3"/>
              </a:rPr>
              <a:t>t</a:t>
            </a:r>
            <a:r>
              <a:rPr sz="1600" spc="17" dirty="0">
                <a:solidFill>
                  <a:srgbClr val="120D0C"/>
                </a:solidFill>
                <a:latin typeface="Gill Sans MT"/>
                <a:cs typeface="Gill Sans MT"/>
                <a:hlinkClick r:id="rId3"/>
              </a:rPr>
              <a:t>r</a:t>
            </a:r>
            <a:r>
              <a:rPr sz="1600" spc="157" dirty="0">
                <a:solidFill>
                  <a:srgbClr val="120D0C"/>
                </a:solidFill>
                <a:latin typeface="Gill Sans MT"/>
                <a:cs typeface="Gill Sans MT"/>
                <a:hlinkClick r:id="rId3"/>
              </a:rPr>
              <a:t>e</a:t>
            </a:r>
            <a:r>
              <a:rPr sz="1600" spc="200" dirty="0">
                <a:solidFill>
                  <a:srgbClr val="120D0C"/>
                </a:solidFill>
                <a:latin typeface="Gill Sans MT"/>
                <a:cs typeface="Gill Sans MT"/>
                <a:hlinkClick r:id="rId3"/>
              </a:rPr>
              <a:t>p</a:t>
            </a:r>
            <a:r>
              <a:rPr sz="1600" spc="220" dirty="0">
                <a:solidFill>
                  <a:srgbClr val="120D0C"/>
                </a:solidFill>
                <a:latin typeface="Gill Sans MT"/>
                <a:cs typeface="Gill Sans MT"/>
                <a:hlinkClick r:id="rId3"/>
              </a:rPr>
              <a:t>a</a:t>
            </a:r>
            <a:r>
              <a:rPr sz="1600" spc="73" dirty="0">
                <a:solidFill>
                  <a:srgbClr val="120D0C"/>
                </a:solidFill>
                <a:latin typeface="Gill Sans MT"/>
                <a:cs typeface="Gill Sans MT"/>
                <a:hlinkClick r:id="rId3"/>
              </a:rPr>
              <a:t>i</a:t>
            </a:r>
            <a:r>
              <a:rPr sz="1600" spc="17" dirty="0">
                <a:solidFill>
                  <a:srgbClr val="120D0C"/>
                </a:solidFill>
                <a:latin typeface="Gill Sans MT"/>
                <a:cs typeface="Gill Sans MT"/>
                <a:hlinkClick r:id="rId3"/>
              </a:rPr>
              <a:t>r</a:t>
            </a:r>
            <a:r>
              <a:rPr sz="1600" spc="73" dirty="0">
                <a:solidFill>
                  <a:srgbClr val="120D0C"/>
                </a:solidFill>
                <a:latin typeface="Gill Sans MT"/>
                <a:cs typeface="Gill Sans MT"/>
                <a:hlinkClick r:id="rId3"/>
              </a:rPr>
              <a:t>.</a:t>
            </a:r>
            <a:r>
              <a:rPr sz="1600" spc="193" dirty="0">
                <a:solidFill>
                  <a:srgbClr val="120D0C"/>
                </a:solidFill>
                <a:latin typeface="Gill Sans MT"/>
                <a:cs typeface="Gill Sans MT"/>
                <a:hlinkClick r:id="rId3"/>
              </a:rPr>
              <a:t>c</a:t>
            </a:r>
            <a:r>
              <a:rPr sz="1600" spc="76" dirty="0">
                <a:solidFill>
                  <a:srgbClr val="120D0C"/>
                </a:solidFill>
                <a:latin typeface="Gill Sans MT"/>
                <a:cs typeface="Gill Sans MT"/>
                <a:hlinkClick r:id="rId3"/>
              </a:rPr>
              <a:t>o</a:t>
            </a:r>
            <a:r>
              <a:rPr sz="1600" spc="289" dirty="0">
                <a:solidFill>
                  <a:srgbClr val="120D0C"/>
                </a:solidFill>
                <a:latin typeface="Gill Sans MT"/>
                <a:cs typeface="Gill Sans MT"/>
                <a:hlinkClick r:id="rId3"/>
              </a:rPr>
              <a:t>m</a:t>
            </a:r>
            <a:endParaRPr sz="1600">
              <a:solidFill>
                <a:prstClr val="black"/>
              </a:solidFill>
              <a:latin typeface="Gill Sans MT"/>
              <a:cs typeface="Gill Sans MT"/>
            </a:endParaRPr>
          </a:p>
          <a:p>
            <a:pPr marL="909789" defTabSz="609630">
              <a:spcBef>
                <a:spcPts val="280"/>
              </a:spcBef>
            </a:pPr>
            <a:r>
              <a:rPr sz="1600" spc="100" dirty="0">
                <a:solidFill>
                  <a:srgbClr val="120D0C"/>
                </a:solidFill>
                <a:latin typeface="Gill Sans MT"/>
                <a:cs typeface="Gill Sans MT"/>
              </a:rPr>
              <a:t>+1.479.422.7305</a:t>
            </a:r>
            <a:endParaRPr sz="1600">
              <a:solidFill>
                <a:prstClr val="black"/>
              </a:solidFill>
              <a:latin typeface="Gill Sans MT"/>
              <a:cs typeface="Gill Sans M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8288000" h="10287000">
                <a:moveTo>
                  <a:pt x="0" y="0"/>
                </a:moveTo>
                <a:lnTo>
                  <a:pt x="18287998" y="0"/>
                </a:lnTo>
                <a:lnTo>
                  <a:pt x="18287998" y="10286999"/>
                </a:lnTo>
                <a:lnTo>
                  <a:pt x="0" y="10286999"/>
                </a:lnTo>
                <a:lnTo>
                  <a:pt x="0" y="0"/>
                </a:lnTo>
                <a:close/>
              </a:path>
            </a:pathLst>
          </a:custGeom>
          <a:solidFill>
            <a:srgbClr val="D5CFC7"/>
          </a:solidFill>
        </p:spPr>
        <p:txBody>
          <a:bodyPr wrap="square" lIns="0" tIns="0" rIns="0" bIns="0" rtlCol="0"/>
          <a:lstStyle/>
          <a:p>
            <a:pPr defTabSz="609630"/>
            <a:endParaRPr sz="1200">
              <a:solidFill>
                <a:prstClr val="black"/>
              </a:solidFill>
              <a:latin typeface="Calibri"/>
            </a:endParaRPr>
          </a:p>
        </p:txBody>
      </p:sp>
      <p:sp>
        <p:nvSpPr>
          <p:cNvPr id="3" name="object 3"/>
          <p:cNvSpPr/>
          <p:nvPr/>
        </p:nvSpPr>
        <p:spPr>
          <a:xfrm>
            <a:off x="772111" y="1722543"/>
            <a:ext cx="50800" cy="50800"/>
          </a:xfrm>
          <a:custGeom>
            <a:avLst/>
            <a:gdLst/>
            <a:ahLst/>
            <a:cxnLst/>
            <a:rect l="l" t="t" r="r" b="b"/>
            <a:pathLst>
              <a:path w="76200" h="76200">
                <a:moveTo>
                  <a:pt x="43152" y="76199"/>
                </a:moveTo>
                <a:lnTo>
                  <a:pt x="33047" y="76199"/>
                </a:lnTo>
                <a:lnTo>
                  <a:pt x="28187" y="75233"/>
                </a:lnTo>
                <a:lnTo>
                  <a:pt x="966" y="48012"/>
                </a:lnTo>
                <a:lnTo>
                  <a:pt x="0" y="43152"/>
                </a:lnTo>
                <a:lnTo>
                  <a:pt x="0" y="33047"/>
                </a:lnTo>
                <a:lnTo>
                  <a:pt x="28187" y="966"/>
                </a:lnTo>
                <a:lnTo>
                  <a:pt x="33047" y="0"/>
                </a:lnTo>
                <a:lnTo>
                  <a:pt x="43152" y="0"/>
                </a:lnTo>
                <a:lnTo>
                  <a:pt x="75233" y="28187"/>
                </a:lnTo>
                <a:lnTo>
                  <a:pt x="76199" y="33047"/>
                </a:lnTo>
                <a:lnTo>
                  <a:pt x="76199" y="43152"/>
                </a:lnTo>
                <a:lnTo>
                  <a:pt x="48012" y="75233"/>
                </a:lnTo>
                <a:lnTo>
                  <a:pt x="43152" y="76199"/>
                </a:lnTo>
                <a:close/>
              </a:path>
            </a:pathLst>
          </a:custGeom>
          <a:solidFill>
            <a:srgbClr val="120D0C"/>
          </a:solidFill>
        </p:spPr>
        <p:txBody>
          <a:bodyPr wrap="square" lIns="0" tIns="0" rIns="0" bIns="0" rtlCol="0"/>
          <a:lstStyle/>
          <a:p>
            <a:pPr defTabSz="609630"/>
            <a:endParaRPr sz="1200">
              <a:solidFill>
                <a:prstClr val="black"/>
              </a:solidFill>
              <a:latin typeface="Calibri"/>
            </a:endParaRPr>
          </a:p>
        </p:txBody>
      </p:sp>
      <p:sp>
        <p:nvSpPr>
          <p:cNvPr id="4" name="object 4"/>
          <p:cNvSpPr txBox="1">
            <a:spLocks noGrp="1"/>
          </p:cNvSpPr>
          <p:nvPr>
            <p:ph type="title"/>
          </p:nvPr>
        </p:nvSpPr>
        <p:spPr>
          <a:xfrm>
            <a:off x="543710" y="1131697"/>
            <a:ext cx="11001163" cy="1033553"/>
          </a:xfrm>
          <a:prstGeom prst="rect">
            <a:avLst/>
          </a:prstGeom>
        </p:spPr>
        <p:txBody>
          <a:bodyPr vert="horz" wrap="square" lIns="0" tIns="0" rIns="0" bIns="0" rtlCol="0">
            <a:spAutoFit/>
          </a:bodyPr>
          <a:lstStyle/>
          <a:p>
            <a:pPr marL="373399" marR="3387" indent="-365355">
              <a:lnSpc>
                <a:spcPct val="91700"/>
              </a:lnSpc>
            </a:pPr>
            <a:r>
              <a:rPr sz="8750" spc="-1730" baseline="52380" dirty="0">
                <a:solidFill>
                  <a:srgbClr val="120D0C"/>
                </a:solidFill>
              </a:rPr>
              <a:t>A</a:t>
            </a:r>
            <a:r>
              <a:rPr sz="1467" spc="-97" dirty="0">
                <a:solidFill>
                  <a:srgbClr val="120D0C"/>
                </a:solidFill>
                <a:latin typeface="Times New Roman"/>
                <a:cs typeface="Times New Roman"/>
              </a:rPr>
              <a:t>N</a:t>
            </a:r>
            <a:r>
              <a:rPr sz="1467" spc="27" dirty="0">
                <a:solidFill>
                  <a:srgbClr val="120D0C"/>
                </a:solidFill>
                <a:latin typeface="Times New Roman"/>
                <a:cs typeface="Times New Roman"/>
              </a:rPr>
              <a:t>a</a:t>
            </a:r>
            <a:r>
              <a:rPr sz="1467" spc="76" dirty="0">
                <a:solidFill>
                  <a:srgbClr val="120D0C"/>
                </a:solidFill>
                <a:latin typeface="Times New Roman"/>
                <a:cs typeface="Times New Roman"/>
              </a:rPr>
              <a:t>t</a:t>
            </a:r>
            <a:r>
              <a:rPr sz="1467" spc="-63" dirty="0">
                <a:solidFill>
                  <a:srgbClr val="120D0C"/>
                </a:solidFill>
                <a:latin typeface="Times New Roman"/>
                <a:cs typeface="Times New Roman"/>
              </a:rPr>
              <a:t>i</a:t>
            </a:r>
            <a:r>
              <a:rPr sz="8750" spc="-4790" baseline="52380" dirty="0">
                <a:solidFill>
                  <a:srgbClr val="120D0C"/>
                </a:solidFill>
              </a:rPr>
              <a:t>P</a:t>
            </a:r>
            <a:r>
              <a:rPr sz="1467" spc="-7" dirty="0">
                <a:solidFill>
                  <a:srgbClr val="120D0C"/>
                </a:solidFill>
                <a:latin typeface="Times New Roman"/>
                <a:cs typeface="Times New Roman"/>
              </a:rPr>
              <a:t>o</a:t>
            </a:r>
            <a:r>
              <a:rPr sz="1467" spc="53" dirty="0">
                <a:solidFill>
                  <a:srgbClr val="120D0C"/>
                </a:solidFill>
                <a:latin typeface="Times New Roman"/>
                <a:cs typeface="Times New Roman"/>
              </a:rPr>
              <a:t>n</a:t>
            </a:r>
            <a:r>
              <a:rPr sz="1467" spc="27" dirty="0">
                <a:solidFill>
                  <a:srgbClr val="120D0C"/>
                </a:solidFill>
                <a:latin typeface="Times New Roman"/>
                <a:cs typeface="Times New Roman"/>
              </a:rPr>
              <a:t>a</a:t>
            </a:r>
            <a:r>
              <a:rPr sz="1467" spc="-23" dirty="0">
                <a:solidFill>
                  <a:srgbClr val="120D0C"/>
                </a:solidFill>
                <a:latin typeface="Times New Roman"/>
                <a:cs typeface="Times New Roman"/>
              </a:rPr>
              <a:t>l</a:t>
            </a:r>
            <a:r>
              <a:rPr sz="1467" spc="-93" dirty="0">
                <a:solidFill>
                  <a:srgbClr val="120D0C"/>
                </a:solidFill>
                <a:latin typeface="Times New Roman"/>
                <a:cs typeface="Times New Roman"/>
              </a:rPr>
              <a:t> </a:t>
            </a:r>
            <a:r>
              <a:rPr sz="1467" spc="-227" dirty="0">
                <a:solidFill>
                  <a:srgbClr val="120D0C"/>
                </a:solidFill>
                <a:latin typeface="Times New Roman"/>
                <a:cs typeface="Times New Roman"/>
              </a:rPr>
              <a:t>A</a:t>
            </a:r>
            <a:r>
              <a:rPr sz="1467" spc="3" dirty="0">
                <a:solidFill>
                  <a:srgbClr val="120D0C"/>
                </a:solidFill>
                <a:latin typeface="Times New Roman"/>
                <a:cs typeface="Times New Roman"/>
              </a:rPr>
              <a:t>s</a:t>
            </a:r>
            <a:r>
              <a:rPr sz="1467" spc="-33" dirty="0">
                <a:solidFill>
                  <a:srgbClr val="120D0C"/>
                </a:solidFill>
                <a:latin typeface="Times New Roman"/>
                <a:cs typeface="Times New Roman"/>
              </a:rPr>
              <a:t>s</a:t>
            </a:r>
            <a:r>
              <a:rPr sz="8750" spc="-4790" baseline="52380" dirty="0">
                <a:solidFill>
                  <a:srgbClr val="120D0C"/>
                </a:solidFill>
              </a:rPr>
              <a:t>P</a:t>
            </a:r>
            <a:r>
              <a:rPr sz="1467" spc="-7" dirty="0">
                <a:solidFill>
                  <a:srgbClr val="120D0C"/>
                </a:solidFill>
                <a:latin typeface="Times New Roman"/>
                <a:cs typeface="Times New Roman"/>
              </a:rPr>
              <a:t>o</a:t>
            </a:r>
            <a:r>
              <a:rPr sz="1467" spc="-43" dirty="0">
                <a:solidFill>
                  <a:srgbClr val="120D0C"/>
                </a:solidFill>
                <a:latin typeface="Times New Roman"/>
                <a:cs typeface="Times New Roman"/>
              </a:rPr>
              <a:t>c</a:t>
            </a:r>
            <a:r>
              <a:rPr sz="1467" spc="-27" dirty="0">
                <a:solidFill>
                  <a:srgbClr val="120D0C"/>
                </a:solidFill>
                <a:latin typeface="Times New Roman"/>
                <a:cs typeface="Times New Roman"/>
              </a:rPr>
              <a:t>i</a:t>
            </a:r>
            <a:r>
              <a:rPr sz="1467" spc="27" dirty="0">
                <a:solidFill>
                  <a:srgbClr val="120D0C"/>
                </a:solidFill>
                <a:latin typeface="Times New Roman"/>
                <a:cs typeface="Times New Roman"/>
              </a:rPr>
              <a:t>a</a:t>
            </a:r>
            <a:r>
              <a:rPr sz="1467" spc="76" dirty="0">
                <a:solidFill>
                  <a:srgbClr val="120D0C"/>
                </a:solidFill>
                <a:latin typeface="Times New Roman"/>
                <a:cs typeface="Times New Roman"/>
              </a:rPr>
              <a:t>t</a:t>
            </a:r>
            <a:r>
              <a:rPr sz="1467" spc="-27" dirty="0">
                <a:solidFill>
                  <a:srgbClr val="120D0C"/>
                </a:solidFill>
                <a:latin typeface="Times New Roman"/>
                <a:cs typeface="Times New Roman"/>
              </a:rPr>
              <a:t>i</a:t>
            </a:r>
            <a:r>
              <a:rPr sz="1467" spc="-7" dirty="0">
                <a:solidFill>
                  <a:srgbClr val="120D0C"/>
                </a:solidFill>
                <a:latin typeface="Times New Roman"/>
                <a:cs typeface="Times New Roman"/>
              </a:rPr>
              <a:t>o</a:t>
            </a:r>
            <a:r>
              <a:rPr sz="1467" spc="73" dirty="0">
                <a:solidFill>
                  <a:srgbClr val="120D0C"/>
                </a:solidFill>
                <a:latin typeface="Times New Roman"/>
                <a:cs typeface="Times New Roman"/>
              </a:rPr>
              <a:t>n</a:t>
            </a:r>
            <a:r>
              <a:rPr sz="8750" spc="-4370" baseline="52380" dirty="0">
                <a:solidFill>
                  <a:srgbClr val="120D0C"/>
                </a:solidFill>
              </a:rPr>
              <a:t>E</a:t>
            </a:r>
            <a:r>
              <a:rPr sz="1467" spc="-7" dirty="0">
                <a:solidFill>
                  <a:srgbClr val="120D0C"/>
                </a:solidFill>
                <a:latin typeface="Times New Roman"/>
                <a:cs typeface="Times New Roman"/>
              </a:rPr>
              <a:t>o</a:t>
            </a:r>
            <a:r>
              <a:rPr sz="1467" spc="-57" dirty="0">
                <a:solidFill>
                  <a:srgbClr val="120D0C"/>
                </a:solidFill>
                <a:latin typeface="Times New Roman"/>
                <a:cs typeface="Times New Roman"/>
              </a:rPr>
              <a:t>f</a:t>
            </a:r>
            <a:r>
              <a:rPr sz="1467" spc="-93" dirty="0">
                <a:solidFill>
                  <a:srgbClr val="120D0C"/>
                </a:solidFill>
                <a:latin typeface="Times New Roman"/>
                <a:cs typeface="Times New Roman"/>
              </a:rPr>
              <a:t> </a:t>
            </a:r>
            <a:r>
              <a:rPr sz="1467" spc="-113" dirty="0">
                <a:solidFill>
                  <a:srgbClr val="120D0C"/>
                </a:solidFill>
                <a:latin typeface="Times New Roman"/>
                <a:cs typeface="Times New Roman"/>
              </a:rPr>
              <a:t>C</a:t>
            </a:r>
            <a:r>
              <a:rPr sz="1467" spc="-7" dirty="0">
                <a:solidFill>
                  <a:srgbClr val="120D0C"/>
                </a:solidFill>
                <a:latin typeface="Times New Roman"/>
                <a:cs typeface="Times New Roman"/>
              </a:rPr>
              <a:t>o</a:t>
            </a:r>
            <a:r>
              <a:rPr sz="1467" spc="53" dirty="0">
                <a:solidFill>
                  <a:srgbClr val="120D0C"/>
                </a:solidFill>
                <a:latin typeface="Times New Roman"/>
                <a:cs typeface="Times New Roman"/>
              </a:rPr>
              <a:t>n</a:t>
            </a:r>
            <a:r>
              <a:rPr sz="1467" spc="-60" dirty="0">
                <a:solidFill>
                  <a:srgbClr val="120D0C"/>
                </a:solidFill>
                <a:latin typeface="Times New Roman"/>
                <a:cs typeface="Times New Roman"/>
              </a:rPr>
              <a:t>v</a:t>
            </a:r>
            <a:r>
              <a:rPr sz="1467" spc="-596" dirty="0">
                <a:solidFill>
                  <a:srgbClr val="120D0C"/>
                </a:solidFill>
                <a:latin typeface="Times New Roman"/>
                <a:cs typeface="Times New Roman"/>
              </a:rPr>
              <a:t>e</a:t>
            </a:r>
            <a:r>
              <a:rPr sz="8750" spc="-5585" baseline="52380" dirty="0">
                <a:solidFill>
                  <a:srgbClr val="120D0C"/>
                </a:solidFill>
              </a:rPr>
              <a:t>N</a:t>
            </a:r>
            <a:r>
              <a:rPr sz="1467" spc="53" dirty="0">
                <a:solidFill>
                  <a:srgbClr val="120D0C"/>
                </a:solidFill>
                <a:latin typeface="Times New Roman"/>
                <a:cs typeface="Times New Roman"/>
              </a:rPr>
              <a:t>n</a:t>
            </a:r>
            <a:r>
              <a:rPr sz="1467" spc="-27" dirty="0">
                <a:solidFill>
                  <a:srgbClr val="120D0C"/>
                </a:solidFill>
                <a:latin typeface="Times New Roman"/>
                <a:cs typeface="Times New Roman"/>
              </a:rPr>
              <a:t>i</a:t>
            </a:r>
            <a:r>
              <a:rPr sz="1467" spc="-7" dirty="0">
                <a:solidFill>
                  <a:srgbClr val="120D0C"/>
                </a:solidFill>
                <a:latin typeface="Times New Roman"/>
                <a:cs typeface="Times New Roman"/>
              </a:rPr>
              <a:t>e</a:t>
            </a:r>
            <a:r>
              <a:rPr sz="1467" spc="53" dirty="0">
                <a:solidFill>
                  <a:srgbClr val="120D0C"/>
                </a:solidFill>
                <a:latin typeface="Times New Roman"/>
                <a:cs typeface="Times New Roman"/>
              </a:rPr>
              <a:t>n</a:t>
            </a:r>
            <a:r>
              <a:rPr sz="1467" spc="-43" dirty="0">
                <a:solidFill>
                  <a:srgbClr val="120D0C"/>
                </a:solidFill>
                <a:latin typeface="Times New Roman"/>
                <a:cs typeface="Times New Roman"/>
              </a:rPr>
              <a:t>c</a:t>
            </a:r>
            <a:r>
              <a:rPr sz="1467" spc="-7" dirty="0">
                <a:solidFill>
                  <a:srgbClr val="120D0C"/>
                </a:solidFill>
                <a:latin typeface="Times New Roman"/>
                <a:cs typeface="Times New Roman"/>
              </a:rPr>
              <a:t>e</a:t>
            </a:r>
            <a:r>
              <a:rPr sz="1467" spc="-93" dirty="0">
                <a:solidFill>
                  <a:srgbClr val="120D0C"/>
                </a:solidFill>
                <a:latin typeface="Times New Roman"/>
                <a:cs typeface="Times New Roman"/>
              </a:rPr>
              <a:t> </a:t>
            </a:r>
            <a:r>
              <a:rPr sz="1467" spc="-130" dirty="0">
                <a:solidFill>
                  <a:srgbClr val="120D0C"/>
                </a:solidFill>
                <a:latin typeface="Times New Roman"/>
                <a:cs typeface="Times New Roman"/>
              </a:rPr>
              <a:t>S</a:t>
            </a:r>
            <a:r>
              <a:rPr sz="1467" spc="76" dirty="0">
                <a:solidFill>
                  <a:srgbClr val="120D0C"/>
                </a:solidFill>
                <a:latin typeface="Times New Roman"/>
                <a:cs typeface="Times New Roman"/>
              </a:rPr>
              <a:t>t</a:t>
            </a:r>
            <a:r>
              <a:rPr sz="1467" spc="-627" dirty="0">
                <a:solidFill>
                  <a:srgbClr val="120D0C"/>
                </a:solidFill>
                <a:latin typeface="Times New Roman"/>
                <a:cs typeface="Times New Roman"/>
              </a:rPr>
              <a:t>o</a:t>
            </a:r>
            <a:r>
              <a:rPr sz="8750" spc="-5630" baseline="52380" dirty="0">
                <a:solidFill>
                  <a:srgbClr val="120D0C"/>
                </a:solidFill>
              </a:rPr>
              <a:t>D</a:t>
            </a:r>
            <a:r>
              <a:rPr sz="1467" spc="30" dirty="0">
                <a:solidFill>
                  <a:srgbClr val="120D0C"/>
                </a:solidFill>
                <a:latin typeface="Times New Roman"/>
                <a:cs typeface="Times New Roman"/>
              </a:rPr>
              <a:t>r</a:t>
            </a:r>
            <a:r>
              <a:rPr sz="1467" spc="-7" dirty="0">
                <a:solidFill>
                  <a:srgbClr val="120D0C"/>
                </a:solidFill>
                <a:latin typeface="Times New Roman"/>
                <a:cs typeface="Times New Roman"/>
              </a:rPr>
              <a:t>e</a:t>
            </a:r>
            <a:r>
              <a:rPr sz="1467" spc="3" dirty="0">
                <a:solidFill>
                  <a:srgbClr val="120D0C"/>
                </a:solidFill>
                <a:latin typeface="Times New Roman"/>
                <a:cs typeface="Times New Roman"/>
              </a:rPr>
              <a:t>s</a:t>
            </a:r>
            <a:r>
              <a:rPr sz="1467" spc="-33" dirty="0">
                <a:solidFill>
                  <a:srgbClr val="120D0C"/>
                </a:solidFill>
                <a:latin typeface="Times New Roman"/>
                <a:cs typeface="Times New Roman"/>
              </a:rPr>
              <a:t>.</a:t>
            </a:r>
            <a:r>
              <a:rPr sz="1467" spc="-93" dirty="0">
                <a:solidFill>
                  <a:srgbClr val="120D0C"/>
                </a:solidFill>
                <a:latin typeface="Times New Roman"/>
                <a:cs typeface="Times New Roman"/>
              </a:rPr>
              <a:t> </a:t>
            </a:r>
            <a:r>
              <a:rPr sz="1467" dirty="0">
                <a:solidFill>
                  <a:srgbClr val="120D0C"/>
                </a:solidFill>
                <a:latin typeface="Times New Roman"/>
                <a:cs typeface="Times New Roman"/>
              </a:rPr>
              <a:t>"</a:t>
            </a:r>
            <a:r>
              <a:rPr sz="1467" spc="-110" dirty="0">
                <a:solidFill>
                  <a:srgbClr val="120D0C"/>
                </a:solidFill>
                <a:latin typeface="Times New Roman"/>
                <a:cs typeface="Times New Roman"/>
              </a:rPr>
              <a:t>U</a:t>
            </a:r>
            <a:r>
              <a:rPr sz="1467" spc="-33" dirty="0">
                <a:solidFill>
                  <a:srgbClr val="120D0C"/>
                </a:solidFill>
                <a:latin typeface="Times New Roman"/>
                <a:cs typeface="Times New Roman"/>
              </a:rPr>
              <a:t>.</a:t>
            </a:r>
            <a:r>
              <a:rPr sz="1467" spc="-130" dirty="0">
                <a:solidFill>
                  <a:srgbClr val="120D0C"/>
                </a:solidFill>
                <a:latin typeface="Times New Roman"/>
                <a:cs typeface="Times New Roman"/>
              </a:rPr>
              <a:t>S</a:t>
            </a:r>
            <a:r>
              <a:rPr sz="1467" spc="13" dirty="0">
                <a:solidFill>
                  <a:srgbClr val="120D0C"/>
                </a:solidFill>
                <a:latin typeface="Times New Roman"/>
                <a:cs typeface="Times New Roman"/>
              </a:rPr>
              <a:t>.</a:t>
            </a:r>
            <a:r>
              <a:rPr sz="8750" spc="-2189" baseline="52380" dirty="0">
                <a:solidFill>
                  <a:srgbClr val="120D0C"/>
                </a:solidFill>
              </a:rPr>
              <a:t>I</a:t>
            </a:r>
            <a:r>
              <a:rPr sz="1467" spc="-113" dirty="0">
                <a:solidFill>
                  <a:srgbClr val="120D0C"/>
                </a:solidFill>
                <a:latin typeface="Times New Roman"/>
                <a:cs typeface="Times New Roman"/>
              </a:rPr>
              <a:t>C</a:t>
            </a:r>
            <a:r>
              <a:rPr sz="1467" spc="-7" dirty="0">
                <a:solidFill>
                  <a:srgbClr val="120D0C"/>
                </a:solidFill>
                <a:latin typeface="Times New Roman"/>
                <a:cs typeface="Times New Roman"/>
              </a:rPr>
              <a:t>o</a:t>
            </a:r>
            <a:r>
              <a:rPr sz="1467" spc="-280" dirty="0">
                <a:solidFill>
                  <a:srgbClr val="120D0C"/>
                </a:solidFill>
                <a:latin typeface="Times New Roman"/>
                <a:cs typeface="Times New Roman"/>
              </a:rPr>
              <a:t>n</a:t>
            </a:r>
            <a:r>
              <a:rPr sz="8750" spc="-4985" baseline="52380" dirty="0">
                <a:solidFill>
                  <a:srgbClr val="120D0C"/>
                </a:solidFill>
              </a:rPr>
              <a:t>X</a:t>
            </a:r>
            <a:r>
              <a:rPr sz="1467" spc="3" dirty="0">
                <a:solidFill>
                  <a:srgbClr val="120D0C"/>
                </a:solidFill>
                <a:latin typeface="Times New Roman"/>
                <a:cs typeface="Times New Roman"/>
              </a:rPr>
              <a:t>s</a:t>
            </a:r>
            <a:r>
              <a:rPr sz="1467" spc="43" dirty="0">
                <a:solidFill>
                  <a:srgbClr val="120D0C"/>
                </a:solidFill>
                <a:latin typeface="Times New Roman"/>
                <a:cs typeface="Times New Roman"/>
              </a:rPr>
              <a:t>u</a:t>
            </a:r>
            <a:r>
              <a:rPr sz="1467" spc="33" dirty="0">
                <a:solidFill>
                  <a:srgbClr val="120D0C"/>
                </a:solidFill>
                <a:latin typeface="Times New Roman"/>
                <a:cs typeface="Times New Roman"/>
              </a:rPr>
              <a:t>m</a:t>
            </a:r>
            <a:r>
              <a:rPr sz="1467" spc="-7" dirty="0">
                <a:solidFill>
                  <a:srgbClr val="120D0C"/>
                </a:solidFill>
                <a:latin typeface="Times New Roman"/>
                <a:cs typeface="Times New Roman"/>
              </a:rPr>
              <a:t>e</a:t>
            </a:r>
            <a:r>
              <a:rPr sz="1467" spc="30" dirty="0">
                <a:solidFill>
                  <a:srgbClr val="120D0C"/>
                </a:solidFill>
                <a:latin typeface="Times New Roman"/>
                <a:cs typeface="Times New Roman"/>
              </a:rPr>
              <a:t>r</a:t>
            </a:r>
            <a:r>
              <a:rPr sz="1467" spc="3" dirty="0">
                <a:solidFill>
                  <a:srgbClr val="120D0C"/>
                </a:solidFill>
                <a:latin typeface="Times New Roman"/>
                <a:cs typeface="Times New Roman"/>
              </a:rPr>
              <a:t>s</a:t>
            </a:r>
            <a:r>
              <a:rPr sz="1467" spc="-93" dirty="0">
                <a:solidFill>
                  <a:srgbClr val="120D0C"/>
                </a:solidFill>
                <a:latin typeface="Times New Roman"/>
                <a:cs typeface="Times New Roman"/>
              </a:rPr>
              <a:t> </a:t>
            </a:r>
            <a:r>
              <a:rPr sz="1467" spc="-40" dirty="0">
                <a:solidFill>
                  <a:srgbClr val="120D0C"/>
                </a:solidFill>
                <a:latin typeface="Times New Roman"/>
                <a:cs typeface="Times New Roman"/>
              </a:rPr>
              <a:t>W</a:t>
            </a:r>
            <a:r>
              <a:rPr sz="1467" spc="-27" dirty="0">
                <a:solidFill>
                  <a:srgbClr val="120D0C"/>
                </a:solidFill>
                <a:latin typeface="Times New Roman"/>
                <a:cs typeface="Times New Roman"/>
              </a:rPr>
              <a:t>i</a:t>
            </a:r>
            <a:r>
              <a:rPr sz="1467" spc="-23" dirty="0">
                <a:solidFill>
                  <a:srgbClr val="120D0C"/>
                </a:solidFill>
                <a:latin typeface="Times New Roman"/>
                <a:cs typeface="Times New Roman"/>
              </a:rPr>
              <a:t>ll</a:t>
            </a:r>
            <a:r>
              <a:rPr sz="1467" spc="-27" dirty="0">
                <a:solidFill>
                  <a:srgbClr val="120D0C"/>
                </a:solidFill>
                <a:latin typeface="Times New Roman"/>
                <a:cs typeface="Times New Roman"/>
              </a:rPr>
              <a:t>i</a:t>
            </a:r>
            <a:r>
              <a:rPr sz="1467" spc="53" dirty="0">
                <a:solidFill>
                  <a:srgbClr val="120D0C"/>
                </a:solidFill>
                <a:latin typeface="Times New Roman"/>
                <a:cs typeface="Times New Roman"/>
              </a:rPr>
              <a:t>n</a:t>
            </a:r>
            <a:r>
              <a:rPr sz="1467" spc="-27" dirty="0">
                <a:solidFill>
                  <a:srgbClr val="120D0C"/>
                </a:solidFill>
                <a:latin typeface="Times New Roman"/>
                <a:cs typeface="Times New Roman"/>
              </a:rPr>
              <a:t>g</a:t>
            </a:r>
            <a:r>
              <a:rPr sz="1467" spc="-93" dirty="0">
                <a:solidFill>
                  <a:srgbClr val="120D0C"/>
                </a:solidFill>
                <a:latin typeface="Times New Roman"/>
                <a:cs typeface="Times New Roman"/>
              </a:rPr>
              <a:t> </a:t>
            </a:r>
            <a:r>
              <a:rPr sz="1467" spc="76" dirty="0">
                <a:solidFill>
                  <a:srgbClr val="120D0C"/>
                </a:solidFill>
                <a:latin typeface="Times New Roman"/>
                <a:cs typeface="Times New Roman"/>
              </a:rPr>
              <a:t>t</a:t>
            </a:r>
            <a:r>
              <a:rPr sz="1467" spc="-7" dirty="0">
                <a:solidFill>
                  <a:srgbClr val="120D0C"/>
                </a:solidFill>
                <a:latin typeface="Times New Roman"/>
                <a:cs typeface="Times New Roman"/>
              </a:rPr>
              <a:t>o</a:t>
            </a:r>
            <a:r>
              <a:rPr sz="1467" spc="-93" dirty="0">
                <a:solidFill>
                  <a:srgbClr val="120D0C"/>
                </a:solidFill>
                <a:latin typeface="Times New Roman"/>
                <a:cs typeface="Times New Roman"/>
              </a:rPr>
              <a:t> </a:t>
            </a:r>
            <a:r>
              <a:rPr sz="1467" spc="-80" dirty="0">
                <a:solidFill>
                  <a:srgbClr val="120D0C"/>
                </a:solidFill>
                <a:latin typeface="Times New Roman"/>
                <a:cs typeface="Times New Roman"/>
              </a:rPr>
              <a:t>P</a:t>
            </a:r>
            <a:r>
              <a:rPr sz="1467" spc="27" dirty="0">
                <a:solidFill>
                  <a:srgbClr val="120D0C"/>
                </a:solidFill>
                <a:latin typeface="Times New Roman"/>
                <a:cs typeface="Times New Roman"/>
              </a:rPr>
              <a:t>a</a:t>
            </a:r>
            <a:r>
              <a:rPr sz="1467" spc="-60" dirty="0">
                <a:solidFill>
                  <a:srgbClr val="120D0C"/>
                </a:solidFill>
                <a:latin typeface="Times New Roman"/>
                <a:cs typeface="Times New Roman"/>
              </a:rPr>
              <a:t>y</a:t>
            </a:r>
            <a:r>
              <a:rPr sz="1467" spc="-93" dirty="0">
                <a:solidFill>
                  <a:srgbClr val="120D0C"/>
                </a:solidFill>
                <a:latin typeface="Times New Roman"/>
                <a:cs typeface="Times New Roman"/>
              </a:rPr>
              <a:t> </a:t>
            </a:r>
            <a:r>
              <a:rPr sz="1467" spc="-90" dirty="0">
                <a:solidFill>
                  <a:srgbClr val="120D0C"/>
                </a:solidFill>
                <a:latin typeface="Times New Roman"/>
                <a:cs typeface="Times New Roman"/>
              </a:rPr>
              <a:t>M</a:t>
            </a:r>
            <a:r>
              <a:rPr sz="1467" spc="-7" dirty="0">
                <a:solidFill>
                  <a:srgbClr val="120D0C"/>
                </a:solidFill>
                <a:latin typeface="Times New Roman"/>
                <a:cs typeface="Times New Roman"/>
              </a:rPr>
              <a:t>o</a:t>
            </a:r>
            <a:r>
              <a:rPr sz="1467" spc="30" dirty="0">
                <a:solidFill>
                  <a:srgbClr val="120D0C"/>
                </a:solidFill>
                <a:latin typeface="Times New Roman"/>
                <a:cs typeface="Times New Roman"/>
              </a:rPr>
              <a:t>r</a:t>
            </a:r>
            <a:r>
              <a:rPr sz="1467" spc="-7" dirty="0">
                <a:solidFill>
                  <a:srgbClr val="120D0C"/>
                </a:solidFill>
                <a:latin typeface="Times New Roman"/>
                <a:cs typeface="Times New Roman"/>
              </a:rPr>
              <a:t>e</a:t>
            </a:r>
            <a:r>
              <a:rPr sz="1467" spc="-93" dirty="0">
                <a:solidFill>
                  <a:srgbClr val="120D0C"/>
                </a:solidFill>
                <a:latin typeface="Times New Roman"/>
                <a:cs typeface="Times New Roman"/>
              </a:rPr>
              <a:t> </a:t>
            </a:r>
            <a:r>
              <a:rPr sz="1467" spc="-57" dirty="0">
                <a:solidFill>
                  <a:srgbClr val="120D0C"/>
                </a:solidFill>
                <a:latin typeface="Times New Roman"/>
                <a:cs typeface="Times New Roman"/>
              </a:rPr>
              <a:t>f</a:t>
            </a:r>
            <a:r>
              <a:rPr sz="1467" spc="-7" dirty="0">
                <a:solidFill>
                  <a:srgbClr val="120D0C"/>
                </a:solidFill>
                <a:latin typeface="Times New Roman"/>
                <a:cs typeface="Times New Roman"/>
              </a:rPr>
              <a:t>o</a:t>
            </a:r>
            <a:r>
              <a:rPr sz="1467" spc="30" dirty="0">
                <a:solidFill>
                  <a:srgbClr val="120D0C"/>
                </a:solidFill>
                <a:latin typeface="Times New Roman"/>
                <a:cs typeface="Times New Roman"/>
              </a:rPr>
              <a:t>r</a:t>
            </a:r>
            <a:r>
              <a:rPr sz="1467" spc="-93" dirty="0">
                <a:solidFill>
                  <a:srgbClr val="120D0C"/>
                </a:solidFill>
                <a:latin typeface="Times New Roman"/>
                <a:cs typeface="Times New Roman"/>
              </a:rPr>
              <a:t> </a:t>
            </a:r>
            <a:r>
              <a:rPr sz="1467" spc="-130" dirty="0">
                <a:solidFill>
                  <a:srgbClr val="120D0C"/>
                </a:solidFill>
                <a:latin typeface="Times New Roman"/>
                <a:cs typeface="Times New Roman"/>
              </a:rPr>
              <a:t>S</a:t>
            </a:r>
            <a:r>
              <a:rPr sz="1467" spc="43" dirty="0">
                <a:solidFill>
                  <a:srgbClr val="120D0C"/>
                </a:solidFill>
                <a:latin typeface="Times New Roman"/>
                <a:cs typeface="Times New Roman"/>
              </a:rPr>
              <a:t>u</a:t>
            </a:r>
            <a:r>
              <a:rPr sz="1467" spc="3" dirty="0">
                <a:solidFill>
                  <a:srgbClr val="120D0C"/>
                </a:solidFill>
                <a:latin typeface="Times New Roman"/>
                <a:cs typeface="Times New Roman"/>
              </a:rPr>
              <a:t>s</a:t>
            </a:r>
            <a:r>
              <a:rPr sz="1467" spc="76" dirty="0">
                <a:solidFill>
                  <a:srgbClr val="120D0C"/>
                </a:solidFill>
                <a:latin typeface="Times New Roman"/>
                <a:cs typeface="Times New Roman"/>
              </a:rPr>
              <a:t>t</a:t>
            </a:r>
            <a:r>
              <a:rPr sz="1467" spc="27" dirty="0">
                <a:solidFill>
                  <a:srgbClr val="120D0C"/>
                </a:solidFill>
                <a:latin typeface="Times New Roman"/>
                <a:cs typeface="Times New Roman"/>
              </a:rPr>
              <a:t>a</a:t>
            </a:r>
            <a:r>
              <a:rPr sz="1467" spc="-27" dirty="0">
                <a:solidFill>
                  <a:srgbClr val="120D0C"/>
                </a:solidFill>
                <a:latin typeface="Times New Roman"/>
                <a:cs typeface="Times New Roman"/>
              </a:rPr>
              <a:t>i</a:t>
            </a:r>
            <a:r>
              <a:rPr sz="1467" spc="53" dirty="0">
                <a:solidFill>
                  <a:srgbClr val="120D0C"/>
                </a:solidFill>
                <a:latin typeface="Times New Roman"/>
                <a:cs typeface="Times New Roman"/>
              </a:rPr>
              <a:t>n</a:t>
            </a:r>
            <a:r>
              <a:rPr sz="1467" spc="27" dirty="0">
                <a:solidFill>
                  <a:srgbClr val="120D0C"/>
                </a:solidFill>
                <a:latin typeface="Times New Roman"/>
                <a:cs typeface="Times New Roman"/>
              </a:rPr>
              <a:t>a</a:t>
            </a:r>
            <a:r>
              <a:rPr sz="1467" spc="20" dirty="0">
                <a:solidFill>
                  <a:srgbClr val="120D0C"/>
                </a:solidFill>
                <a:latin typeface="Times New Roman"/>
                <a:cs typeface="Times New Roman"/>
              </a:rPr>
              <a:t>b</a:t>
            </a:r>
            <a:r>
              <a:rPr sz="1467" spc="-23" dirty="0">
                <a:solidFill>
                  <a:srgbClr val="120D0C"/>
                </a:solidFill>
                <a:latin typeface="Times New Roman"/>
                <a:cs typeface="Times New Roman"/>
              </a:rPr>
              <a:t>l</a:t>
            </a:r>
            <a:r>
              <a:rPr sz="1467" spc="-7" dirty="0">
                <a:solidFill>
                  <a:srgbClr val="120D0C"/>
                </a:solidFill>
                <a:latin typeface="Times New Roman"/>
                <a:cs typeface="Times New Roman"/>
              </a:rPr>
              <a:t>e</a:t>
            </a:r>
            <a:r>
              <a:rPr sz="1467" spc="-93" dirty="0">
                <a:solidFill>
                  <a:srgbClr val="120D0C"/>
                </a:solidFill>
                <a:latin typeface="Times New Roman"/>
                <a:cs typeface="Times New Roman"/>
              </a:rPr>
              <a:t> </a:t>
            </a:r>
            <a:r>
              <a:rPr sz="1467" spc="-80" dirty="0">
                <a:solidFill>
                  <a:srgbClr val="120D0C"/>
                </a:solidFill>
                <a:latin typeface="Times New Roman"/>
                <a:cs typeface="Times New Roman"/>
              </a:rPr>
              <a:t>P</a:t>
            </a:r>
            <a:r>
              <a:rPr sz="1467" spc="30" dirty="0">
                <a:solidFill>
                  <a:srgbClr val="120D0C"/>
                </a:solidFill>
                <a:latin typeface="Times New Roman"/>
                <a:cs typeface="Times New Roman"/>
              </a:rPr>
              <a:t>r</a:t>
            </a:r>
            <a:r>
              <a:rPr sz="1467" spc="-7" dirty="0">
                <a:solidFill>
                  <a:srgbClr val="120D0C"/>
                </a:solidFill>
                <a:latin typeface="Times New Roman"/>
                <a:cs typeface="Times New Roman"/>
              </a:rPr>
              <a:t>o</a:t>
            </a:r>
            <a:r>
              <a:rPr sz="1467" spc="37" dirty="0">
                <a:solidFill>
                  <a:srgbClr val="120D0C"/>
                </a:solidFill>
                <a:latin typeface="Times New Roman"/>
                <a:cs typeface="Times New Roman"/>
              </a:rPr>
              <a:t>d</a:t>
            </a:r>
            <a:r>
              <a:rPr sz="1467" spc="43" dirty="0">
                <a:solidFill>
                  <a:srgbClr val="120D0C"/>
                </a:solidFill>
                <a:latin typeface="Times New Roman"/>
                <a:cs typeface="Times New Roman"/>
              </a:rPr>
              <a:t>u</a:t>
            </a:r>
            <a:r>
              <a:rPr sz="1467" spc="-43" dirty="0">
                <a:solidFill>
                  <a:srgbClr val="120D0C"/>
                </a:solidFill>
                <a:latin typeface="Times New Roman"/>
                <a:cs typeface="Times New Roman"/>
              </a:rPr>
              <a:t>c</a:t>
            </a:r>
            <a:r>
              <a:rPr sz="1467" spc="76" dirty="0">
                <a:solidFill>
                  <a:srgbClr val="120D0C"/>
                </a:solidFill>
                <a:latin typeface="Times New Roman"/>
                <a:cs typeface="Times New Roman"/>
              </a:rPr>
              <a:t>t</a:t>
            </a:r>
            <a:r>
              <a:rPr sz="1467" spc="3" dirty="0">
                <a:solidFill>
                  <a:srgbClr val="120D0C"/>
                </a:solidFill>
                <a:latin typeface="Times New Roman"/>
                <a:cs typeface="Times New Roman"/>
              </a:rPr>
              <a:t>s</a:t>
            </a:r>
            <a:r>
              <a:rPr sz="1467" spc="-33" dirty="0">
                <a:solidFill>
                  <a:srgbClr val="120D0C"/>
                </a:solidFill>
                <a:latin typeface="Times New Roman"/>
                <a:cs typeface="Times New Roman"/>
              </a:rPr>
              <a:t>,</a:t>
            </a:r>
            <a:r>
              <a:rPr sz="1467" spc="-93" dirty="0">
                <a:solidFill>
                  <a:srgbClr val="120D0C"/>
                </a:solidFill>
                <a:latin typeface="Times New Roman"/>
                <a:cs typeface="Times New Roman"/>
              </a:rPr>
              <a:t> </a:t>
            </a:r>
            <a:r>
              <a:rPr sz="1467" spc="-167" dirty="0">
                <a:solidFill>
                  <a:srgbClr val="120D0C"/>
                </a:solidFill>
                <a:latin typeface="Times New Roman"/>
                <a:cs typeface="Times New Roman"/>
              </a:rPr>
              <a:t>R</a:t>
            </a:r>
            <a:r>
              <a:rPr sz="1467" spc="-7" dirty="0">
                <a:solidFill>
                  <a:srgbClr val="120D0C"/>
                </a:solidFill>
                <a:latin typeface="Times New Roman"/>
                <a:cs typeface="Times New Roman"/>
              </a:rPr>
              <a:t>e</a:t>
            </a:r>
            <a:r>
              <a:rPr sz="1467" spc="3" dirty="0">
                <a:solidFill>
                  <a:srgbClr val="120D0C"/>
                </a:solidFill>
                <a:latin typeface="Times New Roman"/>
                <a:cs typeface="Times New Roman"/>
              </a:rPr>
              <a:t>s</a:t>
            </a:r>
            <a:r>
              <a:rPr sz="1467" spc="-7" dirty="0">
                <a:solidFill>
                  <a:srgbClr val="120D0C"/>
                </a:solidFill>
                <a:latin typeface="Times New Roman"/>
                <a:cs typeface="Times New Roman"/>
              </a:rPr>
              <a:t>e</a:t>
            </a:r>
            <a:r>
              <a:rPr sz="1467" spc="27" dirty="0">
                <a:solidFill>
                  <a:srgbClr val="120D0C"/>
                </a:solidFill>
                <a:latin typeface="Times New Roman"/>
                <a:cs typeface="Times New Roman"/>
              </a:rPr>
              <a:t>a</a:t>
            </a:r>
            <a:r>
              <a:rPr sz="1467" spc="30" dirty="0">
                <a:solidFill>
                  <a:srgbClr val="120D0C"/>
                </a:solidFill>
                <a:latin typeface="Times New Roman"/>
                <a:cs typeface="Times New Roman"/>
              </a:rPr>
              <a:t>r</a:t>
            </a:r>
            <a:r>
              <a:rPr sz="1467" spc="-43" dirty="0">
                <a:solidFill>
                  <a:srgbClr val="120D0C"/>
                </a:solidFill>
                <a:latin typeface="Times New Roman"/>
                <a:cs typeface="Times New Roman"/>
              </a:rPr>
              <a:t>c</a:t>
            </a:r>
            <a:r>
              <a:rPr sz="1467" spc="53" dirty="0">
                <a:solidFill>
                  <a:srgbClr val="120D0C"/>
                </a:solidFill>
                <a:latin typeface="Times New Roman"/>
                <a:cs typeface="Times New Roman"/>
              </a:rPr>
              <a:t>h</a:t>
            </a:r>
            <a:r>
              <a:rPr sz="1467" spc="-93" dirty="0">
                <a:solidFill>
                  <a:srgbClr val="120D0C"/>
                </a:solidFill>
                <a:latin typeface="Times New Roman"/>
                <a:cs typeface="Times New Roman"/>
              </a:rPr>
              <a:t> </a:t>
            </a:r>
            <a:r>
              <a:rPr sz="1467" spc="-130" dirty="0">
                <a:solidFill>
                  <a:srgbClr val="120D0C"/>
                </a:solidFill>
                <a:latin typeface="Times New Roman"/>
                <a:cs typeface="Times New Roman"/>
              </a:rPr>
              <a:t>S</a:t>
            </a:r>
            <a:r>
              <a:rPr sz="1467" spc="53" dirty="0">
                <a:solidFill>
                  <a:srgbClr val="120D0C"/>
                </a:solidFill>
                <a:latin typeface="Times New Roman"/>
                <a:cs typeface="Times New Roman"/>
              </a:rPr>
              <a:t>h</a:t>
            </a:r>
            <a:r>
              <a:rPr sz="1467" spc="-7" dirty="0">
                <a:solidFill>
                  <a:srgbClr val="120D0C"/>
                </a:solidFill>
                <a:latin typeface="Times New Roman"/>
                <a:cs typeface="Times New Roman"/>
              </a:rPr>
              <a:t>o</a:t>
            </a:r>
            <a:r>
              <a:rPr sz="1467" spc="13" dirty="0">
                <a:solidFill>
                  <a:srgbClr val="120D0C"/>
                </a:solidFill>
                <a:latin typeface="Times New Roman"/>
                <a:cs typeface="Times New Roman"/>
              </a:rPr>
              <a:t>w</a:t>
            </a:r>
            <a:r>
              <a:rPr sz="1467" spc="3" dirty="0">
                <a:solidFill>
                  <a:srgbClr val="120D0C"/>
                </a:solidFill>
                <a:latin typeface="Times New Roman"/>
                <a:cs typeface="Times New Roman"/>
              </a:rPr>
              <a:t>s</a:t>
            </a:r>
            <a:r>
              <a:rPr sz="1467" spc="-33" dirty="0">
                <a:solidFill>
                  <a:srgbClr val="120D0C"/>
                </a:solidFill>
                <a:latin typeface="Times New Roman"/>
                <a:cs typeface="Times New Roman"/>
              </a:rPr>
              <a:t>.</a:t>
            </a:r>
            <a:r>
              <a:rPr sz="1467" dirty="0">
                <a:solidFill>
                  <a:srgbClr val="120D0C"/>
                </a:solidFill>
                <a:latin typeface="Times New Roman"/>
                <a:cs typeface="Times New Roman"/>
              </a:rPr>
              <a:t>"</a:t>
            </a:r>
            <a:r>
              <a:rPr sz="1467" spc="-93" dirty="0">
                <a:solidFill>
                  <a:srgbClr val="120D0C"/>
                </a:solidFill>
                <a:latin typeface="Times New Roman"/>
                <a:cs typeface="Times New Roman"/>
              </a:rPr>
              <a:t> </a:t>
            </a:r>
            <a:r>
              <a:rPr sz="1467" spc="-113" dirty="0">
                <a:solidFill>
                  <a:srgbClr val="120D0C"/>
                </a:solidFill>
                <a:latin typeface="Times New Roman"/>
                <a:cs typeface="Times New Roman"/>
              </a:rPr>
              <a:t>C</a:t>
            </a:r>
            <a:r>
              <a:rPr sz="1467" spc="-7" dirty="0">
                <a:solidFill>
                  <a:srgbClr val="120D0C"/>
                </a:solidFill>
                <a:latin typeface="Times New Roman"/>
                <a:cs typeface="Times New Roman"/>
              </a:rPr>
              <a:t>o</a:t>
            </a:r>
            <a:r>
              <a:rPr sz="1467" spc="53" dirty="0">
                <a:solidFill>
                  <a:srgbClr val="120D0C"/>
                </a:solidFill>
                <a:latin typeface="Times New Roman"/>
                <a:cs typeface="Times New Roman"/>
              </a:rPr>
              <a:t>n</a:t>
            </a:r>
            <a:r>
              <a:rPr sz="1467" spc="-60" dirty="0">
                <a:solidFill>
                  <a:srgbClr val="120D0C"/>
                </a:solidFill>
                <a:latin typeface="Times New Roman"/>
                <a:cs typeface="Times New Roman"/>
              </a:rPr>
              <a:t>v</a:t>
            </a:r>
            <a:r>
              <a:rPr sz="1467" spc="-7" dirty="0">
                <a:solidFill>
                  <a:srgbClr val="120D0C"/>
                </a:solidFill>
                <a:latin typeface="Times New Roman"/>
                <a:cs typeface="Times New Roman"/>
              </a:rPr>
              <a:t>e</a:t>
            </a:r>
            <a:r>
              <a:rPr sz="1467" spc="53" dirty="0">
                <a:solidFill>
                  <a:srgbClr val="120D0C"/>
                </a:solidFill>
                <a:latin typeface="Times New Roman"/>
                <a:cs typeface="Times New Roman"/>
              </a:rPr>
              <a:t>n</a:t>
            </a:r>
            <a:r>
              <a:rPr sz="1467" spc="-27" dirty="0">
                <a:solidFill>
                  <a:srgbClr val="120D0C"/>
                </a:solidFill>
                <a:latin typeface="Times New Roman"/>
                <a:cs typeface="Times New Roman"/>
              </a:rPr>
              <a:t>i</a:t>
            </a:r>
            <a:r>
              <a:rPr sz="1467" spc="-7" dirty="0">
                <a:solidFill>
                  <a:srgbClr val="120D0C"/>
                </a:solidFill>
                <a:latin typeface="Times New Roman"/>
                <a:cs typeface="Times New Roman"/>
              </a:rPr>
              <a:t>e</a:t>
            </a:r>
            <a:r>
              <a:rPr sz="1467" spc="53" dirty="0">
                <a:solidFill>
                  <a:srgbClr val="120D0C"/>
                </a:solidFill>
                <a:latin typeface="Times New Roman"/>
                <a:cs typeface="Times New Roman"/>
              </a:rPr>
              <a:t>n</a:t>
            </a:r>
            <a:r>
              <a:rPr sz="1467" spc="-43" dirty="0">
                <a:solidFill>
                  <a:srgbClr val="120D0C"/>
                </a:solidFill>
                <a:latin typeface="Times New Roman"/>
                <a:cs typeface="Times New Roman"/>
              </a:rPr>
              <a:t>c</a:t>
            </a:r>
            <a:r>
              <a:rPr sz="1467" spc="-7" dirty="0">
                <a:solidFill>
                  <a:srgbClr val="120D0C"/>
                </a:solidFill>
                <a:latin typeface="Times New Roman"/>
                <a:cs typeface="Times New Roman"/>
              </a:rPr>
              <a:t>e</a:t>
            </a:r>
            <a:r>
              <a:rPr sz="1467" spc="-33" dirty="0">
                <a:solidFill>
                  <a:srgbClr val="120D0C"/>
                </a:solidFill>
                <a:latin typeface="Times New Roman"/>
                <a:cs typeface="Times New Roman"/>
              </a:rPr>
              <a:t>.</a:t>
            </a:r>
            <a:r>
              <a:rPr sz="1467" spc="-7" dirty="0">
                <a:solidFill>
                  <a:srgbClr val="120D0C"/>
                </a:solidFill>
                <a:latin typeface="Times New Roman"/>
                <a:cs typeface="Times New Roman"/>
              </a:rPr>
              <a:t>o</a:t>
            </a:r>
            <a:r>
              <a:rPr sz="1467" spc="30" dirty="0">
                <a:solidFill>
                  <a:srgbClr val="120D0C"/>
                </a:solidFill>
                <a:latin typeface="Times New Roman"/>
                <a:cs typeface="Times New Roman"/>
              </a:rPr>
              <a:t>r</a:t>
            </a:r>
            <a:r>
              <a:rPr sz="1467" spc="-27" dirty="0">
                <a:solidFill>
                  <a:srgbClr val="120D0C"/>
                </a:solidFill>
                <a:latin typeface="Times New Roman"/>
                <a:cs typeface="Times New Roman"/>
              </a:rPr>
              <a:t>g</a:t>
            </a:r>
            <a:r>
              <a:rPr sz="1467" spc="-33" dirty="0">
                <a:solidFill>
                  <a:srgbClr val="120D0C"/>
                </a:solidFill>
                <a:latin typeface="Times New Roman"/>
                <a:cs typeface="Times New Roman"/>
              </a:rPr>
              <a:t>,  </a:t>
            </a:r>
            <a:r>
              <a:rPr sz="1467" spc="-10" dirty="0">
                <a:solidFill>
                  <a:srgbClr val="120D0C"/>
                </a:solidFill>
                <a:latin typeface="Times New Roman"/>
                <a:cs typeface="Times New Roman"/>
              </a:rPr>
              <a:t>24 </a:t>
            </a:r>
            <a:r>
              <a:rPr sz="1467" spc="-50" dirty="0">
                <a:solidFill>
                  <a:srgbClr val="120D0C"/>
                </a:solidFill>
                <a:latin typeface="Times New Roman"/>
                <a:cs typeface="Times New Roman"/>
              </a:rPr>
              <a:t>Apr. </a:t>
            </a:r>
            <a:r>
              <a:rPr sz="1467" dirty="0">
                <a:solidFill>
                  <a:srgbClr val="120D0C"/>
                </a:solidFill>
                <a:latin typeface="Times New Roman"/>
                <a:cs typeface="Times New Roman"/>
              </a:rPr>
              <a:t>2024,</a:t>
            </a:r>
            <a:r>
              <a:rPr sz="1467" spc="33" dirty="0">
                <a:solidFill>
                  <a:srgbClr val="120D0C"/>
                </a:solidFill>
                <a:latin typeface="Times New Roman"/>
                <a:cs typeface="Times New Roman"/>
              </a:rPr>
              <a:t> </a:t>
            </a:r>
            <a:r>
              <a:rPr sz="1467" u="heavy" dirty="0">
                <a:solidFill>
                  <a:srgbClr val="120D0C"/>
                </a:solidFill>
                <a:latin typeface="Times New Roman"/>
                <a:cs typeface="Times New Roman"/>
                <a:hlinkClick r:id="rId2"/>
              </a:rPr>
              <a:t>htt</a:t>
            </a:r>
            <a:r>
              <a:rPr sz="1467" dirty="0">
                <a:solidFill>
                  <a:srgbClr val="120D0C"/>
                </a:solidFill>
                <a:latin typeface="Times New Roman"/>
                <a:cs typeface="Times New Roman"/>
                <a:hlinkClick r:id="rId2"/>
              </a:rPr>
              <a:t>p</a:t>
            </a:r>
            <a:r>
              <a:rPr sz="1467" u="heavy" dirty="0">
                <a:solidFill>
                  <a:srgbClr val="120D0C"/>
                </a:solidFill>
                <a:latin typeface="Times New Roman"/>
                <a:cs typeface="Times New Roman"/>
                <a:hlinkClick r:id="rId2"/>
              </a:rPr>
              <a:t>s://www.convenience.org/Media/Daily/2024/April/24/4-US-Consumers-Pay-Sustainable_Products_Research</a:t>
            </a:r>
            <a:r>
              <a:rPr sz="1467" dirty="0">
                <a:solidFill>
                  <a:srgbClr val="120D0C"/>
                </a:solidFill>
                <a:latin typeface="Times New Roman"/>
                <a:cs typeface="Times New Roman"/>
              </a:rPr>
              <a:t>.</a:t>
            </a:r>
            <a:endParaRPr sz="1467">
              <a:latin typeface="Times New Roman"/>
              <a:cs typeface="Times New Roman"/>
            </a:endParaRPr>
          </a:p>
        </p:txBody>
      </p:sp>
      <p:sp>
        <p:nvSpPr>
          <p:cNvPr id="5" name="object 5"/>
          <p:cNvSpPr/>
          <p:nvPr/>
        </p:nvSpPr>
        <p:spPr>
          <a:xfrm>
            <a:off x="772111" y="2243243"/>
            <a:ext cx="50800" cy="50800"/>
          </a:xfrm>
          <a:custGeom>
            <a:avLst/>
            <a:gdLst/>
            <a:ahLst/>
            <a:cxnLst/>
            <a:rect l="l" t="t" r="r" b="b"/>
            <a:pathLst>
              <a:path w="76200" h="76200">
                <a:moveTo>
                  <a:pt x="43152" y="76199"/>
                </a:moveTo>
                <a:lnTo>
                  <a:pt x="33047" y="76199"/>
                </a:lnTo>
                <a:lnTo>
                  <a:pt x="28187" y="75233"/>
                </a:lnTo>
                <a:lnTo>
                  <a:pt x="966" y="48012"/>
                </a:lnTo>
                <a:lnTo>
                  <a:pt x="0" y="43152"/>
                </a:lnTo>
                <a:lnTo>
                  <a:pt x="0" y="33047"/>
                </a:lnTo>
                <a:lnTo>
                  <a:pt x="28187" y="966"/>
                </a:lnTo>
                <a:lnTo>
                  <a:pt x="33047" y="0"/>
                </a:lnTo>
                <a:lnTo>
                  <a:pt x="43152" y="0"/>
                </a:lnTo>
                <a:lnTo>
                  <a:pt x="75233" y="28187"/>
                </a:lnTo>
                <a:lnTo>
                  <a:pt x="76199" y="33047"/>
                </a:lnTo>
                <a:lnTo>
                  <a:pt x="76199" y="43152"/>
                </a:lnTo>
                <a:lnTo>
                  <a:pt x="48012" y="75233"/>
                </a:lnTo>
                <a:lnTo>
                  <a:pt x="43152" y="76199"/>
                </a:lnTo>
                <a:close/>
              </a:path>
            </a:pathLst>
          </a:custGeom>
          <a:solidFill>
            <a:srgbClr val="120D0C"/>
          </a:solidFill>
        </p:spPr>
        <p:txBody>
          <a:bodyPr wrap="square" lIns="0" tIns="0" rIns="0" bIns="0" rtlCol="0"/>
          <a:lstStyle/>
          <a:p>
            <a:pPr defTabSz="609630"/>
            <a:endParaRPr sz="1200">
              <a:solidFill>
                <a:prstClr val="black"/>
              </a:solidFill>
              <a:latin typeface="Calibri"/>
            </a:endParaRPr>
          </a:p>
        </p:txBody>
      </p:sp>
      <p:sp>
        <p:nvSpPr>
          <p:cNvPr id="6" name="object 6"/>
          <p:cNvSpPr/>
          <p:nvPr/>
        </p:nvSpPr>
        <p:spPr>
          <a:xfrm>
            <a:off x="772111" y="2763943"/>
            <a:ext cx="50800" cy="50800"/>
          </a:xfrm>
          <a:custGeom>
            <a:avLst/>
            <a:gdLst/>
            <a:ahLst/>
            <a:cxnLst/>
            <a:rect l="l" t="t" r="r" b="b"/>
            <a:pathLst>
              <a:path w="76200" h="76200">
                <a:moveTo>
                  <a:pt x="43152" y="76199"/>
                </a:moveTo>
                <a:lnTo>
                  <a:pt x="33047" y="76199"/>
                </a:lnTo>
                <a:lnTo>
                  <a:pt x="28187" y="75233"/>
                </a:lnTo>
                <a:lnTo>
                  <a:pt x="966" y="48012"/>
                </a:lnTo>
                <a:lnTo>
                  <a:pt x="0" y="43152"/>
                </a:lnTo>
                <a:lnTo>
                  <a:pt x="0" y="33047"/>
                </a:lnTo>
                <a:lnTo>
                  <a:pt x="28187" y="966"/>
                </a:lnTo>
                <a:lnTo>
                  <a:pt x="33047" y="0"/>
                </a:lnTo>
                <a:lnTo>
                  <a:pt x="43152" y="0"/>
                </a:lnTo>
                <a:lnTo>
                  <a:pt x="75233" y="28187"/>
                </a:lnTo>
                <a:lnTo>
                  <a:pt x="76199" y="33047"/>
                </a:lnTo>
                <a:lnTo>
                  <a:pt x="76199" y="43152"/>
                </a:lnTo>
                <a:lnTo>
                  <a:pt x="48012" y="75233"/>
                </a:lnTo>
                <a:lnTo>
                  <a:pt x="43152" y="76199"/>
                </a:lnTo>
                <a:close/>
              </a:path>
            </a:pathLst>
          </a:custGeom>
          <a:solidFill>
            <a:srgbClr val="120D0C"/>
          </a:solidFill>
        </p:spPr>
        <p:txBody>
          <a:bodyPr wrap="square" lIns="0" tIns="0" rIns="0" bIns="0" rtlCol="0"/>
          <a:lstStyle/>
          <a:p>
            <a:pPr defTabSz="609630"/>
            <a:endParaRPr sz="1200">
              <a:solidFill>
                <a:prstClr val="black"/>
              </a:solidFill>
              <a:latin typeface="Calibri"/>
            </a:endParaRPr>
          </a:p>
        </p:txBody>
      </p:sp>
      <p:sp>
        <p:nvSpPr>
          <p:cNvPr id="7" name="object 7"/>
          <p:cNvSpPr/>
          <p:nvPr/>
        </p:nvSpPr>
        <p:spPr>
          <a:xfrm>
            <a:off x="772111" y="3284643"/>
            <a:ext cx="50800" cy="50800"/>
          </a:xfrm>
          <a:custGeom>
            <a:avLst/>
            <a:gdLst/>
            <a:ahLst/>
            <a:cxnLst/>
            <a:rect l="l" t="t" r="r" b="b"/>
            <a:pathLst>
              <a:path w="76200" h="76200">
                <a:moveTo>
                  <a:pt x="43152" y="76199"/>
                </a:moveTo>
                <a:lnTo>
                  <a:pt x="33047" y="76199"/>
                </a:lnTo>
                <a:lnTo>
                  <a:pt x="28187" y="75232"/>
                </a:lnTo>
                <a:lnTo>
                  <a:pt x="966" y="48012"/>
                </a:lnTo>
                <a:lnTo>
                  <a:pt x="0" y="43152"/>
                </a:lnTo>
                <a:lnTo>
                  <a:pt x="0" y="33047"/>
                </a:lnTo>
                <a:lnTo>
                  <a:pt x="28187" y="966"/>
                </a:lnTo>
                <a:lnTo>
                  <a:pt x="33047" y="0"/>
                </a:lnTo>
                <a:lnTo>
                  <a:pt x="43152" y="0"/>
                </a:lnTo>
                <a:lnTo>
                  <a:pt x="75233" y="28187"/>
                </a:lnTo>
                <a:lnTo>
                  <a:pt x="76199" y="33047"/>
                </a:lnTo>
                <a:lnTo>
                  <a:pt x="76199" y="43152"/>
                </a:lnTo>
                <a:lnTo>
                  <a:pt x="48012" y="75232"/>
                </a:lnTo>
                <a:lnTo>
                  <a:pt x="43152" y="76199"/>
                </a:lnTo>
                <a:close/>
              </a:path>
            </a:pathLst>
          </a:custGeom>
          <a:solidFill>
            <a:srgbClr val="120D0C"/>
          </a:solidFill>
        </p:spPr>
        <p:txBody>
          <a:bodyPr wrap="square" lIns="0" tIns="0" rIns="0" bIns="0" rtlCol="0"/>
          <a:lstStyle/>
          <a:p>
            <a:pPr defTabSz="609630"/>
            <a:endParaRPr sz="1200">
              <a:solidFill>
                <a:prstClr val="black"/>
              </a:solidFill>
              <a:latin typeface="Calibri"/>
            </a:endParaRPr>
          </a:p>
        </p:txBody>
      </p:sp>
      <p:sp>
        <p:nvSpPr>
          <p:cNvPr id="8" name="object 8"/>
          <p:cNvSpPr/>
          <p:nvPr/>
        </p:nvSpPr>
        <p:spPr>
          <a:xfrm>
            <a:off x="772111" y="3805343"/>
            <a:ext cx="50800" cy="50800"/>
          </a:xfrm>
          <a:custGeom>
            <a:avLst/>
            <a:gdLst/>
            <a:ahLst/>
            <a:cxnLst/>
            <a:rect l="l" t="t" r="r" b="b"/>
            <a:pathLst>
              <a:path w="76200" h="76200">
                <a:moveTo>
                  <a:pt x="43152" y="76199"/>
                </a:moveTo>
                <a:lnTo>
                  <a:pt x="33047" y="76199"/>
                </a:lnTo>
                <a:lnTo>
                  <a:pt x="28187" y="75232"/>
                </a:lnTo>
                <a:lnTo>
                  <a:pt x="966" y="48012"/>
                </a:lnTo>
                <a:lnTo>
                  <a:pt x="0" y="43152"/>
                </a:lnTo>
                <a:lnTo>
                  <a:pt x="0" y="33047"/>
                </a:lnTo>
                <a:lnTo>
                  <a:pt x="28187" y="966"/>
                </a:lnTo>
                <a:lnTo>
                  <a:pt x="33047" y="0"/>
                </a:lnTo>
                <a:lnTo>
                  <a:pt x="43152" y="0"/>
                </a:lnTo>
                <a:lnTo>
                  <a:pt x="75233" y="28187"/>
                </a:lnTo>
                <a:lnTo>
                  <a:pt x="76199" y="33047"/>
                </a:lnTo>
                <a:lnTo>
                  <a:pt x="76199" y="43152"/>
                </a:lnTo>
                <a:lnTo>
                  <a:pt x="48012" y="75232"/>
                </a:lnTo>
                <a:lnTo>
                  <a:pt x="43152" y="76199"/>
                </a:lnTo>
                <a:close/>
              </a:path>
            </a:pathLst>
          </a:custGeom>
          <a:solidFill>
            <a:srgbClr val="120D0C"/>
          </a:solidFill>
        </p:spPr>
        <p:txBody>
          <a:bodyPr wrap="square" lIns="0" tIns="0" rIns="0" bIns="0" rtlCol="0"/>
          <a:lstStyle/>
          <a:p>
            <a:pPr defTabSz="609630"/>
            <a:endParaRPr sz="1200">
              <a:solidFill>
                <a:prstClr val="black"/>
              </a:solidFill>
              <a:latin typeface="Calibri"/>
            </a:endParaRPr>
          </a:p>
        </p:txBody>
      </p:sp>
      <p:sp>
        <p:nvSpPr>
          <p:cNvPr id="9" name="object 9"/>
          <p:cNvSpPr/>
          <p:nvPr/>
        </p:nvSpPr>
        <p:spPr>
          <a:xfrm>
            <a:off x="772111" y="4326043"/>
            <a:ext cx="50800" cy="50800"/>
          </a:xfrm>
          <a:custGeom>
            <a:avLst/>
            <a:gdLst/>
            <a:ahLst/>
            <a:cxnLst/>
            <a:rect l="l" t="t" r="r" b="b"/>
            <a:pathLst>
              <a:path w="76200" h="76200">
                <a:moveTo>
                  <a:pt x="43152" y="76199"/>
                </a:moveTo>
                <a:lnTo>
                  <a:pt x="33047" y="76199"/>
                </a:lnTo>
                <a:lnTo>
                  <a:pt x="28187" y="75232"/>
                </a:lnTo>
                <a:lnTo>
                  <a:pt x="966" y="48011"/>
                </a:lnTo>
                <a:lnTo>
                  <a:pt x="0" y="43152"/>
                </a:lnTo>
                <a:lnTo>
                  <a:pt x="0" y="33047"/>
                </a:lnTo>
                <a:lnTo>
                  <a:pt x="28187" y="966"/>
                </a:lnTo>
                <a:lnTo>
                  <a:pt x="33047" y="0"/>
                </a:lnTo>
                <a:lnTo>
                  <a:pt x="43152" y="0"/>
                </a:lnTo>
                <a:lnTo>
                  <a:pt x="75233" y="28186"/>
                </a:lnTo>
                <a:lnTo>
                  <a:pt x="76199" y="33047"/>
                </a:lnTo>
                <a:lnTo>
                  <a:pt x="76199" y="43152"/>
                </a:lnTo>
                <a:lnTo>
                  <a:pt x="48012" y="75232"/>
                </a:lnTo>
                <a:lnTo>
                  <a:pt x="43152" y="76199"/>
                </a:lnTo>
                <a:close/>
              </a:path>
            </a:pathLst>
          </a:custGeom>
          <a:solidFill>
            <a:srgbClr val="120D0C"/>
          </a:solidFill>
        </p:spPr>
        <p:txBody>
          <a:bodyPr wrap="square" lIns="0" tIns="0" rIns="0" bIns="0" rtlCol="0"/>
          <a:lstStyle/>
          <a:p>
            <a:pPr defTabSz="609630"/>
            <a:endParaRPr sz="1200">
              <a:solidFill>
                <a:prstClr val="black"/>
              </a:solidFill>
              <a:latin typeface="Calibri"/>
            </a:endParaRPr>
          </a:p>
        </p:txBody>
      </p:sp>
      <p:sp>
        <p:nvSpPr>
          <p:cNvPr id="10" name="object 10"/>
          <p:cNvSpPr/>
          <p:nvPr/>
        </p:nvSpPr>
        <p:spPr>
          <a:xfrm>
            <a:off x="772111" y="4846743"/>
            <a:ext cx="50800" cy="50800"/>
          </a:xfrm>
          <a:custGeom>
            <a:avLst/>
            <a:gdLst/>
            <a:ahLst/>
            <a:cxnLst/>
            <a:rect l="l" t="t" r="r" b="b"/>
            <a:pathLst>
              <a:path w="76200" h="76200">
                <a:moveTo>
                  <a:pt x="43152" y="76199"/>
                </a:moveTo>
                <a:lnTo>
                  <a:pt x="33047" y="76199"/>
                </a:lnTo>
                <a:lnTo>
                  <a:pt x="28187" y="75233"/>
                </a:lnTo>
                <a:lnTo>
                  <a:pt x="966" y="48012"/>
                </a:lnTo>
                <a:lnTo>
                  <a:pt x="0" y="43152"/>
                </a:lnTo>
                <a:lnTo>
                  <a:pt x="0" y="33047"/>
                </a:lnTo>
                <a:lnTo>
                  <a:pt x="28187" y="966"/>
                </a:lnTo>
                <a:lnTo>
                  <a:pt x="33047" y="0"/>
                </a:lnTo>
                <a:lnTo>
                  <a:pt x="43152" y="0"/>
                </a:lnTo>
                <a:lnTo>
                  <a:pt x="75233" y="28186"/>
                </a:lnTo>
                <a:lnTo>
                  <a:pt x="76199" y="33047"/>
                </a:lnTo>
                <a:lnTo>
                  <a:pt x="76199" y="43152"/>
                </a:lnTo>
                <a:lnTo>
                  <a:pt x="48012" y="75233"/>
                </a:lnTo>
                <a:lnTo>
                  <a:pt x="43152" y="76199"/>
                </a:lnTo>
                <a:close/>
              </a:path>
            </a:pathLst>
          </a:custGeom>
          <a:solidFill>
            <a:srgbClr val="120D0C"/>
          </a:solidFill>
        </p:spPr>
        <p:txBody>
          <a:bodyPr wrap="square" lIns="0" tIns="0" rIns="0" bIns="0" rtlCol="0"/>
          <a:lstStyle/>
          <a:p>
            <a:pPr defTabSz="609630"/>
            <a:endParaRPr sz="1200">
              <a:solidFill>
                <a:prstClr val="black"/>
              </a:solidFill>
              <a:latin typeface="Calibri"/>
            </a:endParaRPr>
          </a:p>
        </p:txBody>
      </p:sp>
      <p:sp>
        <p:nvSpPr>
          <p:cNvPr id="11" name="object 11"/>
          <p:cNvSpPr/>
          <p:nvPr/>
        </p:nvSpPr>
        <p:spPr>
          <a:xfrm>
            <a:off x="772111" y="5367443"/>
            <a:ext cx="50800" cy="50800"/>
          </a:xfrm>
          <a:custGeom>
            <a:avLst/>
            <a:gdLst/>
            <a:ahLst/>
            <a:cxnLst/>
            <a:rect l="l" t="t" r="r" b="b"/>
            <a:pathLst>
              <a:path w="76200" h="76200">
                <a:moveTo>
                  <a:pt x="43152" y="76199"/>
                </a:moveTo>
                <a:lnTo>
                  <a:pt x="33047" y="76199"/>
                </a:lnTo>
                <a:lnTo>
                  <a:pt x="28187" y="75232"/>
                </a:lnTo>
                <a:lnTo>
                  <a:pt x="966" y="48011"/>
                </a:lnTo>
                <a:lnTo>
                  <a:pt x="0" y="43152"/>
                </a:lnTo>
                <a:lnTo>
                  <a:pt x="0" y="33046"/>
                </a:lnTo>
                <a:lnTo>
                  <a:pt x="28187" y="966"/>
                </a:lnTo>
                <a:lnTo>
                  <a:pt x="33047" y="0"/>
                </a:lnTo>
                <a:lnTo>
                  <a:pt x="43152" y="0"/>
                </a:lnTo>
                <a:lnTo>
                  <a:pt x="75233" y="28186"/>
                </a:lnTo>
                <a:lnTo>
                  <a:pt x="76199" y="33046"/>
                </a:lnTo>
                <a:lnTo>
                  <a:pt x="76199" y="43152"/>
                </a:lnTo>
                <a:lnTo>
                  <a:pt x="48012" y="75232"/>
                </a:lnTo>
                <a:lnTo>
                  <a:pt x="43152" y="76199"/>
                </a:lnTo>
                <a:close/>
              </a:path>
            </a:pathLst>
          </a:custGeom>
          <a:solidFill>
            <a:srgbClr val="120D0C"/>
          </a:solidFill>
        </p:spPr>
        <p:txBody>
          <a:bodyPr wrap="square" lIns="0" tIns="0" rIns="0" bIns="0" rtlCol="0"/>
          <a:lstStyle/>
          <a:p>
            <a:pPr defTabSz="609630"/>
            <a:endParaRPr sz="1200">
              <a:solidFill>
                <a:prstClr val="black"/>
              </a:solidFill>
              <a:latin typeface="Calibri"/>
            </a:endParaRPr>
          </a:p>
        </p:txBody>
      </p:sp>
      <p:sp>
        <p:nvSpPr>
          <p:cNvPr id="12" name="object 12"/>
          <p:cNvSpPr txBox="1">
            <a:spLocks noGrp="1"/>
          </p:cNvSpPr>
          <p:nvPr>
            <p:ph type="body" idx="1"/>
          </p:nvPr>
        </p:nvSpPr>
        <p:spPr>
          <a:xfrm>
            <a:off x="605868" y="1397530"/>
            <a:ext cx="7049629" cy="5789918"/>
          </a:xfrm>
          <a:prstGeom prst="rect">
            <a:avLst/>
          </a:prstGeom>
        </p:spPr>
        <p:txBody>
          <a:bodyPr vert="horz" wrap="square" lIns="0" tIns="0" rIns="0" bIns="0" rtlCol="0">
            <a:spAutoFit/>
          </a:bodyPr>
          <a:lstStyle/>
          <a:p>
            <a:pPr marL="8467" marR="274757">
              <a:lnSpc>
                <a:spcPct val="116500"/>
              </a:lnSpc>
            </a:pPr>
            <a:r>
              <a:rPr spc="-7" dirty="0"/>
              <a:t>Earth.Org.</a:t>
            </a:r>
            <a:r>
              <a:rPr spc="-80" dirty="0"/>
              <a:t> </a:t>
            </a:r>
            <a:r>
              <a:rPr spc="3" dirty="0"/>
              <a:t>"Fast</a:t>
            </a:r>
            <a:r>
              <a:rPr spc="-80" dirty="0"/>
              <a:t> </a:t>
            </a:r>
            <a:r>
              <a:rPr dirty="0"/>
              <a:t>Fashion</a:t>
            </a:r>
            <a:r>
              <a:rPr spc="-80" dirty="0"/>
              <a:t> </a:t>
            </a:r>
            <a:r>
              <a:rPr spc="-3" dirty="0"/>
              <a:t>Waste:</a:t>
            </a:r>
            <a:r>
              <a:rPr spc="-80" dirty="0"/>
              <a:t> </a:t>
            </a:r>
            <a:r>
              <a:rPr spc="-97" dirty="0"/>
              <a:t>Key</a:t>
            </a:r>
            <a:r>
              <a:rPr spc="-80" dirty="0"/>
              <a:t> </a:t>
            </a:r>
            <a:r>
              <a:rPr spc="3" dirty="0"/>
              <a:t>Statistics</a:t>
            </a:r>
            <a:r>
              <a:rPr spc="-80" dirty="0"/>
              <a:t> </a:t>
            </a:r>
            <a:r>
              <a:rPr spc="40" dirty="0"/>
              <a:t>and</a:t>
            </a:r>
            <a:r>
              <a:rPr spc="-80" dirty="0"/>
              <a:t> </a:t>
            </a:r>
            <a:r>
              <a:rPr spc="-10" dirty="0"/>
              <a:t>Facts."</a:t>
            </a:r>
            <a:r>
              <a:rPr spc="-80" dirty="0"/>
              <a:t> </a:t>
            </a:r>
            <a:r>
              <a:rPr spc="-7" dirty="0"/>
              <a:t>Earth.Org,</a:t>
            </a:r>
            <a:r>
              <a:rPr spc="-80" dirty="0"/>
              <a:t> </a:t>
            </a:r>
            <a:r>
              <a:rPr u="heavy" spc="27" dirty="0">
                <a:hlinkClick r:id="rId3"/>
              </a:rPr>
              <a:t>htt</a:t>
            </a:r>
            <a:r>
              <a:rPr spc="27" dirty="0">
                <a:hlinkClick r:id="rId3"/>
              </a:rPr>
              <a:t>p</a:t>
            </a:r>
            <a:r>
              <a:rPr u="heavy" spc="27" dirty="0">
                <a:hlinkClick r:id="rId3"/>
              </a:rPr>
              <a:t>s://earth.org/statistics-about-fast-fashion-waste/</a:t>
            </a:r>
            <a:r>
              <a:rPr spc="27" dirty="0"/>
              <a:t>.</a:t>
            </a:r>
            <a:r>
              <a:rPr spc="-80" dirty="0"/>
              <a:t> </a:t>
            </a:r>
            <a:r>
              <a:rPr spc="-37" dirty="0"/>
              <a:t>Accessed</a:t>
            </a:r>
            <a:r>
              <a:rPr spc="-80" dirty="0"/>
              <a:t> </a:t>
            </a:r>
            <a:r>
              <a:rPr spc="-17" dirty="0"/>
              <a:t>Mar.  </a:t>
            </a:r>
            <a:r>
              <a:rPr spc="-10" dirty="0"/>
              <a:t>2025.</a:t>
            </a:r>
          </a:p>
          <a:p>
            <a:pPr marL="8467" marR="656199">
              <a:lnSpc>
                <a:spcPct val="116500"/>
              </a:lnSpc>
            </a:pPr>
            <a:r>
              <a:rPr spc="-7" dirty="0"/>
              <a:t>Storr, </a:t>
            </a:r>
            <a:r>
              <a:rPr spc="-100" dirty="0"/>
              <a:t>L. </a:t>
            </a:r>
            <a:r>
              <a:rPr spc="-3" dirty="0"/>
              <a:t>(2023, </a:t>
            </a:r>
            <a:r>
              <a:rPr dirty="0"/>
              <a:t>October </a:t>
            </a:r>
            <a:r>
              <a:rPr spc="-50" dirty="0"/>
              <a:t>18). ‘The </a:t>
            </a:r>
            <a:r>
              <a:rPr spc="3" dirty="0"/>
              <a:t>missing </a:t>
            </a:r>
            <a:r>
              <a:rPr spc="-40" dirty="0"/>
              <a:t>link’: </a:t>
            </a:r>
            <a:r>
              <a:rPr spc="-20" dirty="0"/>
              <a:t>Is </a:t>
            </a:r>
            <a:r>
              <a:rPr spc="7" dirty="0"/>
              <a:t>textile </a:t>
            </a:r>
            <a:r>
              <a:rPr spc="-17" dirty="0"/>
              <a:t>recycling </a:t>
            </a:r>
            <a:r>
              <a:rPr spc="40" dirty="0"/>
              <a:t>the </a:t>
            </a:r>
            <a:r>
              <a:rPr spc="20" dirty="0"/>
              <a:t>answer </a:t>
            </a:r>
            <a:r>
              <a:rPr spc="33" dirty="0"/>
              <a:t>to </a:t>
            </a:r>
            <a:r>
              <a:rPr spc="-10" dirty="0"/>
              <a:t>fashion’s </a:t>
            </a:r>
            <a:r>
              <a:rPr spc="23" dirty="0"/>
              <a:t>waste </a:t>
            </a:r>
            <a:r>
              <a:rPr spc="-27" dirty="0"/>
              <a:t>crisis? </a:t>
            </a:r>
            <a:r>
              <a:rPr spc="-17" dirty="0"/>
              <a:t>The </a:t>
            </a:r>
            <a:r>
              <a:rPr spc="3" dirty="0"/>
              <a:t>Guardian.  </a:t>
            </a:r>
            <a:r>
              <a:rPr u="heavy" spc="17" dirty="0">
                <a:hlinkClick r:id="rId4"/>
              </a:rPr>
              <a:t>htt</a:t>
            </a:r>
            <a:r>
              <a:rPr spc="17" dirty="0">
                <a:hlinkClick r:id="rId4"/>
              </a:rPr>
              <a:t>p</a:t>
            </a:r>
            <a:r>
              <a:rPr u="heavy" spc="17" dirty="0">
                <a:hlinkClick r:id="rId4"/>
              </a:rPr>
              <a:t>s://www.theguardian.com/fashion/2023/oct/18/the-missing-link-is-textile-recycling-the-answer-to-fashions-waste-crisis </a:t>
            </a:r>
            <a:r>
              <a:rPr u="heavy" spc="17" dirty="0"/>
              <a:t> </a:t>
            </a:r>
            <a:r>
              <a:rPr spc="7" dirty="0"/>
              <a:t>Potdar,</a:t>
            </a:r>
            <a:r>
              <a:rPr spc="-87" dirty="0"/>
              <a:t> </a:t>
            </a:r>
            <a:r>
              <a:rPr spc="-80" dirty="0"/>
              <a:t>B.,</a:t>
            </a:r>
            <a:r>
              <a:rPr spc="-87" dirty="0"/>
              <a:t> </a:t>
            </a:r>
            <a:r>
              <a:rPr spc="-43" dirty="0"/>
              <a:t>McNeill,</a:t>
            </a:r>
            <a:r>
              <a:rPr spc="-87" dirty="0"/>
              <a:t> </a:t>
            </a:r>
            <a:r>
              <a:rPr spc="-100" dirty="0"/>
              <a:t>L.</a:t>
            </a:r>
            <a:r>
              <a:rPr spc="-87" dirty="0"/>
              <a:t> </a:t>
            </a:r>
            <a:r>
              <a:rPr spc="-67" dirty="0"/>
              <a:t>S.,</a:t>
            </a:r>
            <a:r>
              <a:rPr spc="-87" dirty="0"/>
              <a:t> </a:t>
            </a:r>
            <a:r>
              <a:rPr spc="-120" dirty="0"/>
              <a:t>&amp;</a:t>
            </a:r>
            <a:r>
              <a:rPr spc="-87" dirty="0"/>
              <a:t> </a:t>
            </a:r>
            <a:r>
              <a:rPr spc="-20" dirty="0"/>
              <a:t>McQueen,</a:t>
            </a:r>
            <a:r>
              <a:rPr spc="-87" dirty="0"/>
              <a:t> </a:t>
            </a:r>
            <a:r>
              <a:rPr spc="-100" dirty="0"/>
              <a:t>R.</a:t>
            </a:r>
            <a:r>
              <a:rPr spc="-87" dirty="0"/>
              <a:t> </a:t>
            </a:r>
            <a:r>
              <a:rPr spc="-67" dirty="0"/>
              <a:t>H.</a:t>
            </a:r>
            <a:r>
              <a:rPr spc="-87" dirty="0"/>
              <a:t> </a:t>
            </a:r>
            <a:r>
              <a:rPr dirty="0"/>
              <a:t>(2023).</a:t>
            </a:r>
            <a:r>
              <a:rPr spc="-87" dirty="0"/>
              <a:t> An </a:t>
            </a:r>
            <a:r>
              <a:rPr spc="10" dirty="0"/>
              <a:t>investigation</a:t>
            </a:r>
            <a:r>
              <a:rPr spc="-87" dirty="0"/>
              <a:t> </a:t>
            </a:r>
            <a:r>
              <a:rPr spc="23" dirty="0"/>
              <a:t>into</a:t>
            </a:r>
            <a:r>
              <a:rPr spc="-87" dirty="0"/>
              <a:t> </a:t>
            </a:r>
            <a:r>
              <a:rPr spc="40" dirty="0"/>
              <a:t>the</a:t>
            </a:r>
            <a:r>
              <a:rPr spc="-87" dirty="0"/>
              <a:t> </a:t>
            </a:r>
            <a:r>
              <a:rPr spc="7" dirty="0"/>
              <a:t>clothing</a:t>
            </a:r>
            <a:r>
              <a:rPr spc="-87" dirty="0"/>
              <a:t> </a:t>
            </a:r>
            <a:r>
              <a:rPr spc="13" dirty="0"/>
              <a:t>repair</a:t>
            </a:r>
            <a:r>
              <a:rPr spc="-87" dirty="0"/>
              <a:t> </a:t>
            </a:r>
            <a:r>
              <a:rPr spc="7" dirty="0"/>
              <a:t>behaviour</a:t>
            </a:r>
            <a:r>
              <a:rPr spc="-87" dirty="0"/>
              <a:t> </a:t>
            </a:r>
            <a:r>
              <a:rPr spc="-33" dirty="0"/>
              <a:t>of</a:t>
            </a:r>
            <a:r>
              <a:rPr spc="-87" dirty="0"/>
              <a:t> </a:t>
            </a:r>
            <a:r>
              <a:rPr spc="7" dirty="0"/>
              <a:t>fashion-sensitive</a:t>
            </a:r>
            <a:r>
              <a:rPr spc="-87" dirty="0"/>
              <a:t> </a:t>
            </a:r>
            <a:r>
              <a:rPr spc="7" dirty="0"/>
              <a:t>consumers.  </a:t>
            </a:r>
            <a:r>
              <a:rPr spc="23" dirty="0"/>
              <a:t>International</a:t>
            </a:r>
            <a:r>
              <a:rPr spc="-80" dirty="0"/>
              <a:t> </a:t>
            </a:r>
            <a:r>
              <a:rPr dirty="0"/>
              <a:t>Journal</a:t>
            </a:r>
            <a:r>
              <a:rPr spc="-80" dirty="0"/>
              <a:t> </a:t>
            </a:r>
            <a:r>
              <a:rPr spc="-33" dirty="0"/>
              <a:t>of</a:t>
            </a:r>
            <a:r>
              <a:rPr spc="-80" dirty="0"/>
              <a:t> </a:t>
            </a:r>
            <a:r>
              <a:rPr dirty="0"/>
              <a:t>Fashion</a:t>
            </a:r>
            <a:r>
              <a:rPr spc="-80" dirty="0"/>
              <a:t> </a:t>
            </a:r>
            <a:r>
              <a:rPr spc="-17" dirty="0"/>
              <a:t>Design,</a:t>
            </a:r>
            <a:r>
              <a:rPr spc="-80" dirty="0"/>
              <a:t> </a:t>
            </a:r>
            <a:r>
              <a:rPr spc="-17" dirty="0"/>
              <a:t>Technology</a:t>
            </a:r>
            <a:r>
              <a:rPr spc="-80" dirty="0"/>
              <a:t> </a:t>
            </a:r>
            <a:r>
              <a:rPr spc="40" dirty="0"/>
              <a:t>and</a:t>
            </a:r>
            <a:r>
              <a:rPr spc="-80" dirty="0"/>
              <a:t> </a:t>
            </a:r>
            <a:r>
              <a:rPr spc="3" dirty="0"/>
              <a:t>Education,</a:t>
            </a:r>
            <a:r>
              <a:rPr spc="-80" dirty="0"/>
              <a:t> </a:t>
            </a:r>
            <a:r>
              <a:rPr spc="-53" dirty="0"/>
              <a:t>17(3),</a:t>
            </a:r>
            <a:r>
              <a:rPr spc="-80" dirty="0"/>
              <a:t> </a:t>
            </a:r>
            <a:r>
              <a:rPr spc="-63" dirty="0"/>
              <a:t>321–335.</a:t>
            </a:r>
            <a:r>
              <a:rPr spc="-80" dirty="0"/>
              <a:t> </a:t>
            </a:r>
            <a:r>
              <a:rPr spc="-7" dirty="0"/>
              <a:t>https://doi.org/10.1080/17543266.2023.2285327</a:t>
            </a:r>
          </a:p>
          <a:p>
            <a:pPr marL="8467" marR="3387">
              <a:lnSpc>
                <a:spcPct val="116500"/>
              </a:lnSpc>
            </a:pPr>
            <a:r>
              <a:rPr spc="-3" dirty="0"/>
              <a:t>Norum,</a:t>
            </a:r>
            <a:r>
              <a:rPr spc="-87" dirty="0"/>
              <a:t> </a:t>
            </a:r>
            <a:r>
              <a:rPr spc="-3" dirty="0"/>
              <a:t>Pamela</a:t>
            </a:r>
            <a:r>
              <a:rPr spc="-87" dirty="0"/>
              <a:t> </a:t>
            </a:r>
            <a:r>
              <a:rPr spc="-83" dirty="0"/>
              <a:t>S.</a:t>
            </a:r>
            <a:r>
              <a:rPr spc="-87" dirty="0"/>
              <a:t> </a:t>
            </a:r>
            <a:r>
              <a:rPr spc="7" dirty="0"/>
              <a:t>"Examination</a:t>
            </a:r>
            <a:r>
              <a:rPr spc="-87" dirty="0"/>
              <a:t> </a:t>
            </a:r>
            <a:r>
              <a:rPr spc="-33" dirty="0"/>
              <a:t>of</a:t>
            </a:r>
            <a:r>
              <a:rPr spc="-87" dirty="0"/>
              <a:t> </a:t>
            </a:r>
            <a:r>
              <a:rPr spc="-20" dirty="0"/>
              <a:t>Apparel</a:t>
            </a:r>
            <a:r>
              <a:rPr spc="-87" dirty="0"/>
              <a:t> </a:t>
            </a:r>
            <a:r>
              <a:rPr spc="10" dirty="0"/>
              <a:t>Maintenance</a:t>
            </a:r>
            <a:r>
              <a:rPr spc="-87" dirty="0"/>
              <a:t> </a:t>
            </a:r>
            <a:r>
              <a:rPr spc="-40" dirty="0"/>
              <a:t>Skills</a:t>
            </a:r>
            <a:r>
              <a:rPr spc="-87" dirty="0"/>
              <a:t> </a:t>
            </a:r>
            <a:r>
              <a:rPr spc="40" dirty="0"/>
              <a:t>and</a:t>
            </a:r>
            <a:r>
              <a:rPr spc="-87" dirty="0"/>
              <a:t> </a:t>
            </a:r>
            <a:r>
              <a:rPr spc="-13" dirty="0"/>
              <a:t>Practices:</a:t>
            </a:r>
            <a:r>
              <a:rPr spc="-87" dirty="0"/>
              <a:t> </a:t>
            </a:r>
            <a:r>
              <a:rPr spc="3" dirty="0"/>
              <a:t>Implications</a:t>
            </a:r>
            <a:r>
              <a:rPr spc="-87" dirty="0"/>
              <a:t> </a:t>
            </a:r>
            <a:r>
              <a:rPr spc="-10" dirty="0"/>
              <a:t>for</a:t>
            </a:r>
            <a:r>
              <a:rPr spc="-87" dirty="0"/>
              <a:t> </a:t>
            </a:r>
            <a:r>
              <a:rPr spc="7" dirty="0"/>
              <a:t>Sustainable</a:t>
            </a:r>
            <a:r>
              <a:rPr spc="-87" dirty="0"/>
              <a:t> </a:t>
            </a:r>
            <a:r>
              <a:rPr spc="-3" dirty="0"/>
              <a:t>Clothing</a:t>
            </a:r>
            <a:r>
              <a:rPr spc="-87" dirty="0"/>
              <a:t> </a:t>
            </a:r>
            <a:r>
              <a:rPr spc="7" dirty="0"/>
              <a:t>Consumption."</a:t>
            </a:r>
            <a:r>
              <a:rPr spc="-87" dirty="0"/>
              <a:t> </a:t>
            </a:r>
            <a:r>
              <a:rPr spc="-23" dirty="0"/>
              <a:t>Family</a:t>
            </a:r>
            <a:r>
              <a:rPr spc="-87" dirty="0"/>
              <a:t> </a:t>
            </a:r>
            <a:r>
              <a:rPr spc="40" dirty="0"/>
              <a:t>and  </a:t>
            </a:r>
            <a:r>
              <a:rPr spc="3" dirty="0"/>
              <a:t>Consumer</a:t>
            </a:r>
            <a:r>
              <a:rPr spc="-90" dirty="0"/>
              <a:t> </a:t>
            </a:r>
            <a:r>
              <a:rPr spc="-27" dirty="0"/>
              <a:t>Sciences</a:t>
            </a:r>
            <a:r>
              <a:rPr spc="-90" dirty="0"/>
              <a:t> </a:t>
            </a:r>
            <a:r>
              <a:rPr spc="-13" dirty="0"/>
              <a:t>Research</a:t>
            </a:r>
            <a:r>
              <a:rPr spc="-90" dirty="0"/>
              <a:t> </a:t>
            </a:r>
            <a:r>
              <a:rPr spc="-3" dirty="0"/>
              <a:t>Journal,</a:t>
            </a:r>
            <a:r>
              <a:rPr spc="-90" dirty="0"/>
              <a:t> </a:t>
            </a:r>
            <a:r>
              <a:rPr spc="-30" dirty="0"/>
              <a:t>vol.</a:t>
            </a:r>
            <a:r>
              <a:rPr spc="-90" dirty="0"/>
              <a:t> </a:t>
            </a:r>
            <a:r>
              <a:rPr spc="-17" dirty="0"/>
              <a:t>42,</a:t>
            </a:r>
            <a:r>
              <a:rPr spc="-90" dirty="0"/>
              <a:t> </a:t>
            </a:r>
            <a:r>
              <a:rPr spc="3" dirty="0"/>
              <a:t>no.</a:t>
            </a:r>
            <a:r>
              <a:rPr spc="-90" dirty="0"/>
              <a:t> </a:t>
            </a:r>
            <a:r>
              <a:rPr spc="-33" dirty="0"/>
              <a:t>2,</a:t>
            </a:r>
            <a:r>
              <a:rPr spc="-90" dirty="0"/>
              <a:t> </a:t>
            </a:r>
            <a:r>
              <a:rPr spc="-43" dirty="0"/>
              <a:t>Dec.</a:t>
            </a:r>
            <a:r>
              <a:rPr spc="-90" dirty="0"/>
              <a:t> </a:t>
            </a:r>
            <a:r>
              <a:rPr spc="-53" dirty="0"/>
              <a:t>2013,</a:t>
            </a:r>
            <a:r>
              <a:rPr spc="-90" dirty="0"/>
              <a:t> </a:t>
            </a:r>
            <a:r>
              <a:rPr spc="13" dirty="0"/>
              <a:t>pp.</a:t>
            </a:r>
            <a:r>
              <a:rPr spc="-90" dirty="0"/>
              <a:t> </a:t>
            </a:r>
            <a:r>
              <a:rPr spc="-83" dirty="0"/>
              <a:t>124–137.</a:t>
            </a:r>
            <a:r>
              <a:rPr spc="-90" dirty="0"/>
              <a:t> </a:t>
            </a:r>
            <a:r>
              <a:rPr spc="-30" dirty="0"/>
              <a:t>Wiley</a:t>
            </a:r>
            <a:r>
              <a:rPr spc="-90" dirty="0"/>
              <a:t> </a:t>
            </a:r>
            <a:r>
              <a:rPr spc="-3" dirty="0"/>
              <a:t>Online</a:t>
            </a:r>
            <a:r>
              <a:rPr spc="-90" dirty="0"/>
              <a:t> </a:t>
            </a:r>
            <a:r>
              <a:rPr spc="-23" dirty="0"/>
              <a:t>Library,</a:t>
            </a:r>
            <a:r>
              <a:rPr spc="-90" dirty="0"/>
              <a:t> </a:t>
            </a:r>
            <a:r>
              <a:rPr spc="-27" dirty="0"/>
              <a:t>https://doi.org/10.1111/fcsr.12047.</a:t>
            </a:r>
          </a:p>
          <a:p>
            <a:pPr marL="8467" marR="2353428">
              <a:lnSpc>
                <a:spcPct val="116500"/>
              </a:lnSpc>
            </a:pPr>
            <a:r>
              <a:rPr spc="3" dirty="0"/>
              <a:t>"Spotlight </a:t>
            </a:r>
            <a:r>
              <a:rPr spc="-20" dirty="0"/>
              <a:t>Business: </a:t>
            </a:r>
            <a:r>
              <a:rPr spc="-27" dirty="0"/>
              <a:t>Bridge </a:t>
            </a:r>
            <a:r>
              <a:rPr spc="-7" dirty="0"/>
              <a:t>Cleaners </a:t>
            </a:r>
            <a:r>
              <a:rPr spc="40" dirty="0"/>
              <a:t>and </a:t>
            </a:r>
            <a:r>
              <a:rPr spc="-13" dirty="0"/>
              <a:t>Tailors." </a:t>
            </a:r>
            <a:r>
              <a:rPr spc="-7" dirty="0"/>
              <a:t>Columbia </a:t>
            </a:r>
            <a:r>
              <a:rPr spc="-13" dirty="0"/>
              <a:t>University </a:t>
            </a:r>
            <a:r>
              <a:rPr dirty="0"/>
              <a:t>Mailman </a:t>
            </a:r>
            <a:r>
              <a:rPr spc="-27" dirty="0"/>
              <a:t>School </a:t>
            </a:r>
            <a:r>
              <a:rPr spc="-33" dirty="0"/>
              <a:t>of </a:t>
            </a:r>
            <a:r>
              <a:rPr spc="-20" dirty="0"/>
              <a:t>Public </a:t>
            </a:r>
            <a:r>
              <a:rPr dirty="0"/>
              <a:t>Health,  </a:t>
            </a:r>
            <a:r>
              <a:rPr u="heavy" spc="20" dirty="0">
                <a:hlinkClick r:id="rId5"/>
              </a:rPr>
              <a:t>htt</a:t>
            </a:r>
            <a:r>
              <a:rPr spc="20" dirty="0">
                <a:hlinkClick r:id="rId5"/>
              </a:rPr>
              <a:t>p</a:t>
            </a:r>
            <a:r>
              <a:rPr u="heavy" spc="20" dirty="0">
                <a:hlinkClick r:id="rId5"/>
              </a:rPr>
              <a:t>s://www.publichealth.columbia.edu/research/others/age-smart-employer/news/spotlight/bridge-tailors</a:t>
            </a:r>
            <a:r>
              <a:rPr spc="20" dirty="0"/>
              <a:t>.</a:t>
            </a:r>
          </a:p>
          <a:p>
            <a:pPr marL="8467" marR="205750">
              <a:lnSpc>
                <a:spcPct val="116500"/>
              </a:lnSpc>
            </a:pPr>
            <a:r>
              <a:rPr spc="-17" dirty="0"/>
              <a:t>Chow,</a:t>
            </a:r>
            <a:r>
              <a:rPr spc="-90" dirty="0"/>
              <a:t> </a:t>
            </a:r>
            <a:r>
              <a:rPr spc="-20" dirty="0"/>
              <a:t>Andrew.</a:t>
            </a:r>
            <a:r>
              <a:rPr spc="-90" dirty="0"/>
              <a:t> </a:t>
            </a:r>
            <a:r>
              <a:rPr spc="-3" dirty="0"/>
              <a:t>"Clothes</a:t>
            </a:r>
            <a:r>
              <a:rPr spc="-90" dirty="0"/>
              <a:t> </a:t>
            </a:r>
            <a:r>
              <a:rPr spc="-20" dirty="0"/>
              <a:t>Piling</a:t>
            </a:r>
            <a:r>
              <a:rPr spc="-90" dirty="0"/>
              <a:t> </a:t>
            </a:r>
            <a:r>
              <a:rPr spc="-37" dirty="0"/>
              <a:t>Up</a:t>
            </a:r>
            <a:r>
              <a:rPr spc="-90" dirty="0"/>
              <a:t> </a:t>
            </a:r>
            <a:r>
              <a:rPr spc="13" dirty="0"/>
              <a:t>in</a:t>
            </a:r>
            <a:r>
              <a:rPr spc="-90" dirty="0"/>
              <a:t> </a:t>
            </a:r>
            <a:r>
              <a:rPr spc="-53" dirty="0"/>
              <a:t>Your</a:t>
            </a:r>
            <a:r>
              <a:rPr spc="-90" dirty="0"/>
              <a:t> </a:t>
            </a:r>
            <a:r>
              <a:rPr spc="-30" dirty="0"/>
              <a:t>Closet?</a:t>
            </a:r>
            <a:r>
              <a:rPr spc="-90" dirty="0"/>
              <a:t> </a:t>
            </a:r>
            <a:r>
              <a:rPr spc="-227" dirty="0"/>
              <a:t>A</a:t>
            </a:r>
            <a:r>
              <a:rPr spc="-90" dirty="0"/>
              <a:t> </a:t>
            </a:r>
            <a:r>
              <a:rPr dirty="0"/>
              <a:t>Landmark</a:t>
            </a:r>
            <a:r>
              <a:rPr spc="-90" dirty="0"/>
              <a:t> </a:t>
            </a:r>
            <a:r>
              <a:rPr spc="-10" dirty="0"/>
              <a:t>California</a:t>
            </a:r>
            <a:r>
              <a:rPr spc="-90" dirty="0"/>
              <a:t> </a:t>
            </a:r>
            <a:r>
              <a:rPr spc="-63" dirty="0"/>
              <a:t>Bill</a:t>
            </a:r>
            <a:r>
              <a:rPr spc="-90" dirty="0"/>
              <a:t> </a:t>
            </a:r>
            <a:r>
              <a:rPr dirty="0"/>
              <a:t>Would</a:t>
            </a:r>
            <a:r>
              <a:rPr spc="-90" dirty="0"/>
              <a:t> </a:t>
            </a:r>
            <a:r>
              <a:rPr spc="-27" dirty="0"/>
              <a:t>Make</a:t>
            </a:r>
            <a:r>
              <a:rPr spc="-90" dirty="0"/>
              <a:t> </a:t>
            </a:r>
            <a:r>
              <a:rPr spc="17" dirty="0"/>
              <a:t>It</a:t>
            </a:r>
            <a:r>
              <a:rPr spc="-90" dirty="0"/>
              <a:t> </a:t>
            </a:r>
            <a:r>
              <a:rPr spc="-13" dirty="0"/>
              <a:t>Easier</a:t>
            </a:r>
            <a:r>
              <a:rPr spc="-90" dirty="0"/>
              <a:t> </a:t>
            </a:r>
            <a:r>
              <a:rPr spc="33" dirty="0"/>
              <a:t>to</a:t>
            </a:r>
            <a:r>
              <a:rPr spc="-90" dirty="0"/>
              <a:t> </a:t>
            </a:r>
            <a:r>
              <a:rPr spc="-50" dirty="0"/>
              <a:t>Recycle</a:t>
            </a:r>
            <a:r>
              <a:rPr spc="-90" dirty="0"/>
              <a:t> </a:t>
            </a:r>
            <a:r>
              <a:rPr spc="-10" dirty="0"/>
              <a:t>Them."</a:t>
            </a:r>
            <a:r>
              <a:rPr spc="-90" dirty="0"/>
              <a:t> </a:t>
            </a:r>
            <a:r>
              <a:rPr spc="-17" dirty="0"/>
              <a:t>The</a:t>
            </a:r>
            <a:r>
              <a:rPr spc="-90" dirty="0"/>
              <a:t> </a:t>
            </a:r>
            <a:r>
              <a:rPr spc="3" dirty="0"/>
              <a:t>Guardian,</a:t>
            </a:r>
            <a:r>
              <a:rPr spc="-90" dirty="0"/>
              <a:t> </a:t>
            </a:r>
            <a:r>
              <a:rPr spc="-10" dirty="0"/>
              <a:t>24</a:t>
            </a:r>
            <a:r>
              <a:rPr spc="-90" dirty="0"/>
              <a:t> </a:t>
            </a:r>
            <a:r>
              <a:rPr spc="-33" dirty="0"/>
              <a:t>Sep.  </a:t>
            </a:r>
            <a:r>
              <a:rPr dirty="0"/>
              <a:t>2024,</a:t>
            </a:r>
            <a:r>
              <a:rPr spc="120" dirty="0"/>
              <a:t> </a:t>
            </a:r>
            <a:r>
              <a:rPr u="heavy" spc="13" dirty="0">
                <a:hlinkClick r:id="rId6"/>
              </a:rPr>
              <a:t>htt</a:t>
            </a:r>
            <a:r>
              <a:rPr spc="13" dirty="0">
                <a:hlinkClick r:id="rId6"/>
              </a:rPr>
              <a:t>p</a:t>
            </a:r>
            <a:r>
              <a:rPr u="heavy" spc="13" dirty="0">
                <a:hlinkClick r:id="rId6"/>
              </a:rPr>
              <a:t>s://www.theguardian.com/us-news/2024/sep/24/clothes-recycling-california-responsible-textile-recovery-act</a:t>
            </a:r>
            <a:r>
              <a:rPr spc="13" dirty="0"/>
              <a:t>.</a:t>
            </a:r>
          </a:p>
          <a:p>
            <a:pPr marL="8467" marR="237925">
              <a:lnSpc>
                <a:spcPct val="116500"/>
              </a:lnSpc>
            </a:pPr>
            <a:r>
              <a:rPr spc="-17" dirty="0"/>
              <a:t>Diddi,</a:t>
            </a:r>
            <a:r>
              <a:rPr spc="-87" dirty="0"/>
              <a:t> </a:t>
            </a:r>
            <a:r>
              <a:rPr spc="-20" dirty="0"/>
              <a:t>Sonali,</a:t>
            </a:r>
            <a:r>
              <a:rPr spc="-87" dirty="0"/>
              <a:t> </a:t>
            </a:r>
            <a:r>
              <a:rPr spc="40" dirty="0"/>
              <a:t>and</a:t>
            </a:r>
            <a:r>
              <a:rPr spc="-87" dirty="0"/>
              <a:t> </a:t>
            </a:r>
            <a:r>
              <a:rPr spc="-7" dirty="0"/>
              <a:t>Ruoh-Nan</a:t>
            </a:r>
            <a:r>
              <a:rPr spc="-87" dirty="0"/>
              <a:t> </a:t>
            </a:r>
            <a:r>
              <a:rPr spc="-60" dirty="0"/>
              <a:t>Yan.</a:t>
            </a:r>
            <a:r>
              <a:rPr spc="-87" dirty="0"/>
              <a:t> </a:t>
            </a:r>
            <a:r>
              <a:rPr spc="3" dirty="0"/>
              <a:t>"Consumer</a:t>
            </a:r>
            <a:r>
              <a:rPr spc="-87" dirty="0"/>
              <a:t> </a:t>
            </a:r>
            <a:r>
              <a:rPr spc="3" dirty="0"/>
              <a:t>Perceptions</a:t>
            </a:r>
            <a:r>
              <a:rPr spc="-87" dirty="0"/>
              <a:t> </a:t>
            </a:r>
            <a:r>
              <a:rPr spc="-10" dirty="0"/>
              <a:t>Related</a:t>
            </a:r>
            <a:r>
              <a:rPr spc="-87" dirty="0"/>
              <a:t> </a:t>
            </a:r>
            <a:r>
              <a:rPr spc="33" dirty="0"/>
              <a:t>to</a:t>
            </a:r>
            <a:r>
              <a:rPr spc="-87" dirty="0"/>
              <a:t> </a:t>
            </a:r>
            <a:r>
              <a:rPr spc="-3" dirty="0"/>
              <a:t>Clothing</a:t>
            </a:r>
            <a:r>
              <a:rPr spc="-87" dirty="0"/>
              <a:t> </a:t>
            </a:r>
            <a:r>
              <a:rPr spc="-17" dirty="0"/>
              <a:t>Repair</a:t>
            </a:r>
            <a:r>
              <a:rPr spc="-87" dirty="0"/>
              <a:t> </a:t>
            </a:r>
            <a:r>
              <a:rPr spc="40" dirty="0"/>
              <a:t>and</a:t>
            </a:r>
            <a:r>
              <a:rPr spc="-87" dirty="0"/>
              <a:t> </a:t>
            </a:r>
            <a:r>
              <a:rPr spc="3" dirty="0"/>
              <a:t>Community</a:t>
            </a:r>
            <a:r>
              <a:rPr spc="-87" dirty="0"/>
              <a:t> </a:t>
            </a:r>
            <a:r>
              <a:rPr dirty="0"/>
              <a:t>Mending</a:t>
            </a:r>
            <a:r>
              <a:rPr spc="-87" dirty="0"/>
              <a:t> </a:t>
            </a:r>
            <a:r>
              <a:rPr spc="-17" dirty="0"/>
              <a:t>Events:</a:t>
            </a:r>
            <a:r>
              <a:rPr spc="-87" dirty="0"/>
              <a:t> </a:t>
            </a:r>
            <a:r>
              <a:rPr spc="-227" dirty="0"/>
              <a:t>A </a:t>
            </a:r>
            <a:r>
              <a:rPr spc="-10" dirty="0"/>
              <a:t>Circular</a:t>
            </a:r>
            <a:r>
              <a:rPr spc="-87" dirty="0"/>
              <a:t> </a:t>
            </a:r>
            <a:r>
              <a:rPr spc="-20" dirty="0"/>
              <a:t>Economy  </a:t>
            </a:r>
            <a:r>
              <a:rPr spc="-10" dirty="0"/>
              <a:t>Perspective."</a:t>
            </a:r>
            <a:r>
              <a:rPr spc="-87" dirty="0"/>
              <a:t> </a:t>
            </a:r>
            <a:r>
              <a:rPr dirty="0"/>
              <a:t>Sustainability,</a:t>
            </a:r>
            <a:r>
              <a:rPr spc="-87" dirty="0"/>
              <a:t> </a:t>
            </a:r>
            <a:r>
              <a:rPr spc="-30" dirty="0"/>
              <a:t>vol.</a:t>
            </a:r>
            <a:r>
              <a:rPr spc="-87" dirty="0"/>
              <a:t> </a:t>
            </a:r>
            <a:r>
              <a:rPr spc="-177" dirty="0"/>
              <a:t>11,</a:t>
            </a:r>
            <a:r>
              <a:rPr spc="-87" dirty="0"/>
              <a:t> </a:t>
            </a:r>
            <a:r>
              <a:rPr spc="3" dirty="0"/>
              <a:t>no.</a:t>
            </a:r>
            <a:r>
              <a:rPr spc="-87" dirty="0"/>
              <a:t> </a:t>
            </a:r>
            <a:r>
              <a:rPr spc="-90" dirty="0"/>
              <a:t>19,</a:t>
            </a:r>
            <a:r>
              <a:rPr spc="-87" dirty="0"/>
              <a:t> </a:t>
            </a:r>
            <a:r>
              <a:rPr spc="-43" dirty="0"/>
              <a:t>2019,</a:t>
            </a:r>
            <a:r>
              <a:rPr spc="-87" dirty="0"/>
              <a:t> </a:t>
            </a:r>
            <a:r>
              <a:rPr dirty="0"/>
              <a:t>p.</a:t>
            </a:r>
            <a:r>
              <a:rPr spc="-87" dirty="0"/>
              <a:t> </a:t>
            </a:r>
            <a:r>
              <a:rPr spc="-3" dirty="0"/>
              <a:t>5306,</a:t>
            </a:r>
            <a:r>
              <a:rPr spc="-87" dirty="0"/>
              <a:t> </a:t>
            </a:r>
            <a:r>
              <a:rPr u="heavy" spc="-7" dirty="0">
                <a:hlinkClick r:id="rId7"/>
              </a:rPr>
              <a:t>htt</a:t>
            </a:r>
            <a:r>
              <a:rPr spc="-7" dirty="0">
                <a:hlinkClick r:id="rId7"/>
              </a:rPr>
              <a:t>p</a:t>
            </a:r>
            <a:r>
              <a:rPr u="heavy" spc="-7" dirty="0">
                <a:hlinkClick r:id="rId7"/>
              </a:rPr>
              <a:t>s://doi.org/10.3390/su11195306</a:t>
            </a:r>
            <a:r>
              <a:rPr spc="-7" dirty="0"/>
              <a: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spAutoFit/>
          </a:bodyPr>
          <a:lstStyle/>
          <a:p>
            <a:pPr marL="8467"/>
            <a:r>
              <a:rPr spc="1567" dirty="0"/>
              <a:t>CUSTOMER</a:t>
            </a:r>
            <a:r>
              <a:rPr spc="-133" dirty="0"/>
              <a:t> </a:t>
            </a:r>
            <a:r>
              <a:rPr spc="1323" dirty="0"/>
              <a:t>INSIGHTS</a:t>
            </a:r>
          </a:p>
        </p:txBody>
      </p:sp>
      <p:sp>
        <p:nvSpPr>
          <p:cNvPr id="3" name="object 3"/>
          <p:cNvSpPr/>
          <p:nvPr/>
        </p:nvSpPr>
        <p:spPr>
          <a:xfrm>
            <a:off x="340796" y="2152498"/>
            <a:ext cx="57150" cy="57150"/>
          </a:xfrm>
          <a:custGeom>
            <a:avLst/>
            <a:gdLst/>
            <a:ahLst/>
            <a:cxnLst/>
            <a:rect l="l" t="t" r="r" b="b"/>
            <a:pathLst>
              <a:path w="85725" h="85725">
                <a:moveTo>
                  <a:pt x="48546" y="85724"/>
                </a:moveTo>
                <a:lnTo>
                  <a:pt x="37178" y="85724"/>
                </a:lnTo>
                <a:lnTo>
                  <a:pt x="31710" y="84637"/>
                </a:lnTo>
                <a:lnTo>
                  <a:pt x="1087" y="54013"/>
                </a:lnTo>
                <a:lnTo>
                  <a:pt x="0" y="48546"/>
                </a:lnTo>
                <a:lnTo>
                  <a:pt x="0" y="37178"/>
                </a:lnTo>
                <a:lnTo>
                  <a:pt x="21208" y="5437"/>
                </a:lnTo>
                <a:lnTo>
                  <a:pt x="37178" y="0"/>
                </a:lnTo>
                <a:lnTo>
                  <a:pt x="48546" y="0"/>
                </a:lnTo>
                <a:lnTo>
                  <a:pt x="80287" y="21208"/>
                </a:lnTo>
                <a:lnTo>
                  <a:pt x="85724" y="37178"/>
                </a:lnTo>
                <a:lnTo>
                  <a:pt x="85724" y="48546"/>
                </a:lnTo>
                <a:lnTo>
                  <a:pt x="64516" y="80287"/>
                </a:lnTo>
                <a:lnTo>
                  <a:pt x="48546" y="85724"/>
                </a:lnTo>
                <a:close/>
              </a:path>
            </a:pathLst>
          </a:custGeom>
          <a:solidFill>
            <a:srgbClr val="2E3D45"/>
          </a:solidFill>
        </p:spPr>
        <p:txBody>
          <a:bodyPr wrap="square" lIns="0" tIns="0" rIns="0" bIns="0" rtlCol="0"/>
          <a:lstStyle/>
          <a:p>
            <a:pPr defTabSz="609630"/>
            <a:endParaRPr sz="1200">
              <a:solidFill>
                <a:prstClr val="black"/>
              </a:solidFill>
              <a:latin typeface="Calibri"/>
            </a:endParaRPr>
          </a:p>
        </p:txBody>
      </p:sp>
      <p:sp>
        <p:nvSpPr>
          <p:cNvPr id="4" name="object 4"/>
          <p:cNvSpPr/>
          <p:nvPr/>
        </p:nvSpPr>
        <p:spPr>
          <a:xfrm>
            <a:off x="658295" y="2412848"/>
            <a:ext cx="57150" cy="57150"/>
          </a:xfrm>
          <a:custGeom>
            <a:avLst/>
            <a:gdLst/>
            <a:ahLst/>
            <a:cxnLst/>
            <a:rect l="l" t="t" r="r" b="b"/>
            <a:pathLst>
              <a:path w="85725" h="85725">
                <a:moveTo>
                  <a:pt x="85725" y="42862"/>
                </a:moveTo>
                <a:lnTo>
                  <a:pt x="69151" y="77189"/>
                </a:lnTo>
                <a:lnTo>
                  <a:pt x="42862" y="85724"/>
                </a:lnTo>
                <a:lnTo>
                  <a:pt x="37178" y="85724"/>
                </a:lnTo>
                <a:lnTo>
                  <a:pt x="12554" y="73170"/>
                </a:lnTo>
                <a:lnTo>
                  <a:pt x="8535" y="69151"/>
                </a:lnTo>
                <a:lnTo>
                  <a:pt x="5437" y="64516"/>
                </a:lnTo>
                <a:lnTo>
                  <a:pt x="3262" y="59265"/>
                </a:lnTo>
                <a:lnTo>
                  <a:pt x="1087" y="54013"/>
                </a:lnTo>
                <a:lnTo>
                  <a:pt x="0" y="48546"/>
                </a:lnTo>
                <a:lnTo>
                  <a:pt x="0" y="42862"/>
                </a:lnTo>
                <a:lnTo>
                  <a:pt x="0" y="37178"/>
                </a:lnTo>
                <a:lnTo>
                  <a:pt x="12554" y="12554"/>
                </a:lnTo>
                <a:lnTo>
                  <a:pt x="16573" y="8534"/>
                </a:lnTo>
                <a:lnTo>
                  <a:pt x="21208" y="5437"/>
                </a:lnTo>
                <a:lnTo>
                  <a:pt x="26459" y="3262"/>
                </a:lnTo>
                <a:lnTo>
                  <a:pt x="31710" y="1087"/>
                </a:lnTo>
                <a:lnTo>
                  <a:pt x="37178" y="0"/>
                </a:lnTo>
                <a:lnTo>
                  <a:pt x="42862" y="0"/>
                </a:lnTo>
                <a:lnTo>
                  <a:pt x="48546" y="0"/>
                </a:lnTo>
                <a:lnTo>
                  <a:pt x="80287" y="21208"/>
                </a:lnTo>
                <a:lnTo>
                  <a:pt x="85724" y="37178"/>
                </a:lnTo>
                <a:lnTo>
                  <a:pt x="85725" y="42862"/>
                </a:lnTo>
                <a:close/>
              </a:path>
            </a:pathLst>
          </a:custGeom>
          <a:ln w="9524">
            <a:solidFill>
              <a:srgbClr val="2E3D45"/>
            </a:solidFill>
          </a:ln>
        </p:spPr>
        <p:txBody>
          <a:bodyPr wrap="square" lIns="0" tIns="0" rIns="0" bIns="0" rtlCol="0"/>
          <a:lstStyle/>
          <a:p>
            <a:pPr defTabSz="609630"/>
            <a:endParaRPr sz="1200">
              <a:solidFill>
                <a:prstClr val="black"/>
              </a:solidFill>
              <a:latin typeface="Calibri"/>
            </a:endParaRPr>
          </a:p>
        </p:txBody>
      </p:sp>
      <p:sp>
        <p:nvSpPr>
          <p:cNvPr id="5" name="object 5"/>
          <p:cNvSpPr/>
          <p:nvPr/>
        </p:nvSpPr>
        <p:spPr>
          <a:xfrm>
            <a:off x="658295" y="3974948"/>
            <a:ext cx="57150" cy="57150"/>
          </a:xfrm>
          <a:custGeom>
            <a:avLst/>
            <a:gdLst/>
            <a:ahLst/>
            <a:cxnLst/>
            <a:rect l="l" t="t" r="r" b="b"/>
            <a:pathLst>
              <a:path w="85725" h="85725">
                <a:moveTo>
                  <a:pt x="85725" y="42862"/>
                </a:moveTo>
                <a:lnTo>
                  <a:pt x="69151" y="77189"/>
                </a:lnTo>
                <a:lnTo>
                  <a:pt x="59265" y="82461"/>
                </a:lnTo>
                <a:lnTo>
                  <a:pt x="54014" y="84636"/>
                </a:lnTo>
                <a:lnTo>
                  <a:pt x="48546" y="85724"/>
                </a:lnTo>
                <a:lnTo>
                  <a:pt x="42862" y="85724"/>
                </a:lnTo>
                <a:lnTo>
                  <a:pt x="37178" y="85724"/>
                </a:lnTo>
                <a:lnTo>
                  <a:pt x="5437" y="64516"/>
                </a:lnTo>
                <a:lnTo>
                  <a:pt x="0" y="48546"/>
                </a:lnTo>
                <a:lnTo>
                  <a:pt x="0" y="42862"/>
                </a:lnTo>
                <a:lnTo>
                  <a:pt x="0" y="37178"/>
                </a:lnTo>
                <a:lnTo>
                  <a:pt x="1087" y="31710"/>
                </a:lnTo>
                <a:lnTo>
                  <a:pt x="3262" y="26459"/>
                </a:lnTo>
                <a:lnTo>
                  <a:pt x="5437" y="21207"/>
                </a:lnTo>
                <a:lnTo>
                  <a:pt x="8535" y="16572"/>
                </a:lnTo>
                <a:lnTo>
                  <a:pt x="12554" y="12553"/>
                </a:lnTo>
                <a:lnTo>
                  <a:pt x="16573" y="8534"/>
                </a:lnTo>
                <a:lnTo>
                  <a:pt x="21208" y="5437"/>
                </a:lnTo>
                <a:lnTo>
                  <a:pt x="26459" y="3262"/>
                </a:lnTo>
                <a:lnTo>
                  <a:pt x="31710" y="1087"/>
                </a:lnTo>
                <a:lnTo>
                  <a:pt x="37178" y="0"/>
                </a:lnTo>
                <a:lnTo>
                  <a:pt x="42862" y="0"/>
                </a:lnTo>
                <a:lnTo>
                  <a:pt x="48546" y="0"/>
                </a:lnTo>
                <a:lnTo>
                  <a:pt x="73170" y="12553"/>
                </a:lnTo>
                <a:lnTo>
                  <a:pt x="77189" y="16572"/>
                </a:lnTo>
                <a:lnTo>
                  <a:pt x="80287" y="21207"/>
                </a:lnTo>
                <a:lnTo>
                  <a:pt x="82462" y="26459"/>
                </a:lnTo>
                <a:lnTo>
                  <a:pt x="84637" y="31710"/>
                </a:lnTo>
                <a:lnTo>
                  <a:pt x="85724" y="37178"/>
                </a:lnTo>
                <a:lnTo>
                  <a:pt x="85725" y="42862"/>
                </a:lnTo>
                <a:close/>
              </a:path>
            </a:pathLst>
          </a:custGeom>
          <a:ln w="9524">
            <a:solidFill>
              <a:srgbClr val="2E3D45"/>
            </a:solidFill>
          </a:ln>
        </p:spPr>
        <p:txBody>
          <a:bodyPr wrap="square" lIns="0" tIns="0" rIns="0" bIns="0" rtlCol="0"/>
          <a:lstStyle/>
          <a:p>
            <a:pPr defTabSz="609630"/>
            <a:endParaRPr sz="1200">
              <a:solidFill>
                <a:prstClr val="black"/>
              </a:solidFill>
              <a:latin typeface="Calibri"/>
            </a:endParaRPr>
          </a:p>
        </p:txBody>
      </p:sp>
      <p:sp>
        <p:nvSpPr>
          <p:cNvPr id="6" name="object 6"/>
          <p:cNvSpPr txBox="1"/>
          <p:nvPr/>
        </p:nvSpPr>
        <p:spPr>
          <a:xfrm>
            <a:off x="167229" y="1340981"/>
            <a:ext cx="4433147" cy="5149295"/>
          </a:xfrm>
          <a:prstGeom prst="rect">
            <a:avLst/>
          </a:prstGeom>
        </p:spPr>
        <p:txBody>
          <a:bodyPr vert="horz" wrap="square" lIns="0" tIns="0" rIns="0" bIns="0" rtlCol="0">
            <a:spAutoFit/>
          </a:bodyPr>
          <a:lstStyle/>
          <a:p>
            <a:pPr marL="8467" defTabSz="609630"/>
            <a:r>
              <a:rPr sz="1667" spc="413" dirty="0">
                <a:solidFill>
                  <a:srgbClr val="2E3D45"/>
                </a:solidFill>
                <a:latin typeface="Lucida Sans Unicode"/>
                <a:cs typeface="Lucida Sans Unicode"/>
              </a:rPr>
              <a:t>EARLY</a:t>
            </a:r>
            <a:r>
              <a:rPr sz="1667" spc="-40" dirty="0">
                <a:solidFill>
                  <a:srgbClr val="2E3D45"/>
                </a:solidFill>
                <a:latin typeface="Lucida Sans Unicode"/>
                <a:cs typeface="Lucida Sans Unicode"/>
              </a:rPr>
              <a:t> </a:t>
            </a:r>
            <a:r>
              <a:rPr sz="1667" spc="413" dirty="0">
                <a:solidFill>
                  <a:srgbClr val="2E3D45"/>
                </a:solidFill>
                <a:latin typeface="Lucida Sans Unicode"/>
                <a:cs typeface="Lucida Sans Unicode"/>
              </a:rPr>
              <a:t>ADOPTERS</a:t>
            </a:r>
            <a:r>
              <a:rPr sz="1667" spc="-40" dirty="0">
                <a:solidFill>
                  <a:srgbClr val="2E3D45"/>
                </a:solidFill>
                <a:latin typeface="Lucida Sans Unicode"/>
                <a:cs typeface="Lucida Sans Unicode"/>
              </a:rPr>
              <a:t> </a:t>
            </a:r>
            <a:r>
              <a:rPr sz="1667" spc="407" dirty="0">
                <a:solidFill>
                  <a:srgbClr val="2E3D45"/>
                </a:solidFill>
                <a:latin typeface="Lucida Sans Unicode"/>
                <a:cs typeface="Lucida Sans Unicode"/>
              </a:rPr>
              <a:t>ALREADY</a:t>
            </a:r>
            <a:endParaRPr sz="1667">
              <a:solidFill>
                <a:prstClr val="black"/>
              </a:solidFill>
              <a:latin typeface="Lucida Sans Unicode"/>
              <a:cs typeface="Lucida Sans Unicode"/>
            </a:endParaRPr>
          </a:p>
          <a:p>
            <a:pPr marL="8467" defTabSz="609630">
              <a:spcBef>
                <a:spcPts val="250"/>
              </a:spcBef>
            </a:pPr>
            <a:r>
              <a:rPr sz="1667" spc="310" dirty="0">
                <a:solidFill>
                  <a:srgbClr val="2E3D45"/>
                </a:solidFill>
                <a:latin typeface="Lucida Sans Unicode"/>
                <a:cs typeface="Lucida Sans Unicode"/>
              </a:rPr>
              <a:t>IN</a:t>
            </a:r>
            <a:r>
              <a:rPr sz="1667" spc="-80" dirty="0">
                <a:solidFill>
                  <a:srgbClr val="2E3D45"/>
                </a:solidFill>
                <a:latin typeface="Lucida Sans Unicode"/>
                <a:cs typeface="Lucida Sans Unicode"/>
              </a:rPr>
              <a:t> </a:t>
            </a:r>
            <a:r>
              <a:rPr sz="1667" spc="447" dirty="0">
                <a:solidFill>
                  <a:srgbClr val="2E3D45"/>
                </a:solidFill>
                <a:latin typeface="Lucida Sans Unicode"/>
                <a:cs typeface="Lucida Sans Unicode"/>
              </a:rPr>
              <a:t>LOVE</a:t>
            </a:r>
            <a:endParaRPr sz="1667">
              <a:solidFill>
                <a:prstClr val="black"/>
              </a:solidFill>
              <a:latin typeface="Lucida Sans Unicode"/>
              <a:cs typeface="Lucida Sans Unicode"/>
            </a:endParaRPr>
          </a:p>
          <a:p>
            <a:pPr marL="324713" defTabSz="609630">
              <a:spcBef>
                <a:spcPts val="1323"/>
              </a:spcBef>
            </a:pPr>
            <a:r>
              <a:rPr sz="1467" b="1" spc="53" dirty="0">
                <a:solidFill>
                  <a:srgbClr val="2E3D45"/>
                </a:solidFill>
                <a:latin typeface="Arial"/>
                <a:cs typeface="Arial"/>
              </a:rPr>
              <a:t>Early</a:t>
            </a:r>
            <a:r>
              <a:rPr sz="1467" b="1" spc="43" dirty="0">
                <a:solidFill>
                  <a:srgbClr val="2E3D45"/>
                </a:solidFill>
                <a:latin typeface="Arial"/>
                <a:cs typeface="Arial"/>
              </a:rPr>
              <a:t> </a:t>
            </a:r>
            <a:r>
              <a:rPr sz="1467" b="1" spc="47" dirty="0">
                <a:solidFill>
                  <a:srgbClr val="2E3D45"/>
                </a:solidFill>
                <a:latin typeface="Arial"/>
                <a:cs typeface="Arial"/>
              </a:rPr>
              <a:t>Reviews:</a:t>
            </a:r>
            <a:endParaRPr sz="1467">
              <a:solidFill>
                <a:prstClr val="black"/>
              </a:solidFill>
              <a:latin typeface="Arial"/>
              <a:cs typeface="Arial"/>
            </a:endParaRPr>
          </a:p>
          <a:p>
            <a:pPr marL="641805" marR="3387" defTabSz="609630">
              <a:lnSpc>
                <a:spcPct val="116500"/>
              </a:lnSpc>
            </a:pPr>
            <a:r>
              <a:rPr sz="1467" b="1" spc="80" dirty="0">
                <a:solidFill>
                  <a:srgbClr val="2E3D45"/>
                </a:solidFill>
                <a:latin typeface="Arial"/>
                <a:cs typeface="Arial"/>
              </a:rPr>
              <a:t>“</a:t>
            </a:r>
            <a:r>
              <a:rPr sz="1467" spc="80" dirty="0">
                <a:solidFill>
                  <a:srgbClr val="2E3D45"/>
                </a:solidFill>
                <a:latin typeface="Gill Sans MT"/>
                <a:cs typeface="Gill Sans MT"/>
              </a:rPr>
              <a:t>I </a:t>
            </a:r>
            <a:r>
              <a:rPr sz="1467" spc="169" dirty="0">
                <a:solidFill>
                  <a:srgbClr val="2E3D45"/>
                </a:solidFill>
                <a:latin typeface="Gill Sans MT"/>
                <a:cs typeface="Gill Sans MT"/>
              </a:rPr>
              <a:t>just </a:t>
            </a:r>
            <a:r>
              <a:rPr sz="1467" spc="153" dirty="0">
                <a:solidFill>
                  <a:srgbClr val="2E3D45"/>
                </a:solidFill>
                <a:latin typeface="Gill Sans MT"/>
                <a:cs typeface="Gill Sans MT"/>
              </a:rPr>
              <a:t>received </a:t>
            </a:r>
            <a:r>
              <a:rPr sz="1467" spc="207" dirty="0">
                <a:solidFill>
                  <a:srgbClr val="2E3D45"/>
                </a:solidFill>
                <a:latin typeface="Gill Sans MT"/>
                <a:cs typeface="Gill Sans MT"/>
              </a:rPr>
              <a:t>my </a:t>
            </a:r>
            <a:r>
              <a:rPr sz="1467" spc="217" dirty="0">
                <a:solidFill>
                  <a:srgbClr val="2E3D45"/>
                </a:solidFill>
                <a:latin typeface="Gill Sans MT"/>
                <a:cs typeface="Gill Sans MT"/>
              </a:rPr>
              <a:t>husbands </a:t>
            </a:r>
            <a:r>
              <a:rPr sz="1467" spc="187" dirty="0">
                <a:solidFill>
                  <a:srgbClr val="2E3D45"/>
                </a:solidFill>
                <a:latin typeface="Gill Sans MT"/>
                <a:cs typeface="Gill Sans MT"/>
              </a:rPr>
              <a:t>jeans</a:t>
            </a:r>
            <a:r>
              <a:rPr sz="1467" spc="150" dirty="0">
                <a:solidFill>
                  <a:srgbClr val="2E3D45"/>
                </a:solidFill>
                <a:latin typeface="Gill Sans MT"/>
                <a:cs typeface="Gill Sans MT"/>
              </a:rPr>
              <a:t> </a:t>
            </a:r>
            <a:r>
              <a:rPr sz="1467" spc="207" dirty="0">
                <a:solidFill>
                  <a:srgbClr val="2E3D45"/>
                </a:solidFill>
                <a:latin typeface="Gill Sans MT"/>
                <a:cs typeface="Gill Sans MT"/>
              </a:rPr>
              <a:t>and  </a:t>
            </a:r>
            <a:r>
              <a:rPr sz="1467" spc="167" dirty="0">
                <a:solidFill>
                  <a:srgbClr val="2E3D45"/>
                </a:solidFill>
                <a:latin typeface="Gill Sans MT"/>
                <a:cs typeface="Gill Sans MT"/>
              </a:rPr>
              <a:t>they </a:t>
            </a:r>
            <a:r>
              <a:rPr sz="1467" spc="127" dirty="0">
                <a:solidFill>
                  <a:srgbClr val="2E3D45"/>
                </a:solidFill>
                <a:latin typeface="Gill Sans MT"/>
                <a:cs typeface="Gill Sans MT"/>
              </a:rPr>
              <a:t>look </a:t>
            </a:r>
            <a:r>
              <a:rPr sz="1467" spc="157" dirty="0">
                <a:solidFill>
                  <a:srgbClr val="2E3D45"/>
                </a:solidFill>
                <a:latin typeface="Gill Sans MT"/>
                <a:cs typeface="Gill Sans MT"/>
              </a:rPr>
              <a:t>amazing!!! </a:t>
            </a:r>
            <a:r>
              <a:rPr sz="1467" b="1" spc="-7" dirty="0">
                <a:solidFill>
                  <a:srgbClr val="2E3D45"/>
                </a:solidFill>
                <a:latin typeface="Arial"/>
                <a:cs typeface="Arial"/>
              </a:rPr>
              <a:t>So </a:t>
            </a:r>
            <a:r>
              <a:rPr sz="1467" b="1" spc="3" dirty="0">
                <a:solidFill>
                  <a:srgbClr val="2E3D45"/>
                </a:solidFill>
                <a:latin typeface="Arial"/>
                <a:cs typeface="Arial"/>
              </a:rPr>
              <a:t>good </a:t>
            </a:r>
            <a:r>
              <a:rPr sz="1467" b="1" spc="47" dirty="0">
                <a:solidFill>
                  <a:srgbClr val="2E3D45"/>
                </a:solidFill>
                <a:latin typeface="Arial"/>
                <a:cs typeface="Arial"/>
              </a:rPr>
              <a:t>and </a:t>
            </a:r>
            <a:r>
              <a:rPr sz="1467" b="1" spc="23" dirty="0">
                <a:solidFill>
                  <a:srgbClr val="2E3D45"/>
                </a:solidFill>
                <a:latin typeface="Arial"/>
                <a:cs typeface="Arial"/>
              </a:rPr>
              <a:t>you  </a:t>
            </a:r>
            <a:r>
              <a:rPr sz="1467" b="1" spc="76" dirty="0">
                <a:solidFill>
                  <a:srgbClr val="2E3D45"/>
                </a:solidFill>
                <a:latin typeface="Arial"/>
                <a:cs typeface="Arial"/>
              </a:rPr>
              <a:t>can’t </a:t>
            </a:r>
            <a:r>
              <a:rPr sz="1467" b="1" spc="110" dirty="0">
                <a:solidFill>
                  <a:srgbClr val="2E3D45"/>
                </a:solidFill>
                <a:latin typeface="Arial"/>
                <a:cs typeface="Arial"/>
              </a:rPr>
              <a:t>tell </a:t>
            </a:r>
            <a:r>
              <a:rPr sz="1467" b="1" spc="76" dirty="0">
                <a:solidFill>
                  <a:srgbClr val="2E3D45"/>
                </a:solidFill>
                <a:latin typeface="Arial"/>
                <a:cs typeface="Arial"/>
              </a:rPr>
              <a:t>they </a:t>
            </a:r>
            <a:r>
              <a:rPr sz="1467" b="1" spc="100" dirty="0">
                <a:solidFill>
                  <a:srgbClr val="2E3D45"/>
                </a:solidFill>
                <a:latin typeface="Arial"/>
                <a:cs typeface="Arial"/>
              </a:rPr>
              <a:t>were </a:t>
            </a:r>
            <a:r>
              <a:rPr sz="1467" b="1" spc="53" dirty="0">
                <a:solidFill>
                  <a:srgbClr val="2E3D45"/>
                </a:solidFill>
                <a:latin typeface="Arial"/>
                <a:cs typeface="Arial"/>
              </a:rPr>
              <a:t>ripped</a:t>
            </a:r>
            <a:r>
              <a:rPr sz="1467" spc="53" dirty="0">
                <a:solidFill>
                  <a:srgbClr val="2E3D45"/>
                </a:solidFill>
                <a:latin typeface="Gill Sans MT"/>
                <a:cs typeface="Gill Sans MT"/>
              </a:rPr>
              <a:t>!! </a:t>
            </a:r>
            <a:r>
              <a:rPr sz="1467" spc="100" dirty="0">
                <a:solidFill>
                  <a:srgbClr val="2E3D45"/>
                </a:solidFill>
                <a:latin typeface="Gill Sans MT"/>
                <a:cs typeface="Gill Sans MT"/>
              </a:rPr>
              <a:t>Where </a:t>
            </a:r>
            <a:r>
              <a:rPr sz="1467" spc="210" dirty="0">
                <a:solidFill>
                  <a:srgbClr val="2E3D45"/>
                </a:solidFill>
                <a:latin typeface="Gill Sans MT"/>
                <a:cs typeface="Gill Sans MT"/>
              </a:rPr>
              <a:t>can  </a:t>
            </a:r>
            <a:r>
              <a:rPr sz="1467" spc="67" dirty="0">
                <a:solidFill>
                  <a:srgbClr val="2E3D45"/>
                </a:solidFill>
                <a:latin typeface="Gill Sans MT"/>
                <a:cs typeface="Gill Sans MT"/>
              </a:rPr>
              <a:t>I </a:t>
            </a:r>
            <a:r>
              <a:rPr sz="1467" spc="177" dirty="0">
                <a:solidFill>
                  <a:srgbClr val="2E3D45"/>
                </a:solidFill>
                <a:latin typeface="Gill Sans MT"/>
                <a:cs typeface="Gill Sans MT"/>
              </a:rPr>
              <a:t>leave </a:t>
            </a:r>
            <a:r>
              <a:rPr sz="1467" spc="203" dirty="0">
                <a:solidFill>
                  <a:srgbClr val="2E3D45"/>
                </a:solidFill>
                <a:latin typeface="Gill Sans MT"/>
                <a:cs typeface="Gill Sans MT"/>
              </a:rPr>
              <a:t>a </a:t>
            </a:r>
            <a:r>
              <a:rPr sz="1467" spc="190" dirty="0">
                <a:solidFill>
                  <a:srgbClr val="2E3D45"/>
                </a:solidFill>
                <a:latin typeface="Gill Sans MT"/>
                <a:cs typeface="Gill Sans MT"/>
              </a:rPr>
              <a:t>review?? </a:t>
            </a:r>
            <a:r>
              <a:rPr sz="1467" spc="163" dirty="0">
                <a:solidFill>
                  <a:srgbClr val="2E3D45"/>
                </a:solidFill>
                <a:latin typeface="Gill Sans MT"/>
                <a:cs typeface="Gill Sans MT"/>
              </a:rPr>
              <a:t>Thank </a:t>
            </a:r>
            <a:r>
              <a:rPr sz="1467" spc="143" dirty="0">
                <a:solidFill>
                  <a:srgbClr val="2E3D45"/>
                </a:solidFill>
                <a:latin typeface="Gill Sans MT"/>
                <a:cs typeface="Gill Sans MT"/>
              </a:rPr>
              <a:t>you </a:t>
            </a:r>
            <a:r>
              <a:rPr sz="1467" spc="123" dirty="0">
                <a:solidFill>
                  <a:srgbClr val="2E3D45"/>
                </a:solidFill>
                <a:latin typeface="Gill Sans MT"/>
                <a:cs typeface="Gill Sans MT"/>
              </a:rPr>
              <a:t>for </a:t>
            </a:r>
            <a:r>
              <a:rPr sz="1467" spc="183" dirty="0">
                <a:solidFill>
                  <a:srgbClr val="2E3D45"/>
                </a:solidFill>
                <a:latin typeface="Gill Sans MT"/>
                <a:cs typeface="Gill Sans MT"/>
              </a:rPr>
              <a:t>saving  </a:t>
            </a:r>
            <a:r>
              <a:rPr sz="1467" spc="187" dirty="0">
                <a:solidFill>
                  <a:srgbClr val="2E3D45"/>
                </a:solidFill>
                <a:latin typeface="Gill Sans MT"/>
                <a:cs typeface="Gill Sans MT"/>
              </a:rPr>
              <a:t>these jeans </a:t>
            </a:r>
            <a:r>
              <a:rPr sz="1467" spc="167" dirty="0">
                <a:solidFill>
                  <a:srgbClr val="2E3D45"/>
                </a:solidFill>
                <a:latin typeface="Gill Sans MT"/>
                <a:cs typeface="Gill Sans MT"/>
              </a:rPr>
              <a:t>from </a:t>
            </a:r>
            <a:r>
              <a:rPr sz="1467" spc="177" dirty="0">
                <a:solidFill>
                  <a:srgbClr val="2E3D45"/>
                </a:solidFill>
                <a:latin typeface="Gill Sans MT"/>
                <a:cs typeface="Gill Sans MT"/>
              </a:rPr>
              <a:t>ending </a:t>
            </a:r>
            <a:r>
              <a:rPr sz="1467" spc="197" dirty="0">
                <a:solidFill>
                  <a:srgbClr val="2E3D45"/>
                </a:solidFill>
                <a:latin typeface="Gill Sans MT"/>
                <a:cs typeface="Gill Sans MT"/>
              </a:rPr>
              <a:t>up </a:t>
            </a:r>
            <a:r>
              <a:rPr sz="1467" spc="136" dirty="0">
                <a:solidFill>
                  <a:srgbClr val="2E3D45"/>
                </a:solidFill>
                <a:latin typeface="Gill Sans MT"/>
                <a:cs typeface="Gill Sans MT"/>
              </a:rPr>
              <a:t>in </a:t>
            </a:r>
            <a:r>
              <a:rPr sz="1467" spc="203" dirty="0">
                <a:solidFill>
                  <a:srgbClr val="2E3D45"/>
                </a:solidFill>
                <a:latin typeface="Gill Sans MT"/>
                <a:cs typeface="Gill Sans MT"/>
              </a:rPr>
              <a:t>a  </a:t>
            </a:r>
            <a:r>
              <a:rPr sz="1467" spc="147" dirty="0">
                <a:solidFill>
                  <a:srgbClr val="2E3D45"/>
                </a:solidFill>
                <a:latin typeface="Gill Sans MT"/>
                <a:cs typeface="Gill Sans MT"/>
              </a:rPr>
              <a:t>landfill!!</a:t>
            </a:r>
            <a:r>
              <a:rPr sz="1467" b="1" spc="147" dirty="0">
                <a:solidFill>
                  <a:srgbClr val="2E3D45"/>
                </a:solidFill>
                <a:latin typeface="Arial"/>
                <a:cs typeface="Arial"/>
              </a:rPr>
              <a:t>” </a:t>
            </a:r>
            <a:r>
              <a:rPr sz="1467" b="1" spc="197" dirty="0">
                <a:solidFill>
                  <a:srgbClr val="2E3D45"/>
                </a:solidFill>
                <a:latin typeface="Arial"/>
                <a:cs typeface="Arial"/>
              </a:rPr>
              <a:t>– </a:t>
            </a:r>
            <a:r>
              <a:rPr sz="1467" b="1" spc="17" dirty="0">
                <a:solidFill>
                  <a:srgbClr val="2E3D45"/>
                </a:solidFill>
                <a:latin typeface="Arial"/>
                <a:cs typeface="Arial"/>
              </a:rPr>
              <a:t>Ana</a:t>
            </a:r>
            <a:r>
              <a:rPr sz="1467" b="1" spc="-127" dirty="0">
                <a:solidFill>
                  <a:srgbClr val="2E3D45"/>
                </a:solidFill>
                <a:latin typeface="Arial"/>
                <a:cs typeface="Arial"/>
              </a:rPr>
              <a:t> </a:t>
            </a:r>
            <a:r>
              <a:rPr sz="1467" b="1" spc="110" dirty="0">
                <a:solidFill>
                  <a:srgbClr val="2E3D45"/>
                </a:solidFill>
                <a:latin typeface="Arial"/>
                <a:cs typeface="Arial"/>
              </a:rPr>
              <a:t>M</a:t>
            </a:r>
            <a:endParaRPr sz="1467">
              <a:solidFill>
                <a:prstClr val="black"/>
              </a:solidFill>
              <a:latin typeface="Arial"/>
              <a:cs typeface="Arial"/>
            </a:endParaRPr>
          </a:p>
          <a:p>
            <a:pPr marL="641805" marR="98642" defTabSz="609630">
              <a:lnSpc>
                <a:spcPct val="116500"/>
              </a:lnSpc>
            </a:pPr>
            <a:r>
              <a:rPr sz="1467" b="1" spc="136" dirty="0">
                <a:solidFill>
                  <a:srgbClr val="2E3D45"/>
                </a:solidFill>
                <a:latin typeface="Arial"/>
                <a:cs typeface="Arial"/>
              </a:rPr>
              <a:t>“</a:t>
            </a:r>
            <a:r>
              <a:rPr sz="1467" spc="136" dirty="0">
                <a:solidFill>
                  <a:srgbClr val="2E3D45"/>
                </a:solidFill>
                <a:latin typeface="Gill Sans MT"/>
                <a:cs typeface="Gill Sans MT"/>
              </a:rPr>
              <a:t>I’m </a:t>
            </a:r>
            <a:r>
              <a:rPr sz="1467" spc="157" dirty="0">
                <a:solidFill>
                  <a:srgbClr val="2E3D45"/>
                </a:solidFill>
                <a:latin typeface="Gill Sans MT"/>
                <a:cs typeface="Gill Sans MT"/>
              </a:rPr>
              <a:t>so excited Upkept </a:t>
            </a:r>
            <a:r>
              <a:rPr sz="1467" spc="220" dirty="0">
                <a:solidFill>
                  <a:srgbClr val="2E3D45"/>
                </a:solidFill>
                <a:latin typeface="Gill Sans MT"/>
                <a:cs typeface="Gill Sans MT"/>
              </a:rPr>
              <a:t>has </a:t>
            </a:r>
            <a:r>
              <a:rPr sz="1467" spc="187" dirty="0">
                <a:solidFill>
                  <a:srgbClr val="2E3D45"/>
                </a:solidFill>
                <a:latin typeface="Gill Sans MT"/>
                <a:cs typeface="Gill Sans MT"/>
              </a:rPr>
              <a:t>been  </a:t>
            </a:r>
            <a:r>
              <a:rPr sz="1467" spc="163" dirty="0">
                <a:solidFill>
                  <a:srgbClr val="2E3D45"/>
                </a:solidFill>
                <a:latin typeface="Gill Sans MT"/>
                <a:cs typeface="Gill Sans MT"/>
              </a:rPr>
              <a:t>created. </a:t>
            </a:r>
            <a:r>
              <a:rPr sz="1467" spc="177" dirty="0">
                <a:solidFill>
                  <a:srgbClr val="2E3D45"/>
                </a:solidFill>
                <a:latin typeface="Gill Sans MT"/>
                <a:cs typeface="Gill Sans MT"/>
              </a:rPr>
              <a:t>Unkempt </a:t>
            </a:r>
            <a:r>
              <a:rPr sz="1467" spc="193" dirty="0">
                <a:solidFill>
                  <a:srgbClr val="2E3D45"/>
                </a:solidFill>
                <a:latin typeface="Gill Sans MT"/>
                <a:cs typeface="Gill Sans MT"/>
              </a:rPr>
              <a:t>feels </a:t>
            </a:r>
            <a:r>
              <a:rPr sz="1467" spc="143" dirty="0">
                <a:solidFill>
                  <a:srgbClr val="2E3D45"/>
                </a:solidFill>
                <a:latin typeface="Gill Sans MT"/>
                <a:cs typeface="Gill Sans MT"/>
              </a:rPr>
              <a:t>like </a:t>
            </a:r>
            <a:r>
              <a:rPr sz="1467" spc="203" dirty="0">
                <a:solidFill>
                  <a:srgbClr val="2E3D45"/>
                </a:solidFill>
                <a:latin typeface="Gill Sans MT"/>
                <a:cs typeface="Gill Sans MT"/>
              </a:rPr>
              <a:t>a </a:t>
            </a:r>
            <a:r>
              <a:rPr sz="1467" spc="136" dirty="0">
                <a:solidFill>
                  <a:srgbClr val="2E3D45"/>
                </a:solidFill>
                <a:latin typeface="Gill Sans MT"/>
                <a:cs typeface="Gill Sans MT"/>
              </a:rPr>
              <a:t>luxury  </a:t>
            </a:r>
            <a:r>
              <a:rPr sz="1467" spc="157" dirty="0">
                <a:solidFill>
                  <a:srgbClr val="2E3D45"/>
                </a:solidFill>
                <a:latin typeface="Gill Sans MT"/>
                <a:cs typeface="Gill Sans MT"/>
              </a:rPr>
              <a:t>service </a:t>
            </a:r>
            <a:r>
              <a:rPr sz="1467" spc="183" dirty="0">
                <a:solidFill>
                  <a:srgbClr val="2E3D45"/>
                </a:solidFill>
                <a:latin typeface="Gill Sans MT"/>
                <a:cs typeface="Gill Sans MT"/>
              </a:rPr>
              <a:t>that </a:t>
            </a:r>
            <a:r>
              <a:rPr sz="1467" spc="190" dirty="0">
                <a:solidFill>
                  <a:srgbClr val="2E3D45"/>
                </a:solidFill>
                <a:latin typeface="Gill Sans MT"/>
                <a:cs typeface="Gill Sans MT"/>
              </a:rPr>
              <a:t>keeps </a:t>
            </a:r>
            <a:r>
              <a:rPr sz="1467" spc="220" dirty="0">
                <a:solidFill>
                  <a:srgbClr val="2E3D45"/>
                </a:solidFill>
                <a:latin typeface="Gill Sans MT"/>
                <a:cs typeface="Gill Sans MT"/>
              </a:rPr>
              <a:t>me </a:t>
            </a:r>
            <a:r>
              <a:rPr sz="1467" spc="140" dirty="0">
                <a:solidFill>
                  <a:srgbClr val="2E3D45"/>
                </a:solidFill>
                <a:latin typeface="Gill Sans MT"/>
                <a:cs typeface="Gill Sans MT"/>
              </a:rPr>
              <a:t>on </a:t>
            </a:r>
            <a:r>
              <a:rPr sz="1467" spc="207" dirty="0">
                <a:solidFill>
                  <a:srgbClr val="2E3D45"/>
                </a:solidFill>
                <a:latin typeface="Gill Sans MT"/>
                <a:cs typeface="Gill Sans MT"/>
              </a:rPr>
              <a:t>my </a:t>
            </a:r>
            <a:r>
              <a:rPr sz="1467" spc="177" dirty="0">
                <a:solidFill>
                  <a:srgbClr val="2E3D45"/>
                </a:solidFill>
                <a:latin typeface="Gill Sans MT"/>
                <a:cs typeface="Gill Sans MT"/>
              </a:rPr>
              <a:t>budget.</a:t>
            </a:r>
            <a:r>
              <a:rPr sz="1467" spc="13" dirty="0">
                <a:solidFill>
                  <a:srgbClr val="2E3D45"/>
                </a:solidFill>
                <a:latin typeface="Gill Sans MT"/>
                <a:cs typeface="Gill Sans MT"/>
              </a:rPr>
              <a:t> </a:t>
            </a:r>
            <a:r>
              <a:rPr sz="1467" spc="67" dirty="0">
                <a:solidFill>
                  <a:srgbClr val="2E3D45"/>
                </a:solidFill>
                <a:latin typeface="Gill Sans MT"/>
                <a:cs typeface="Gill Sans MT"/>
              </a:rPr>
              <a:t>I  </a:t>
            </a:r>
            <a:r>
              <a:rPr sz="1467" spc="187" dirty="0">
                <a:solidFill>
                  <a:srgbClr val="2E3D45"/>
                </a:solidFill>
                <a:latin typeface="Gill Sans MT"/>
                <a:cs typeface="Gill Sans MT"/>
              </a:rPr>
              <a:t>have </a:t>
            </a:r>
            <a:r>
              <a:rPr sz="1467" spc="203" dirty="0">
                <a:solidFill>
                  <a:srgbClr val="2E3D45"/>
                </a:solidFill>
                <a:latin typeface="Gill Sans MT"/>
                <a:cs typeface="Gill Sans MT"/>
              </a:rPr>
              <a:t>a </a:t>
            </a:r>
            <a:r>
              <a:rPr sz="1467" spc="157" dirty="0">
                <a:solidFill>
                  <a:srgbClr val="2E3D45"/>
                </a:solidFill>
                <a:latin typeface="Gill Sans MT"/>
                <a:cs typeface="Gill Sans MT"/>
              </a:rPr>
              <a:t>large collection of </a:t>
            </a:r>
            <a:r>
              <a:rPr sz="1467" spc="200" dirty="0">
                <a:solidFill>
                  <a:srgbClr val="2E3D45"/>
                </a:solidFill>
                <a:latin typeface="Gill Sans MT"/>
                <a:cs typeface="Gill Sans MT"/>
              </a:rPr>
              <a:t>custom </a:t>
            </a:r>
            <a:r>
              <a:rPr sz="1467" spc="207" dirty="0">
                <a:solidFill>
                  <a:srgbClr val="2E3D45"/>
                </a:solidFill>
                <a:latin typeface="Gill Sans MT"/>
                <a:cs typeface="Gill Sans MT"/>
              </a:rPr>
              <a:t>and  </a:t>
            </a:r>
            <a:r>
              <a:rPr sz="1467" spc="153" dirty="0">
                <a:solidFill>
                  <a:srgbClr val="2E3D45"/>
                </a:solidFill>
                <a:latin typeface="Gill Sans MT"/>
                <a:cs typeface="Gill Sans MT"/>
              </a:rPr>
              <a:t>one </a:t>
            </a:r>
            <a:r>
              <a:rPr sz="1467" spc="157" dirty="0">
                <a:solidFill>
                  <a:srgbClr val="2E3D45"/>
                </a:solidFill>
                <a:latin typeface="Gill Sans MT"/>
                <a:cs typeface="Gill Sans MT"/>
              </a:rPr>
              <a:t>of </a:t>
            </a:r>
            <a:r>
              <a:rPr sz="1467" spc="203" dirty="0">
                <a:solidFill>
                  <a:srgbClr val="2E3D45"/>
                </a:solidFill>
                <a:latin typeface="Gill Sans MT"/>
                <a:cs typeface="Gill Sans MT"/>
              </a:rPr>
              <a:t>a </a:t>
            </a:r>
            <a:r>
              <a:rPr sz="1467" spc="163" dirty="0">
                <a:solidFill>
                  <a:srgbClr val="2E3D45"/>
                </a:solidFill>
                <a:latin typeface="Gill Sans MT"/>
                <a:cs typeface="Gill Sans MT"/>
              </a:rPr>
              <a:t>kind clothing </a:t>
            </a:r>
            <a:r>
              <a:rPr sz="1467" spc="207" dirty="0">
                <a:solidFill>
                  <a:srgbClr val="2E3D45"/>
                </a:solidFill>
                <a:latin typeface="Gill Sans MT"/>
                <a:cs typeface="Gill Sans MT"/>
              </a:rPr>
              <a:t>and </a:t>
            </a:r>
            <a:r>
              <a:rPr sz="1467" spc="253" dirty="0">
                <a:solidFill>
                  <a:srgbClr val="2E3D45"/>
                </a:solidFill>
                <a:latin typeface="Gill Sans MT"/>
                <a:cs typeface="Gill Sans MT"/>
              </a:rPr>
              <a:t>am  </a:t>
            </a:r>
            <a:r>
              <a:rPr sz="1467" spc="133" dirty="0">
                <a:solidFill>
                  <a:srgbClr val="2E3D45"/>
                </a:solidFill>
                <a:latin typeface="Gill Sans MT"/>
                <a:cs typeface="Gill Sans MT"/>
              </a:rPr>
              <a:t>overjoyed </a:t>
            </a:r>
            <a:r>
              <a:rPr sz="1467" b="1" spc="80" dirty="0">
                <a:solidFill>
                  <a:srgbClr val="2E3D45"/>
                </a:solidFill>
                <a:latin typeface="Arial"/>
                <a:cs typeface="Arial"/>
              </a:rPr>
              <a:t>Upkept </a:t>
            </a:r>
            <a:r>
              <a:rPr sz="1467" b="1" spc="10" dirty="0">
                <a:solidFill>
                  <a:srgbClr val="2E3D45"/>
                </a:solidFill>
                <a:latin typeface="Arial"/>
                <a:cs typeface="Arial"/>
              </a:rPr>
              <a:t>is </a:t>
            </a:r>
            <a:r>
              <a:rPr sz="1467" b="1" spc="33" dirty="0">
                <a:solidFill>
                  <a:srgbClr val="2E3D45"/>
                </a:solidFill>
                <a:latin typeface="Arial"/>
                <a:cs typeface="Arial"/>
              </a:rPr>
              <a:t>a </a:t>
            </a:r>
            <a:r>
              <a:rPr sz="1467" b="1" spc="50" dirty="0">
                <a:solidFill>
                  <a:srgbClr val="2E3D45"/>
                </a:solidFill>
                <a:latin typeface="Arial"/>
                <a:cs typeface="Arial"/>
              </a:rPr>
              <a:t>service </a:t>
            </a:r>
            <a:r>
              <a:rPr sz="1467" b="1" spc="57" dirty="0">
                <a:solidFill>
                  <a:srgbClr val="2E3D45"/>
                </a:solidFill>
                <a:latin typeface="Arial"/>
                <a:cs typeface="Arial"/>
              </a:rPr>
              <a:t>I </a:t>
            </a:r>
            <a:r>
              <a:rPr sz="1467" b="1" spc="97" dirty="0">
                <a:solidFill>
                  <a:srgbClr val="2E3D45"/>
                </a:solidFill>
                <a:latin typeface="Arial"/>
                <a:cs typeface="Arial"/>
              </a:rPr>
              <a:t>trust  </a:t>
            </a:r>
            <a:r>
              <a:rPr sz="1467" b="1" spc="117" dirty="0">
                <a:solidFill>
                  <a:srgbClr val="2E3D45"/>
                </a:solidFill>
                <a:latin typeface="Arial"/>
                <a:cs typeface="Arial"/>
              </a:rPr>
              <a:t>with </a:t>
            </a:r>
            <a:r>
              <a:rPr sz="1467" b="1" spc="67" dirty="0">
                <a:solidFill>
                  <a:srgbClr val="2E3D45"/>
                </a:solidFill>
                <a:latin typeface="Arial"/>
                <a:cs typeface="Arial"/>
              </a:rPr>
              <a:t>these </a:t>
            </a:r>
            <a:r>
              <a:rPr sz="1467" b="1" spc="53" dirty="0">
                <a:solidFill>
                  <a:srgbClr val="2E3D45"/>
                </a:solidFill>
                <a:latin typeface="Arial"/>
                <a:cs typeface="Arial"/>
              </a:rPr>
              <a:t>pieces</a:t>
            </a:r>
            <a:r>
              <a:rPr sz="1467" spc="53" dirty="0">
                <a:solidFill>
                  <a:srgbClr val="2E3D45"/>
                </a:solidFill>
                <a:latin typeface="Gill Sans MT"/>
                <a:cs typeface="Gill Sans MT"/>
              </a:rPr>
              <a:t>. </a:t>
            </a:r>
            <a:r>
              <a:rPr sz="1467" spc="140" dirty="0">
                <a:solidFill>
                  <a:srgbClr val="2E3D45"/>
                </a:solidFill>
                <a:latin typeface="Gill Sans MT"/>
                <a:cs typeface="Gill Sans MT"/>
              </a:rPr>
              <a:t>It’s </a:t>
            </a:r>
            <a:r>
              <a:rPr sz="1467" spc="160" dirty="0">
                <a:solidFill>
                  <a:srgbClr val="2E3D45"/>
                </a:solidFill>
                <a:latin typeface="Gill Sans MT"/>
                <a:cs typeface="Gill Sans MT"/>
              </a:rPr>
              <a:t>easier </a:t>
            </a:r>
            <a:r>
              <a:rPr sz="1467" spc="197" dirty="0">
                <a:solidFill>
                  <a:srgbClr val="2E3D45"/>
                </a:solidFill>
                <a:latin typeface="Gill Sans MT"/>
                <a:cs typeface="Gill Sans MT"/>
              </a:rPr>
              <a:t>than  </a:t>
            </a:r>
            <a:r>
              <a:rPr sz="1467" spc="113" dirty="0">
                <a:solidFill>
                  <a:srgbClr val="2E3D45"/>
                </a:solidFill>
                <a:latin typeface="Gill Sans MT"/>
                <a:cs typeface="Gill Sans MT"/>
              </a:rPr>
              <a:t>DoorDash </a:t>
            </a:r>
            <a:r>
              <a:rPr sz="1467" spc="60" dirty="0">
                <a:solidFill>
                  <a:srgbClr val="2E3D45"/>
                </a:solidFill>
                <a:latin typeface="Gill Sans MT"/>
                <a:cs typeface="Gill Sans MT"/>
              </a:rPr>
              <a:t>or </a:t>
            </a:r>
            <a:r>
              <a:rPr sz="1467" spc="136" dirty="0">
                <a:solidFill>
                  <a:srgbClr val="2E3D45"/>
                </a:solidFill>
                <a:latin typeface="Gill Sans MT"/>
                <a:cs typeface="Gill Sans MT"/>
              </a:rPr>
              <a:t>orderingin </a:t>
            </a:r>
            <a:r>
              <a:rPr sz="1467" spc="207" dirty="0">
                <a:solidFill>
                  <a:srgbClr val="2E3D45"/>
                </a:solidFill>
                <a:latin typeface="Gill Sans MT"/>
                <a:cs typeface="Gill Sans MT"/>
              </a:rPr>
              <a:t>and</a:t>
            </a:r>
            <a:r>
              <a:rPr sz="1467" spc="327" dirty="0">
                <a:solidFill>
                  <a:srgbClr val="2E3D45"/>
                </a:solidFill>
                <a:latin typeface="Gill Sans MT"/>
                <a:cs typeface="Gill Sans MT"/>
              </a:rPr>
              <a:t> </a:t>
            </a:r>
            <a:r>
              <a:rPr sz="1467" spc="110" dirty="0">
                <a:solidFill>
                  <a:srgbClr val="2E3D45"/>
                </a:solidFill>
                <a:latin typeface="Gill Sans MT"/>
                <a:cs typeface="Gill Sans MT"/>
              </a:rPr>
              <a:t>Uber.</a:t>
            </a:r>
            <a:endParaRPr sz="1467">
              <a:solidFill>
                <a:prstClr val="black"/>
              </a:solidFill>
              <a:latin typeface="Gill Sans MT"/>
              <a:cs typeface="Gill Sans MT"/>
            </a:endParaRPr>
          </a:p>
          <a:p>
            <a:pPr marL="641805" marR="187123" defTabSz="609630">
              <a:lnSpc>
                <a:spcPct val="116500"/>
              </a:lnSpc>
            </a:pPr>
            <a:r>
              <a:rPr sz="1467" spc="169" dirty="0">
                <a:solidFill>
                  <a:srgbClr val="2E3D45"/>
                </a:solidFill>
                <a:latin typeface="Gill Sans MT"/>
                <a:cs typeface="Gill Sans MT"/>
              </a:rPr>
              <a:t>Communication </a:t>
            </a:r>
            <a:r>
              <a:rPr sz="1467" spc="207" dirty="0">
                <a:solidFill>
                  <a:srgbClr val="2E3D45"/>
                </a:solidFill>
                <a:latin typeface="Gill Sans MT"/>
                <a:cs typeface="Gill Sans MT"/>
              </a:rPr>
              <a:t>and </a:t>
            </a:r>
            <a:r>
              <a:rPr sz="1467" spc="173" dirty="0">
                <a:solidFill>
                  <a:srgbClr val="2E3D45"/>
                </a:solidFill>
                <a:latin typeface="Gill Sans MT"/>
                <a:cs typeface="Gill Sans MT"/>
              </a:rPr>
              <a:t>process </a:t>
            </a:r>
            <a:r>
              <a:rPr sz="1467" spc="143" dirty="0">
                <a:solidFill>
                  <a:srgbClr val="2E3D45"/>
                </a:solidFill>
                <a:latin typeface="Gill Sans MT"/>
                <a:cs typeface="Gill Sans MT"/>
              </a:rPr>
              <a:t>are </a:t>
            </a:r>
            <a:r>
              <a:rPr sz="1467" spc="150" dirty="0">
                <a:solidFill>
                  <a:srgbClr val="2E3D45"/>
                </a:solidFill>
                <a:latin typeface="Gill Sans MT"/>
                <a:cs typeface="Gill Sans MT"/>
              </a:rPr>
              <a:t>top  </a:t>
            </a:r>
            <a:r>
              <a:rPr sz="1467" spc="160" dirty="0">
                <a:solidFill>
                  <a:srgbClr val="2E3D45"/>
                </a:solidFill>
                <a:latin typeface="Gill Sans MT"/>
                <a:cs typeface="Gill Sans MT"/>
              </a:rPr>
              <a:t>notch. </a:t>
            </a:r>
            <a:r>
              <a:rPr sz="1467" spc="177" dirty="0">
                <a:solidFill>
                  <a:srgbClr val="2E3D45"/>
                </a:solidFill>
                <a:latin typeface="Gill Sans MT"/>
                <a:cs typeface="Gill Sans MT"/>
              </a:rPr>
              <a:t>#ballinonabudget</a:t>
            </a:r>
            <a:r>
              <a:rPr sz="1467" b="1" spc="177" dirty="0">
                <a:solidFill>
                  <a:srgbClr val="2E3D45"/>
                </a:solidFill>
                <a:latin typeface="Arial"/>
                <a:cs typeface="Arial"/>
              </a:rPr>
              <a:t>” </a:t>
            </a:r>
            <a:r>
              <a:rPr sz="1467" b="1" spc="197" dirty="0">
                <a:solidFill>
                  <a:srgbClr val="2E3D45"/>
                </a:solidFill>
                <a:latin typeface="Arial"/>
                <a:cs typeface="Arial"/>
              </a:rPr>
              <a:t>– </a:t>
            </a:r>
            <a:r>
              <a:rPr sz="1467" b="1" spc="47" dirty="0">
                <a:solidFill>
                  <a:srgbClr val="2E3D45"/>
                </a:solidFill>
                <a:latin typeface="Arial"/>
                <a:cs typeface="Arial"/>
              </a:rPr>
              <a:t>Jessica</a:t>
            </a:r>
            <a:r>
              <a:rPr sz="1467" b="1" spc="-136" dirty="0">
                <a:solidFill>
                  <a:srgbClr val="2E3D45"/>
                </a:solidFill>
                <a:latin typeface="Arial"/>
                <a:cs typeface="Arial"/>
              </a:rPr>
              <a:t> </a:t>
            </a:r>
            <a:r>
              <a:rPr sz="1467" b="1" spc="-83" dirty="0">
                <a:solidFill>
                  <a:srgbClr val="2E3D45"/>
                </a:solidFill>
                <a:latin typeface="Arial"/>
                <a:cs typeface="Arial"/>
              </a:rPr>
              <a:t>G</a:t>
            </a:r>
            <a:endParaRPr sz="1467">
              <a:solidFill>
                <a:prstClr val="black"/>
              </a:solidFill>
              <a:latin typeface="Arial"/>
              <a:cs typeface="Arial"/>
            </a:endParaRPr>
          </a:p>
        </p:txBody>
      </p:sp>
      <p:sp>
        <p:nvSpPr>
          <p:cNvPr id="7" name="object 7"/>
          <p:cNvSpPr/>
          <p:nvPr/>
        </p:nvSpPr>
        <p:spPr>
          <a:xfrm>
            <a:off x="5230343" y="2788218"/>
            <a:ext cx="57150" cy="57150"/>
          </a:xfrm>
          <a:custGeom>
            <a:avLst/>
            <a:gdLst/>
            <a:ahLst/>
            <a:cxnLst/>
            <a:rect l="l" t="t" r="r" b="b"/>
            <a:pathLst>
              <a:path w="85725" h="85725">
                <a:moveTo>
                  <a:pt x="48546" y="85724"/>
                </a:moveTo>
                <a:lnTo>
                  <a:pt x="37178" y="85724"/>
                </a:lnTo>
                <a:lnTo>
                  <a:pt x="31710" y="84637"/>
                </a:lnTo>
                <a:lnTo>
                  <a:pt x="1087" y="54013"/>
                </a:lnTo>
                <a:lnTo>
                  <a:pt x="0" y="48546"/>
                </a:lnTo>
                <a:lnTo>
                  <a:pt x="0" y="37178"/>
                </a:lnTo>
                <a:lnTo>
                  <a:pt x="21208" y="5437"/>
                </a:lnTo>
                <a:lnTo>
                  <a:pt x="37178" y="0"/>
                </a:lnTo>
                <a:lnTo>
                  <a:pt x="48546" y="0"/>
                </a:lnTo>
                <a:lnTo>
                  <a:pt x="80287" y="21208"/>
                </a:lnTo>
                <a:lnTo>
                  <a:pt x="85724" y="37178"/>
                </a:lnTo>
                <a:lnTo>
                  <a:pt x="85724" y="48546"/>
                </a:lnTo>
                <a:lnTo>
                  <a:pt x="64516" y="80286"/>
                </a:lnTo>
                <a:lnTo>
                  <a:pt x="48546" y="85724"/>
                </a:lnTo>
                <a:close/>
              </a:path>
            </a:pathLst>
          </a:custGeom>
          <a:solidFill>
            <a:srgbClr val="2E3D45"/>
          </a:solidFill>
        </p:spPr>
        <p:txBody>
          <a:bodyPr wrap="square" lIns="0" tIns="0" rIns="0" bIns="0" rtlCol="0"/>
          <a:lstStyle/>
          <a:p>
            <a:pPr defTabSz="609630"/>
            <a:endParaRPr sz="1200">
              <a:solidFill>
                <a:prstClr val="black"/>
              </a:solidFill>
              <a:latin typeface="Calibri"/>
            </a:endParaRPr>
          </a:p>
        </p:txBody>
      </p:sp>
      <p:sp>
        <p:nvSpPr>
          <p:cNvPr id="8" name="object 8"/>
          <p:cNvSpPr/>
          <p:nvPr/>
        </p:nvSpPr>
        <p:spPr>
          <a:xfrm>
            <a:off x="5230343" y="3829618"/>
            <a:ext cx="57150" cy="57150"/>
          </a:xfrm>
          <a:custGeom>
            <a:avLst/>
            <a:gdLst/>
            <a:ahLst/>
            <a:cxnLst/>
            <a:rect l="l" t="t" r="r" b="b"/>
            <a:pathLst>
              <a:path w="85725" h="85725">
                <a:moveTo>
                  <a:pt x="48546" y="85724"/>
                </a:moveTo>
                <a:lnTo>
                  <a:pt x="37178" y="85724"/>
                </a:lnTo>
                <a:lnTo>
                  <a:pt x="31710" y="84636"/>
                </a:lnTo>
                <a:lnTo>
                  <a:pt x="1087" y="54013"/>
                </a:lnTo>
                <a:lnTo>
                  <a:pt x="0" y="48546"/>
                </a:lnTo>
                <a:lnTo>
                  <a:pt x="0" y="37178"/>
                </a:lnTo>
                <a:lnTo>
                  <a:pt x="21208" y="5437"/>
                </a:lnTo>
                <a:lnTo>
                  <a:pt x="37178" y="0"/>
                </a:lnTo>
                <a:lnTo>
                  <a:pt x="48546" y="0"/>
                </a:lnTo>
                <a:lnTo>
                  <a:pt x="80287" y="21207"/>
                </a:lnTo>
                <a:lnTo>
                  <a:pt x="85724" y="37178"/>
                </a:lnTo>
                <a:lnTo>
                  <a:pt x="85724" y="48546"/>
                </a:lnTo>
                <a:lnTo>
                  <a:pt x="64516" y="80286"/>
                </a:lnTo>
                <a:lnTo>
                  <a:pt x="48546" y="85724"/>
                </a:lnTo>
                <a:close/>
              </a:path>
            </a:pathLst>
          </a:custGeom>
          <a:solidFill>
            <a:srgbClr val="2E3D45"/>
          </a:solidFill>
        </p:spPr>
        <p:txBody>
          <a:bodyPr wrap="square" lIns="0" tIns="0" rIns="0" bIns="0" rtlCol="0"/>
          <a:lstStyle/>
          <a:p>
            <a:pPr defTabSz="609630"/>
            <a:endParaRPr sz="1200">
              <a:solidFill>
                <a:prstClr val="black"/>
              </a:solidFill>
              <a:latin typeface="Calibri"/>
            </a:endParaRPr>
          </a:p>
        </p:txBody>
      </p:sp>
      <p:sp>
        <p:nvSpPr>
          <p:cNvPr id="9" name="object 9"/>
          <p:cNvSpPr/>
          <p:nvPr/>
        </p:nvSpPr>
        <p:spPr>
          <a:xfrm>
            <a:off x="5230343" y="4089968"/>
            <a:ext cx="57150" cy="57150"/>
          </a:xfrm>
          <a:custGeom>
            <a:avLst/>
            <a:gdLst/>
            <a:ahLst/>
            <a:cxnLst/>
            <a:rect l="l" t="t" r="r" b="b"/>
            <a:pathLst>
              <a:path w="85725" h="85725">
                <a:moveTo>
                  <a:pt x="48546" y="85724"/>
                </a:moveTo>
                <a:lnTo>
                  <a:pt x="37178" y="85724"/>
                </a:lnTo>
                <a:lnTo>
                  <a:pt x="31710" y="84636"/>
                </a:lnTo>
                <a:lnTo>
                  <a:pt x="1087" y="54013"/>
                </a:lnTo>
                <a:lnTo>
                  <a:pt x="0" y="48546"/>
                </a:lnTo>
                <a:lnTo>
                  <a:pt x="0" y="37178"/>
                </a:lnTo>
                <a:lnTo>
                  <a:pt x="21208" y="5437"/>
                </a:lnTo>
                <a:lnTo>
                  <a:pt x="37178" y="0"/>
                </a:lnTo>
                <a:lnTo>
                  <a:pt x="48546" y="0"/>
                </a:lnTo>
                <a:lnTo>
                  <a:pt x="80287" y="21208"/>
                </a:lnTo>
                <a:lnTo>
                  <a:pt x="85724" y="37178"/>
                </a:lnTo>
                <a:lnTo>
                  <a:pt x="85724" y="48546"/>
                </a:lnTo>
                <a:lnTo>
                  <a:pt x="64516" y="80286"/>
                </a:lnTo>
                <a:lnTo>
                  <a:pt x="48546" y="85724"/>
                </a:lnTo>
                <a:close/>
              </a:path>
            </a:pathLst>
          </a:custGeom>
          <a:solidFill>
            <a:srgbClr val="2E3D45"/>
          </a:solidFill>
        </p:spPr>
        <p:txBody>
          <a:bodyPr wrap="square" lIns="0" tIns="0" rIns="0" bIns="0" rtlCol="0"/>
          <a:lstStyle/>
          <a:p>
            <a:pPr defTabSz="609630"/>
            <a:endParaRPr sz="1200">
              <a:solidFill>
                <a:prstClr val="black"/>
              </a:solidFill>
              <a:latin typeface="Calibri"/>
            </a:endParaRPr>
          </a:p>
        </p:txBody>
      </p:sp>
      <p:sp>
        <p:nvSpPr>
          <p:cNvPr id="10" name="object 10"/>
          <p:cNvSpPr/>
          <p:nvPr/>
        </p:nvSpPr>
        <p:spPr>
          <a:xfrm>
            <a:off x="5230343" y="5131368"/>
            <a:ext cx="57150" cy="57150"/>
          </a:xfrm>
          <a:custGeom>
            <a:avLst/>
            <a:gdLst/>
            <a:ahLst/>
            <a:cxnLst/>
            <a:rect l="l" t="t" r="r" b="b"/>
            <a:pathLst>
              <a:path w="85725" h="85725">
                <a:moveTo>
                  <a:pt x="48546" y="85724"/>
                </a:moveTo>
                <a:lnTo>
                  <a:pt x="37178" y="85724"/>
                </a:lnTo>
                <a:lnTo>
                  <a:pt x="31710" y="84637"/>
                </a:lnTo>
                <a:lnTo>
                  <a:pt x="1087" y="54013"/>
                </a:lnTo>
                <a:lnTo>
                  <a:pt x="0" y="48546"/>
                </a:lnTo>
                <a:lnTo>
                  <a:pt x="0" y="37178"/>
                </a:lnTo>
                <a:lnTo>
                  <a:pt x="21208" y="5437"/>
                </a:lnTo>
                <a:lnTo>
                  <a:pt x="37178" y="0"/>
                </a:lnTo>
                <a:lnTo>
                  <a:pt x="48546" y="0"/>
                </a:lnTo>
                <a:lnTo>
                  <a:pt x="80287" y="21207"/>
                </a:lnTo>
                <a:lnTo>
                  <a:pt x="85724" y="37178"/>
                </a:lnTo>
                <a:lnTo>
                  <a:pt x="85724" y="48546"/>
                </a:lnTo>
                <a:lnTo>
                  <a:pt x="64516" y="80286"/>
                </a:lnTo>
                <a:lnTo>
                  <a:pt x="48546" y="85724"/>
                </a:lnTo>
                <a:close/>
              </a:path>
            </a:pathLst>
          </a:custGeom>
          <a:solidFill>
            <a:srgbClr val="2E3D45"/>
          </a:solidFill>
        </p:spPr>
        <p:txBody>
          <a:bodyPr wrap="square" lIns="0" tIns="0" rIns="0" bIns="0" rtlCol="0"/>
          <a:lstStyle/>
          <a:p>
            <a:pPr defTabSz="609630"/>
            <a:endParaRPr sz="1200">
              <a:solidFill>
                <a:prstClr val="black"/>
              </a:solidFill>
              <a:latin typeface="Calibri"/>
            </a:endParaRPr>
          </a:p>
        </p:txBody>
      </p:sp>
      <p:sp>
        <p:nvSpPr>
          <p:cNvPr id="11" name="object 11"/>
          <p:cNvSpPr/>
          <p:nvPr/>
        </p:nvSpPr>
        <p:spPr>
          <a:xfrm>
            <a:off x="5230343" y="5652068"/>
            <a:ext cx="57150" cy="57150"/>
          </a:xfrm>
          <a:custGeom>
            <a:avLst/>
            <a:gdLst/>
            <a:ahLst/>
            <a:cxnLst/>
            <a:rect l="l" t="t" r="r" b="b"/>
            <a:pathLst>
              <a:path w="85725" h="85725">
                <a:moveTo>
                  <a:pt x="48546" y="85724"/>
                </a:moveTo>
                <a:lnTo>
                  <a:pt x="37178" y="85724"/>
                </a:lnTo>
                <a:lnTo>
                  <a:pt x="31710" y="84636"/>
                </a:lnTo>
                <a:lnTo>
                  <a:pt x="1087" y="54012"/>
                </a:lnTo>
                <a:lnTo>
                  <a:pt x="0" y="48545"/>
                </a:lnTo>
                <a:lnTo>
                  <a:pt x="0" y="37178"/>
                </a:lnTo>
                <a:lnTo>
                  <a:pt x="21208" y="5437"/>
                </a:lnTo>
                <a:lnTo>
                  <a:pt x="37178" y="0"/>
                </a:lnTo>
                <a:lnTo>
                  <a:pt x="48546" y="0"/>
                </a:lnTo>
                <a:lnTo>
                  <a:pt x="80287" y="21207"/>
                </a:lnTo>
                <a:lnTo>
                  <a:pt x="85724" y="37178"/>
                </a:lnTo>
                <a:lnTo>
                  <a:pt x="85724" y="48545"/>
                </a:lnTo>
                <a:lnTo>
                  <a:pt x="64516" y="80286"/>
                </a:lnTo>
                <a:lnTo>
                  <a:pt x="48546" y="85724"/>
                </a:lnTo>
                <a:close/>
              </a:path>
            </a:pathLst>
          </a:custGeom>
          <a:solidFill>
            <a:srgbClr val="2E3D45"/>
          </a:solidFill>
        </p:spPr>
        <p:txBody>
          <a:bodyPr wrap="square" lIns="0" tIns="0" rIns="0" bIns="0" rtlCol="0"/>
          <a:lstStyle/>
          <a:p>
            <a:pPr defTabSz="609630"/>
            <a:endParaRPr sz="1200">
              <a:solidFill>
                <a:prstClr val="black"/>
              </a:solidFill>
              <a:latin typeface="Calibri"/>
            </a:endParaRPr>
          </a:p>
        </p:txBody>
      </p:sp>
      <p:sp>
        <p:nvSpPr>
          <p:cNvPr id="12" name="object 12"/>
          <p:cNvSpPr/>
          <p:nvPr/>
        </p:nvSpPr>
        <p:spPr>
          <a:xfrm>
            <a:off x="5230343" y="5912418"/>
            <a:ext cx="57150" cy="57150"/>
          </a:xfrm>
          <a:custGeom>
            <a:avLst/>
            <a:gdLst/>
            <a:ahLst/>
            <a:cxnLst/>
            <a:rect l="l" t="t" r="r" b="b"/>
            <a:pathLst>
              <a:path w="85725" h="85725">
                <a:moveTo>
                  <a:pt x="48546" y="85724"/>
                </a:moveTo>
                <a:lnTo>
                  <a:pt x="37178" y="85724"/>
                </a:lnTo>
                <a:lnTo>
                  <a:pt x="31710" y="84636"/>
                </a:lnTo>
                <a:lnTo>
                  <a:pt x="1087" y="54013"/>
                </a:lnTo>
                <a:lnTo>
                  <a:pt x="0" y="48546"/>
                </a:lnTo>
                <a:lnTo>
                  <a:pt x="0" y="37177"/>
                </a:lnTo>
                <a:lnTo>
                  <a:pt x="21208" y="5436"/>
                </a:lnTo>
                <a:lnTo>
                  <a:pt x="37178" y="0"/>
                </a:lnTo>
                <a:lnTo>
                  <a:pt x="48546" y="0"/>
                </a:lnTo>
                <a:lnTo>
                  <a:pt x="80287" y="21207"/>
                </a:lnTo>
                <a:lnTo>
                  <a:pt x="85724" y="37177"/>
                </a:lnTo>
                <a:lnTo>
                  <a:pt x="85724" y="48546"/>
                </a:lnTo>
                <a:lnTo>
                  <a:pt x="64516" y="80286"/>
                </a:lnTo>
                <a:lnTo>
                  <a:pt x="48546" y="85724"/>
                </a:lnTo>
                <a:close/>
              </a:path>
            </a:pathLst>
          </a:custGeom>
          <a:solidFill>
            <a:srgbClr val="2E3D45"/>
          </a:solidFill>
        </p:spPr>
        <p:txBody>
          <a:bodyPr wrap="square" lIns="0" tIns="0" rIns="0" bIns="0" rtlCol="0"/>
          <a:lstStyle/>
          <a:p>
            <a:pPr defTabSz="609630"/>
            <a:endParaRPr sz="1200">
              <a:solidFill>
                <a:prstClr val="black"/>
              </a:solidFill>
              <a:latin typeface="Calibri"/>
            </a:endParaRPr>
          </a:p>
        </p:txBody>
      </p:sp>
      <p:sp>
        <p:nvSpPr>
          <p:cNvPr id="13" name="object 13"/>
          <p:cNvSpPr txBox="1"/>
          <p:nvPr/>
        </p:nvSpPr>
        <p:spPr>
          <a:xfrm>
            <a:off x="5373383" y="2647620"/>
            <a:ext cx="6567170" cy="3941592"/>
          </a:xfrm>
          <a:prstGeom prst="rect">
            <a:avLst/>
          </a:prstGeom>
        </p:spPr>
        <p:txBody>
          <a:bodyPr vert="horz" wrap="square" lIns="0" tIns="0" rIns="0" bIns="0" rtlCol="0">
            <a:spAutoFit/>
          </a:bodyPr>
          <a:lstStyle/>
          <a:p>
            <a:pPr marL="8467" marR="135897" defTabSz="609630">
              <a:lnSpc>
                <a:spcPct val="116500"/>
              </a:lnSpc>
            </a:pPr>
            <a:r>
              <a:rPr sz="1467" spc="157" dirty="0">
                <a:solidFill>
                  <a:srgbClr val="2E3D45"/>
                </a:solidFill>
                <a:latin typeface="Gill Sans MT"/>
                <a:cs typeface="Gill Sans MT"/>
              </a:rPr>
              <a:t>“40s, </a:t>
            </a:r>
            <a:r>
              <a:rPr sz="1467" spc="197" dirty="0">
                <a:solidFill>
                  <a:srgbClr val="2E3D45"/>
                </a:solidFill>
                <a:latin typeface="Gill Sans MT"/>
                <a:cs typeface="Gill Sans MT"/>
              </a:rPr>
              <a:t>busy </a:t>
            </a:r>
            <a:r>
              <a:rPr sz="1467" spc="173" dirty="0">
                <a:solidFill>
                  <a:srgbClr val="2E3D45"/>
                </a:solidFill>
                <a:latin typeface="Gill Sans MT"/>
                <a:cs typeface="Gill Sans MT"/>
              </a:rPr>
              <a:t>professional </a:t>
            </a:r>
            <a:r>
              <a:rPr sz="1467" spc="183" dirty="0">
                <a:solidFill>
                  <a:srgbClr val="2E3D45"/>
                </a:solidFill>
                <a:latin typeface="Gill Sans MT"/>
                <a:cs typeface="Gill Sans MT"/>
              </a:rPr>
              <a:t>that gets </a:t>
            </a:r>
            <a:r>
              <a:rPr sz="1467" spc="110" dirty="0">
                <a:solidFill>
                  <a:srgbClr val="2E3D45"/>
                </a:solidFill>
                <a:latin typeface="Gill Sans MT"/>
                <a:cs typeface="Gill Sans MT"/>
              </a:rPr>
              <a:t>rid </a:t>
            </a:r>
            <a:r>
              <a:rPr sz="1467" spc="157" dirty="0">
                <a:solidFill>
                  <a:srgbClr val="2E3D45"/>
                </a:solidFill>
                <a:latin typeface="Gill Sans MT"/>
                <a:cs typeface="Gill Sans MT"/>
              </a:rPr>
              <a:t>of </a:t>
            </a:r>
            <a:r>
              <a:rPr sz="1467" spc="140" dirty="0">
                <a:solidFill>
                  <a:srgbClr val="2E3D45"/>
                </a:solidFill>
                <a:latin typeface="Gill Sans MT"/>
                <a:cs typeface="Gill Sans MT"/>
              </a:rPr>
              <a:t>no </a:t>
            </a:r>
            <a:r>
              <a:rPr sz="1467" spc="163" dirty="0">
                <a:solidFill>
                  <a:srgbClr val="2E3D45"/>
                </a:solidFill>
                <a:latin typeface="Gill Sans MT"/>
                <a:cs typeface="Gill Sans MT"/>
              </a:rPr>
              <a:t>clothing </a:t>
            </a:r>
            <a:r>
              <a:rPr sz="1467" spc="207" dirty="0">
                <a:solidFill>
                  <a:srgbClr val="2E3D45"/>
                </a:solidFill>
                <a:latin typeface="Gill Sans MT"/>
                <a:cs typeface="Gill Sans MT"/>
              </a:rPr>
              <a:t>and </a:t>
            </a:r>
            <a:r>
              <a:rPr sz="1467" spc="150" dirty="0">
                <a:solidFill>
                  <a:srgbClr val="2E3D45"/>
                </a:solidFill>
                <a:latin typeface="Gill Sans MT"/>
                <a:cs typeface="Gill Sans MT"/>
              </a:rPr>
              <a:t>primarily  </a:t>
            </a:r>
            <a:r>
              <a:rPr sz="1467" spc="163" dirty="0">
                <a:solidFill>
                  <a:srgbClr val="2E3D45"/>
                </a:solidFill>
                <a:latin typeface="Gill Sans MT"/>
                <a:cs typeface="Gill Sans MT"/>
              </a:rPr>
              <a:t>thrifts </a:t>
            </a:r>
            <a:r>
              <a:rPr sz="1467" spc="167" dirty="0">
                <a:solidFill>
                  <a:srgbClr val="2E3D45"/>
                </a:solidFill>
                <a:latin typeface="Gill Sans MT"/>
                <a:cs typeface="Gill Sans MT"/>
              </a:rPr>
              <a:t>clothes. </a:t>
            </a:r>
            <a:r>
              <a:rPr sz="1467" spc="136" dirty="0">
                <a:solidFill>
                  <a:srgbClr val="2E3D45"/>
                </a:solidFill>
                <a:latin typeface="Gill Sans MT"/>
                <a:cs typeface="Gill Sans MT"/>
              </a:rPr>
              <a:t>Into </a:t>
            </a:r>
            <a:r>
              <a:rPr sz="1467" spc="177" dirty="0">
                <a:solidFill>
                  <a:srgbClr val="2E3D45"/>
                </a:solidFill>
                <a:latin typeface="Gill Sans MT"/>
                <a:cs typeface="Gill Sans MT"/>
              </a:rPr>
              <a:t>fashion, </a:t>
            </a:r>
            <a:r>
              <a:rPr sz="1467" spc="157" dirty="0">
                <a:solidFill>
                  <a:srgbClr val="2E3D45"/>
                </a:solidFill>
                <a:latin typeface="Gill Sans MT"/>
                <a:cs typeface="Gill Sans MT"/>
              </a:rPr>
              <a:t>so </a:t>
            </a:r>
            <a:r>
              <a:rPr sz="1467" spc="217" dirty="0">
                <a:solidFill>
                  <a:srgbClr val="2E3D45"/>
                </a:solidFill>
                <a:latin typeface="Gill Sans MT"/>
                <a:cs typeface="Gill Sans MT"/>
              </a:rPr>
              <a:t>many </a:t>
            </a:r>
            <a:r>
              <a:rPr sz="1467" spc="157" dirty="0">
                <a:solidFill>
                  <a:srgbClr val="2E3D45"/>
                </a:solidFill>
                <a:latin typeface="Gill Sans MT"/>
                <a:cs typeface="Gill Sans MT"/>
              </a:rPr>
              <a:t>of </a:t>
            </a:r>
            <a:r>
              <a:rPr sz="1467" spc="207" dirty="0">
                <a:solidFill>
                  <a:srgbClr val="2E3D45"/>
                </a:solidFill>
                <a:latin typeface="Gill Sans MT"/>
                <a:cs typeface="Gill Sans MT"/>
              </a:rPr>
              <a:t>my </a:t>
            </a:r>
            <a:r>
              <a:rPr sz="1467" spc="190" dirty="0">
                <a:solidFill>
                  <a:srgbClr val="2E3D45"/>
                </a:solidFill>
                <a:latin typeface="Gill Sans MT"/>
                <a:cs typeface="Gill Sans MT"/>
              </a:rPr>
              <a:t>items </a:t>
            </a:r>
            <a:r>
              <a:rPr sz="1467" spc="143" dirty="0">
                <a:solidFill>
                  <a:srgbClr val="2E3D45"/>
                </a:solidFill>
                <a:latin typeface="Gill Sans MT"/>
                <a:cs typeface="Gill Sans MT"/>
              </a:rPr>
              <a:t>are </a:t>
            </a:r>
            <a:r>
              <a:rPr sz="1467" spc="167" dirty="0">
                <a:solidFill>
                  <a:srgbClr val="2E3D45"/>
                </a:solidFill>
                <a:latin typeface="Gill Sans MT"/>
                <a:cs typeface="Gill Sans MT"/>
              </a:rPr>
              <a:t>designer</a:t>
            </a:r>
            <a:r>
              <a:rPr sz="1467" spc="100" dirty="0">
                <a:solidFill>
                  <a:srgbClr val="2E3D45"/>
                </a:solidFill>
                <a:latin typeface="Gill Sans MT"/>
                <a:cs typeface="Gill Sans MT"/>
              </a:rPr>
              <a:t> </a:t>
            </a:r>
            <a:r>
              <a:rPr sz="1467" spc="123" dirty="0">
                <a:solidFill>
                  <a:srgbClr val="2E3D45"/>
                </a:solidFill>
                <a:latin typeface="Gill Sans MT"/>
                <a:cs typeface="Gill Sans MT"/>
              </a:rPr>
              <a:t>I’ve  </a:t>
            </a:r>
            <a:r>
              <a:rPr sz="1467" spc="207" dirty="0">
                <a:solidFill>
                  <a:srgbClr val="2E3D45"/>
                </a:solidFill>
                <a:latin typeface="Gill Sans MT"/>
                <a:cs typeface="Gill Sans MT"/>
              </a:rPr>
              <a:t>had </a:t>
            </a:r>
            <a:r>
              <a:rPr sz="1467" spc="123" dirty="0">
                <a:solidFill>
                  <a:srgbClr val="2E3D45"/>
                </a:solidFill>
                <a:latin typeface="Gill Sans MT"/>
                <a:cs typeface="Gill Sans MT"/>
              </a:rPr>
              <a:t>for </a:t>
            </a:r>
            <a:r>
              <a:rPr sz="1467" spc="167" dirty="0">
                <a:solidFill>
                  <a:srgbClr val="2E3D45"/>
                </a:solidFill>
                <a:latin typeface="Gill Sans MT"/>
                <a:cs typeface="Gill Sans MT"/>
              </a:rPr>
              <a:t>years </a:t>
            </a:r>
            <a:r>
              <a:rPr sz="1467" spc="60" dirty="0">
                <a:solidFill>
                  <a:srgbClr val="2E3D45"/>
                </a:solidFill>
                <a:latin typeface="Gill Sans MT"/>
                <a:cs typeface="Gill Sans MT"/>
              </a:rPr>
              <a:t>or </a:t>
            </a:r>
            <a:r>
              <a:rPr sz="1467" spc="143" dirty="0">
                <a:solidFill>
                  <a:srgbClr val="2E3D45"/>
                </a:solidFill>
                <a:latin typeface="Gill Sans MT"/>
                <a:cs typeface="Gill Sans MT"/>
              </a:rPr>
              <a:t>thrift. </a:t>
            </a:r>
            <a:r>
              <a:rPr sz="1467" spc="187" dirty="0">
                <a:solidFill>
                  <a:srgbClr val="2E3D45"/>
                </a:solidFill>
                <a:latin typeface="Gill Sans MT"/>
                <a:cs typeface="Gill Sans MT"/>
              </a:rPr>
              <a:t>So </a:t>
            </a:r>
            <a:r>
              <a:rPr sz="1467" spc="143" dirty="0">
                <a:solidFill>
                  <a:srgbClr val="2E3D45"/>
                </a:solidFill>
                <a:latin typeface="Gill Sans MT"/>
                <a:cs typeface="Gill Sans MT"/>
              </a:rPr>
              <a:t>tailoring </a:t>
            </a:r>
            <a:r>
              <a:rPr sz="1467" spc="207" dirty="0">
                <a:solidFill>
                  <a:srgbClr val="2E3D45"/>
                </a:solidFill>
                <a:latin typeface="Gill Sans MT"/>
                <a:cs typeface="Gill Sans MT"/>
              </a:rPr>
              <a:t>and </a:t>
            </a:r>
            <a:r>
              <a:rPr sz="1467" spc="193" dirty="0">
                <a:solidFill>
                  <a:srgbClr val="2E3D45"/>
                </a:solidFill>
                <a:latin typeface="Gill Sans MT"/>
                <a:cs typeface="Gill Sans MT"/>
              </a:rPr>
              <a:t>mending </a:t>
            </a:r>
            <a:r>
              <a:rPr sz="1467" spc="157" dirty="0">
                <a:solidFill>
                  <a:srgbClr val="2E3D45"/>
                </a:solidFill>
                <a:latin typeface="Gill Sans MT"/>
                <a:cs typeface="Gill Sans MT"/>
              </a:rPr>
              <a:t>is </a:t>
            </a:r>
            <a:r>
              <a:rPr sz="1467" spc="169" dirty="0">
                <a:solidFill>
                  <a:srgbClr val="2E3D45"/>
                </a:solidFill>
                <a:latin typeface="Gill Sans MT"/>
                <a:cs typeface="Gill Sans MT"/>
              </a:rPr>
              <a:t>important </a:t>
            </a:r>
            <a:r>
              <a:rPr sz="1467" spc="183" dirty="0">
                <a:solidFill>
                  <a:srgbClr val="2E3D45"/>
                </a:solidFill>
                <a:latin typeface="Gill Sans MT"/>
                <a:cs typeface="Gill Sans MT"/>
              </a:rPr>
              <a:t>but  </a:t>
            </a:r>
            <a:r>
              <a:rPr sz="1467" spc="177" dirty="0">
                <a:solidFill>
                  <a:srgbClr val="2E3D45"/>
                </a:solidFill>
                <a:latin typeface="Gill Sans MT"/>
                <a:cs typeface="Gill Sans MT"/>
              </a:rPr>
              <a:t>finding </a:t>
            </a:r>
            <a:r>
              <a:rPr sz="1467" spc="183" dirty="0">
                <a:solidFill>
                  <a:srgbClr val="2E3D45"/>
                </a:solidFill>
                <a:latin typeface="Gill Sans MT"/>
                <a:cs typeface="Gill Sans MT"/>
              </a:rPr>
              <a:t>someone </a:t>
            </a:r>
            <a:r>
              <a:rPr sz="1467" spc="117" dirty="0">
                <a:solidFill>
                  <a:srgbClr val="2E3D45"/>
                </a:solidFill>
                <a:latin typeface="Gill Sans MT"/>
                <a:cs typeface="Gill Sans MT"/>
              </a:rPr>
              <a:t>to </a:t>
            </a:r>
            <a:r>
              <a:rPr sz="1467" spc="136" dirty="0">
                <a:solidFill>
                  <a:srgbClr val="2E3D45"/>
                </a:solidFill>
                <a:latin typeface="Gill Sans MT"/>
                <a:cs typeface="Gill Sans MT"/>
              </a:rPr>
              <a:t>do </a:t>
            </a:r>
            <a:r>
              <a:rPr sz="1467" spc="113" dirty="0">
                <a:solidFill>
                  <a:srgbClr val="2E3D45"/>
                </a:solidFill>
                <a:latin typeface="Gill Sans MT"/>
                <a:cs typeface="Gill Sans MT"/>
              </a:rPr>
              <a:t>it </a:t>
            </a:r>
            <a:r>
              <a:rPr sz="1467" spc="157" dirty="0">
                <a:solidFill>
                  <a:srgbClr val="2E3D45"/>
                </a:solidFill>
                <a:latin typeface="Gill Sans MT"/>
                <a:cs typeface="Gill Sans MT"/>
              </a:rPr>
              <a:t>is</a:t>
            </a:r>
            <a:r>
              <a:rPr sz="1467" spc="243" dirty="0">
                <a:solidFill>
                  <a:srgbClr val="2E3D45"/>
                </a:solidFill>
                <a:latin typeface="Gill Sans MT"/>
                <a:cs typeface="Gill Sans MT"/>
              </a:rPr>
              <a:t> </a:t>
            </a:r>
            <a:r>
              <a:rPr sz="1467" spc="167" dirty="0">
                <a:solidFill>
                  <a:srgbClr val="2E3D45"/>
                </a:solidFill>
                <a:latin typeface="Gill Sans MT"/>
                <a:cs typeface="Gill Sans MT"/>
              </a:rPr>
              <a:t>impossible.”</a:t>
            </a:r>
            <a:endParaRPr sz="1467">
              <a:solidFill>
                <a:prstClr val="black"/>
              </a:solidFill>
              <a:latin typeface="Gill Sans MT"/>
              <a:cs typeface="Gill Sans MT"/>
            </a:endParaRPr>
          </a:p>
          <a:p>
            <a:pPr marL="8467" defTabSz="609630">
              <a:spcBef>
                <a:spcPts val="289"/>
              </a:spcBef>
            </a:pPr>
            <a:r>
              <a:rPr sz="1467" spc="87" dirty="0">
                <a:solidFill>
                  <a:srgbClr val="2E3D45"/>
                </a:solidFill>
                <a:latin typeface="Gill Sans MT"/>
                <a:cs typeface="Gill Sans MT"/>
              </a:rPr>
              <a:t>“An</a:t>
            </a:r>
            <a:r>
              <a:rPr sz="1467" spc="100" dirty="0">
                <a:solidFill>
                  <a:srgbClr val="2E3D45"/>
                </a:solidFill>
                <a:latin typeface="Gill Sans MT"/>
                <a:cs typeface="Gill Sans MT"/>
              </a:rPr>
              <a:t> </a:t>
            </a:r>
            <a:r>
              <a:rPr sz="1467" spc="120" dirty="0">
                <a:solidFill>
                  <a:srgbClr val="2E3D45"/>
                </a:solidFill>
                <a:latin typeface="Gill Sans MT"/>
                <a:cs typeface="Gill Sans MT"/>
              </a:rPr>
              <a:t>introvert.”</a:t>
            </a:r>
            <a:endParaRPr sz="1467">
              <a:solidFill>
                <a:prstClr val="black"/>
              </a:solidFill>
              <a:latin typeface="Gill Sans MT"/>
              <a:cs typeface="Gill Sans MT"/>
            </a:endParaRPr>
          </a:p>
          <a:p>
            <a:pPr marL="8467" marR="3387" defTabSz="609630">
              <a:lnSpc>
                <a:spcPct val="116500"/>
              </a:lnSpc>
            </a:pPr>
            <a:r>
              <a:rPr sz="1467" spc="157" dirty="0">
                <a:solidFill>
                  <a:srgbClr val="2E3D45"/>
                </a:solidFill>
                <a:latin typeface="Gill Sans MT"/>
                <a:cs typeface="Gill Sans MT"/>
              </a:rPr>
              <a:t>“Busy </a:t>
            </a:r>
            <a:r>
              <a:rPr sz="1467" spc="173" dirty="0">
                <a:solidFill>
                  <a:srgbClr val="2E3D45"/>
                </a:solidFill>
                <a:latin typeface="Gill Sans MT"/>
                <a:cs typeface="Gill Sans MT"/>
              </a:rPr>
              <a:t>professional </a:t>
            </a:r>
            <a:r>
              <a:rPr sz="1467" spc="123" dirty="0">
                <a:solidFill>
                  <a:srgbClr val="2E3D45"/>
                </a:solidFill>
                <a:latin typeface="Gill Sans MT"/>
                <a:cs typeface="Gill Sans MT"/>
              </a:rPr>
              <a:t>here! </a:t>
            </a:r>
            <a:r>
              <a:rPr sz="1467" spc="67" dirty="0">
                <a:solidFill>
                  <a:srgbClr val="2E3D45"/>
                </a:solidFill>
                <a:latin typeface="Gill Sans MT"/>
                <a:cs typeface="Gill Sans MT"/>
              </a:rPr>
              <a:t>I </a:t>
            </a:r>
            <a:r>
              <a:rPr sz="1467" spc="140" dirty="0">
                <a:solidFill>
                  <a:srgbClr val="2E3D45"/>
                </a:solidFill>
                <a:latin typeface="Gill Sans MT"/>
                <a:cs typeface="Gill Sans MT"/>
              </a:rPr>
              <a:t>love </a:t>
            </a:r>
            <a:r>
              <a:rPr sz="1467" spc="207" dirty="0">
                <a:solidFill>
                  <a:srgbClr val="2E3D45"/>
                </a:solidFill>
                <a:latin typeface="Gill Sans MT"/>
                <a:cs typeface="Gill Sans MT"/>
              </a:rPr>
              <a:t>my </a:t>
            </a:r>
            <a:r>
              <a:rPr sz="1467" spc="130" dirty="0">
                <a:solidFill>
                  <a:srgbClr val="2E3D45"/>
                </a:solidFill>
                <a:latin typeface="Gill Sans MT"/>
                <a:cs typeface="Gill Sans MT"/>
              </a:rPr>
              <a:t>tailor </a:t>
            </a:r>
            <a:r>
              <a:rPr sz="1467" spc="183" dirty="0">
                <a:solidFill>
                  <a:srgbClr val="2E3D45"/>
                </a:solidFill>
                <a:latin typeface="Gill Sans MT"/>
                <a:cs typeface="Gill Sans MT"/>
              </a:rPr>
              <a:t>but </a:t>
            </a:r>
            <a:r>
              <a:rPr sz="1467" spc="200" dirty="0">
                <a:solidFill>
                  <a:srgbClr val="2E3D45"/>
                </a:solidFill>
                <a:latin typeface="Gill Sans MT"/>
                <a:cs typeface="Gill Sans MT"/>
              </a:rPr>
              <a:t>she </a:t>
            </a:r>
            <a:r>
              <a:rPr sz="1467" spc="157" dirty="0">
                <a:solidFill>
                  <a:srgbClr val="2E3D45"/>
                </a:solidFill>
                <a:latin typeface="Gill Sans MT"/>
                <a:cs typeface="Gill Sans MT"/>
              </a:rPr>
              <a:t>is </a:t>
            </a:r>
            <a:r>
              <a:rPr sz="1467" spc="167" dirty="0">
                <a:solidFill>
                  <a:srgbClr val="2E3D45"/>
                </a:solidFill>
                <a:latin typeface="Gill Sans MT"/>
                <a:cs typeface="Gill Sans MT"/>
              </a:rPr>
              <a:t>30 </a:t>
            </a:r>
            <a:r>
              <a:rPr sz="1467" spc="197" dirty="0">
                <a:solidFill>
                  <a:srgbClr val="2E3D45"/>
                </a:solidFill>
                <a:latin typeface="Gill Sans MT"/>
                <a:cs typeface="Gill Sans MT"/>
              </a:rPr>
              <a:t>minutes </a:t>
            </a:r>
            <a:r>
              <a:rPr sz="1467" spc="200" dirty="0">
                <a:solidFill>
                  <a:srgbClr val="2E3D45"/>
                </a:solidFill>
                <a:latin typeface="Gill Sans MT"/>
                <a:cs typeface="Gill Sans MT"/>
              </a:rPr>
              <a:t>away  </a:t>
            </a:r>
            <a:r>
              <a:rPr sz="1467" spc="207" dirty="0">
                <a:solidFill>
                  <a:srgbClr val="2E3D45"/>
                </a:solidFill>
                <a:latin typeface="Gill Sans MT"/>
                <a:cs typeface="Gill Sans MT"/>
              </a:rPr>
              <a:t>and </a:t>
            </a:r>
            <a:r>
              <a:rPr sz="1467" spc="169" dirty="0">
                <a:solidFill>
                  <a:srgbClr val="2E3D45"/>
                </a:solidFill>
                <a:latin typeface="Gill Sans MT"/>
                <a:cs typeface="Gill Sans MT"/>
              </a:rPr>
              <a:t>the </a:t>
            </a:r>
            <a:r>
              <a:rPr sz="1467" spc="150" dirty="0">
                <a:solidFill>
                  <a:srgbClr val="2E3D45"/>
                </a:solidFill>
                <a:latin typeface="Gill Sans MT"/>
                <a:cs typeface="Gill Sans MT"/>
              </a:rPr>
              <a:t>errand </a:t>
            </a:r>
            <a:r>
              <a:rPr sz="1467" spc="147" dirty="0">
                <a:solidFill>
                  <a:srgbClr val="2E3D45"/>
                </a:solidFill>
                <a:latin typeface="Gill Sans MT"/>
                <a:cs typeface="Gill Sans MT"/>
              </a:rPr>
              <a:t>never </a:t>
            </a:r>
            <a:r>
              <a:rPr sz="1467" spc="200" dirty="0">
                <a:solidFill>
                  <a:srgbClr val="2E3D45"/>
                </a:solidFill>
                <a:latin typeface="Gill Sans MT"/>
                <a:cs typeface="Gill Sans MT"/>
              </a:rPr>
              <a:t>happens. </a:t>
            </a:r>
            <a:r>
              <a:rPr sz="1467" spc="67" dirty="0">
                <a:solidFill>
                  <a:srgbClr val="2E3D45"/>
                </a:solidFill>
                <a:latin typeface="Gill Sans MT"/>
                <a:cs typeface="Gill Sans MT"/>
              </a:rPr>
              <a:t>I </a:t>
            </a:r>
            <a:r>
              <a:rPr sz="1467" spc="193" dirty="0">
                <a:solidFill>
                  <a:srgbClr val="2E3D45"/>
                </a:solidFill>
                <a:latin typeface="Gill Sans MT"/>
                <a:cs typeface="Gill Sans MT"/>
              </a:rPr>
              <a:t>want </a:t>
            </a:r>
            <a:r>
              <a:rPr sz="1467" spc="203" dirty="0">
                <a:solidFill>
                  <a:srgbClr val="2E3D45"/>
                </a:solidFill>
                <a:latin typeface="Gill Sans MT"/>
                <a:cs typeface="Gill Sans MT"/>
              </a:rPr>
              <a:t>half </a:t>
            </a:r>
            <a:r>
              <a:rPr sz="1467" spc="150" dirty="0">
                <a:solidFill>
                  <a:srgbClr val="2E3D45"/>
                </a:solidFill>
                <a:latin typeface="Gill Sans MT"/>
                <a:cs typeface="Gill Sans MT"/>
              </a:rPr>
              <a:t>fixing </a:t>
            </a:r>
            <a:r>
              <a:rPr sz="1467" spc="173" dirty="0">
                <a:solidFill>
                  <a:srgbClr val="2E3D45"/>
                </a:solidFill>
                <a:latin typeface="Gill Sans MT"/>
                <a:cs typeface="Gill Sans MT"/>
              </a:rPr>
              <a:t>buttons, taking  </a:t>
            </a:r>
            <a:r>
              <a:rPr sz="1467" spc="177" dirty="0">
                <a:solidFill>
                  <a:srgbClr val="2E3D45"/>
                </a:solidFill>
                <a:latin typeface="Gill Sans MT"/>
                <a:cs typeface="Gill Sans MT"/>
              </a:rPr>
              <a:t>clothes </a:t>
            </a:r>
            <a:r>
              <a:rPr sz="1467" spc="136" dirty="0">
                <a:solidFill>
                  <a:srgbClr val="2E3D45"/>
                </a:solidFill>
                <a:latin typeface="Gill Sans MT"/>
                <a:cs typeface="Gill Sans MT"/>
              </a:rPr>
              <a:t>in </a:t>
            </a:r>
            <a:r>
              <a:rPr sz="1467" spc="207" dirty="0">
                <a:solidFill>
                  <a:srgbClr val="2E3D45"/>
                </a:solidFill>
                <a:latin typeface="Gill Sans MT"/>
                <a:cs typeface="Gill Sans MT"/>
              </a:rPr>
              <a:t>and </a:t>
            </a:r>
            <a:r>
              <a:rPr sz="1467" spc="136" dirty="0">
                <a:solidFill>
                  <a:srgbClr val="2E3D45"/>
                </a:solidFill>
                <a:latin typeface="Gill Sans MT"/>
                <a:cs typeface="Gill Sans MT"/>
              </a:rPr>
              <a:t>out, </a:t>
            </a:r>
            <a:r>
              <a:rPr sz="1467" spc="207" dirty="0">
                <a:solidFill>
                  <a:srgbClr val="2E3D45"/>
                </a:solidFill>
                <a:latin typeface="Gill Sans MT"/>
                <a:cs typeface="Gill Sans MT"/>
              </a:rPr>
              <a:t>and </a:t>
            </a:r>
            <a:r>
              <a:rPr sz="1467" spc="203" dirty="0">
                <a:solidFill>
                  <a:srgbClr val="2E3D45"/>
                </a:solidFill>
                <a:latin typeface="Gill Sans MT"/>
                <a:cs typeface="Gill Sans MT"/>
              </a:rPr>
              <a:t>half </a:t>
            </a:r>
            <a:r>
              <a:rPr sz="1467" spc="183" dirty="0">
                <a:solidFill>
                  <a:srgbClr val="2E3D45"/>
                </a:solidFill>
                <a:latin typeface="Gill Sans MT"/>
                <a:cs typeface="Gill Sans MT"/>
              </a:rPr>
              <a:t>customizing </a:t>
            </a:r>
            <a:r>
              <a:rPr sz="1467" spc="180" dirty="0">
                <a:solidFill>
                  <a:srgbClr val="2E3D45"/>
                </a:solidFill>
                <a:latin typeface="Gill Sans MT"/>
                <a:cs typeface="Gill Sans MT"/>
              </a:rPr>
              <a:t>random </a:t>
            </a:r>
            <a:r>
              <a:rPr sz="1467" spc="183" dirty="0">
                <a:solidFill>
                  <a:srgbClr val="2E3D45"/>
                </a:solidFill>
                <a:latin typeface="Gill Sans MT"/>
                <a:cs typeface="Gill Sans MT"/>
              </a:rPr>
              <a:t>pieces </a:t>
            </a:r>
            <a:r>
              <a:rPr sz="1467" spc="67" dirty="0">
                <a:solidFill>
                  <a:srgbClr val="2E3D45"/>
                </a:solidFill>
                <a:latin typeface="Gill Sans MT"/>
                <a:cs typeface="Gill Sans MT"/>
              </a:rPr>
              <a:t>I </a:t>
            </a:r>
            <a:r>
              <a:rPr sz="1467" spc="183" dirty="0">
                <a:solidFill>
                  <a:srgbClr val="2E3D45"/>
                </a:solidFill>
                <a:latin typeface="Gill Sans MT"/>
                <a:cs typeface="Gill Sans MT"/>
              </a:rPr>
              <a:t>find at  </a:t>
            </a:r>
            <a:r>
              <a:rPr sz="1467" spc="150" dirty="0">
                <a:solidFill>
                  <a:srgbClr val="2E3D45"/>
                </a:solidFill>
                <a:latin typeface="Gill Sans MT"/>
                <a:cs typeface="Gill Sans MT"/>
              </a:rPr>
              <a:t>thrift</a:t>
            </a:r>
            <a:r>
              <a:rPr sz="1467" spc="107" dirty="0">
                <a:solidFill>
                  <a:srgbClr val="2E3D45"/>
                </a:solidFill>
                <a:latin typeface="Gill Sans MT"/>
                <a:cs typeface="Gill Sans MT"/>
              </a:rPr>
              <a:t> </a:t>
            </a:r>
            <a:r>
              <a:rPr sz="1467" spc="140" dirty="0">
                <a:solidFill>
                  <a:srgbClr val="2E3D45"/>
                </a:solidFill>
                <a:latin typeface="Gill Sans MT"/>
                <a:cs typeface="Gill Sans MT"/>
              </a:rPr>
              <a:t>stores.”</a:t>
            </a:r>
            <a:endParaRPr sz="1467">
              <a:solidFill>
                <a:prstClr val="black"/>
              </a:solidFill>
              <a:latin typeface="Gill Sans MT"/>
              <a:cs typeface="Gill Sans MT"/>
            </a:endParaRPr>
          </a:p>
          <a:p>
            <a:pPr marL="8467" marR="181619" defTabSz="609630">
              <a:lnSpc>
                <a:spcPct val="116500"/>
              </a:lnSpc>
            </a:pPr>
            <a:r>
              <a:rPr sz="1467" spc="157" dirty="0">
                <a:solidFill>
                  <a:srgbClr val="2E3D45"/>
                </a:solidFill>
                <a:latin typeface="Gill Sans MT"/>
                <a:cs typeface="Gill Sans MT"/>
              </a:rPr>
              <a:t>“Busy </a:t>
            </a:r>
            <a:r>
              <a:rPr sz="1467" spc="223" dirty="0">
                <a:solidFill>
                  <a:srgbClr val="2E3D45"/>
                </a:solidFill>
                <a:latin typeface="Gill Sans MT"/>
                <a:cs typeface="Gill Sans MT"/>
              </a:rPr>
              <a:t>mom </a:t>
            </a:r>
            <a:r>
              <a:rPr sz="1467" spc="207" dirty="0">
                <a:solidFill>
                  <a:srgbClr val="2E3D45"/>
                </a:solidFill>
                <a:latin typeface="Gill Sans MT"/>
                <a:cs typeface="Gill Sans MT"/>
              </a:rPr>
              <a:t>and </a:t>
            </a:r>
            <a:r>
              <a:rPr sz="1467" spc="27" dirty="0">
                <a:solidFill>
                  <a:srgbClr val="2E3D45"/>
                </a:solidFill>
                <a:latin typeface="Gill Sans MT"/>
                <a:cs typeface="Gill Sans MT"/>
              </a:rPr>
              <a:t>RN </a:t>
            </a:r>
            <a:r>
              <a:rPr sz="1467" spc="140" dirty="0">
                <a:solidFill>
                  <a:srgbClr val="2E3D45"/>
                </a:solidFill>
                <a:latin typeface="Gill Sans MT"/>
                <a:cs typeface="Gill Sans MT"/>
              </a:rPr>
              <a:t>working </a:t>
            </a:r>
            <a:r>
              <a:rPr sz="1467" spc="136" dirty="0">
                <a:solidFill>
                  <a:srgbClr val="2E3D45"/>
                </a:solidFill>
                <a:latin typeface="Gill Sans MT"/>
                <a:cs typeface="Gill Sans MT"/>
              </a:rPr>
              <a:t>loooong </a:t>
            </a:r>
            <a:r>
              <a:rPr sz="1467" spc="177" dirty="0">
                <a:solidFill>
                  <a:srgbClr val="2E3D45"/>
                </a:solidFill>
                <a:latin typeface="Gill Sans MT"/>
                <a:cs typeface="Gill Sans MT"/>
              </a:rPr>
              <a:t>hospital </a:t>
            </a:r>
            <a:r>
              <a:rPr sz="1467" spc="147" dirty="0">
                <a:solidFill>
                  <a:srgbClr val="2E3D45"/>
                </a:solidFill>
                <a:latin typeface="Gill Sans MT"/>
                <a:cs typeface="Gill Sans MT"/>
              </a:rPr>
              <a:t>hours. </a:t>
            </a:r>
            <a:r>
              <a:rPr sz="1467" spc="17" dirty="0">
                <a:solidFill>
                  <a:srgbClr val="2E3D45"/>
                </a:solidFill>
                <a:latin typeface="Gill Sans MT"/>
                <a:cs typeface="Gill Sans MT"/>
              </a:rPr>
              <a:t>No </a:t>
            </a:r>
            <a:r>
              <a:rPr sz="1467" spc="150" dirty="0">
                <a:solidFill>
                  <a:srgbClr val="2E3D45"/>
                </a:solidFill>
                <a:latin typeface="Gill Sans MT"/>
                <a:cs typeface="Gill Sans MT"/>
              </a:rPr>
              <a:t>time! </a:t>
            </a:r>
            <a:r>
              <a:rPr sz="1467" spc="133" dirty="0">
                <a:solidFill>
                  <a:srgbClr val="2E3D45"/>
                </a:solidFill>
                <a:latin typeface="Gill Sans MT"/>
                <a:cs typeface="Gill Sans MT"/>
              </a:rPr>
              <a:t>And  </a:t>
            </a:r>
            <a:r>
              <a:rPr sz="1467" spc="173" dirty="0">
                <a:solidFill>
                  <a:srgbClr val="2E3D45"/>
                </a:solidFill>
                <a:latin typeface="Gill Sans MT"/>
                <a:cs typeface="Gill Sans MT"/>
              </a:rPr>
              <a:t>often </a:t>
            </a:r>
            <a:r>
              <a:rPr sz="1467" spc="147" dirty="0">
                <a:solidFill>
                  <a:srgbClr val="2E3D45"/>
                </a:solidFill>
                <a:latin typeface="Gill Sans MT"/>
                <a:cs typeface="Gill Sans MT"/>
              </a:rPr>
              <a:t>don’t </a:t>
            </a:r>
            <a:r>
              <a:rPr sz="1467" spc="163" dirty="0">
                <a:solidFill>
                  <a:srgbClr val="2E3D45"/>
                </a:solidFill>
                <a:latin typeface="Gill Sans MT"/>
                <a:cs typeface="Gill Sans MT"/>
              </a:rPr>
              <a:t>know how </a:t>
            </a:r>
            <a:r>
              <a:rPr sz="1467" spc="130" dirty="0">
                <a:solidFill>
                  <a:srgbClr val="2E3D45"/>
                </a:solidFill>
                <a:latin typeface="Gill Sans MT"/>
                <a:cs typeface="Gill Sans MT"/>
              </a:rPr>
              <a:t>(like </a:t>
            </a:r>
            <a:r>
              <a:rPr sz="1467" spc="150" dirty="0">
                <a:solidFill>
                  <a:srgbClr val="2E3D45"/>
                </a:solidFill>
                <a:latin typeface="Gill Sans MT"/>
                <a:cs typeface="Gill Sans MT"/>
              </a:rPr>
              <a:t>broken </a:t>
            </a:r>
            <a:r>
              <a:rPr sz="1467" spc="163" dirty="0">
                <a:solidFill>
                  <a:srgbClr val="2E3D45"/>
                </a:solidFill>
                <a:latin typeface="Gill Sans MT"/>
                <a:cs typeface="Gill Sans MT"/>
              </a:rPr>
              <a:t>zippers, </a:t>
            </a:r>
            <a:r>
              <a:rPr sz="1467" spc="180" dirty="0">
                <a:solidFill>
                  <a:srgbClr val="2E3D45"/>
                </a:solidFill>
                <a:latin typeface="Gill Sans MT"/>
                <a:cs typeface="Gill Sans MT"/>
              </a:rPr>
              <a:t>adjusting </a:t>
            </a:r>
            <a:r>
              <a:rPr sz="1467" spc="177" dirty="0">
                <a:solidFill>
                  <a:srgbClr val="2E3D45"/>
                </a:solidFill>
                <a:latin typeface="Gill Sans MT"/>
                <a:cs typeface="Gill Sans MT"/>
              </a:rPr>
              <a:t>straps, </a:t>
            </a:r>
            <a:r>
              <a:rPr sz="1467" spc="127" dirty="0">
                <a:solidFill>
                  <a:srgbClr val="2E3D45"/>
                </a:solidFill>
                <a:latin typeface="Gill Sans MT"/>
                <a:cs typeface="Gill Sans MT"/>
              </a:rPr>
              <a:t>etc.)”  </a:t>
            </a:r>
            <a:r>
              <a:rPr sz="1467" spc="63" dirty="0">
                <a:solidFill>
                  <a:srgbClr val="2E3D45"/>
                </a:solidFill>
                <a:latin typeface="Gill Sans MT"/>
                <a:cs typeface="Gill Sans MT"/>
              </a:rPr>
              <a:t>“I </a:t>
            </a:r>
            <a:r>
              <a:rPr sz="1467" spc="183" dirty="0">
                <a:solidFill>
                  <a:srgbClr val="2E3D45"/>
                </a:solidFill>
                <a:latin typeface="Gill Sans MT"/>
                <a:cs typeface="Gill Sans MT"/>
              </a:rPr>
              <a:t>need </a:t>
            </a:r>
            <a:r>
              <a:rPr sz="1467" spc="169" dirty="0">
                <a:solidFill>
                  <a:srgbClr val="2E3D45"/>
                </a:solidFill>
                <a:latin typeface="Gill Sans MT"/>
                <a:cs typeface="Gill Sans MT"/>
              </a:rPr>
              <a:t>this </a:t>
            </a:r>
            <a:r>
              <a:rPr sz="1467" spc="150" dirty="0">
                <a:solidFill>
                  <a:srgbClr val="2E3D45"/>
                </a:solidFill>
                <a:latin typeface="Gill Sans MT"/>
                <a:cs typeface="Gill Sans MT"/>
              </a:rPr>
              <a:t>service, </a:t>
            </a:r>
            <a:r>
              <a:rPr sz="1467" spc="197" dirty="0">
                <a:solidFill>
                  <a:srgbClr val="2E3D45"/>
                </a:solidFill>
                <a:latin typeface="Gill Sans MT"/>
                <a:cs typeface="Gill Sans MT"/>
              </a:rPr>
              <a:t>please </a:t>
            </a:r>
            <a:r>
              <a:rPr sz="1467" spc="163" dirty="0">
                <a:solidFill>
                  <a:srgbClr val="2E3D45"/>
                </a:solidFill>
                <a:latin typeface="Gill Sans MT"/>
                <a:cs typeface="Gill Sans MT"/>
              </a:rPr>
              <a:t>how </a:t>
            </a:r>
            <a:r>
              <a:rPr sz="1467" spc="136" dirty="0">
                <a:solidFill>
                  <a:srgbClr val="2E3D45"/>
                </a:solidFill>
                <a:latin typeface="Gill Sans MT"/>
                <a:cs typeface="Gill Sans MT"/>
              </a:rPr>
              <a:t>do </a:t>
            </a:r>
            <a:r>
              <a:rPr sz="1467" spc="173" dirty="0">
                <a:solidFill>
                  <a:srgbClr val="2E3D45"/>
                </a:solidFill>
                <a:latin typeface="Gill Sans MT"/>
                <a:cs typeface="Gill Sans MT"/>
              </a:rPr>
              <a:t>we </a:t>
            </a:r>
            <a:r>
              <a:rPr sz="1467" spc="217" dirty="0">
                <a:solidFill>
                  <a:srgbClr val="2E3D45"/>
                </a:solidFill>
                <a:latin typeface="Gill Sans MT"/>
                <a:cs typeface="Gill Sans MT"/>
              </a:rPr>
              <a:t>access</a:t>
            </a:r>
            <a:r>
              <a:rPr sz="1467" spc="230" dirty="0">
                <a:solidFill>
                  <a:srgbClr val="2E3D45"/>
                </a:solidFill>
                <a:latin typeface="Gill Sans MT"/>
                <a:cs typeface="Gill Sans MT"/>
              </a:rPr>
              <a:t> </a:t>
            </a:r>
            <a:r>
              <a:rPr sz="1467" spc="157" dirty="0">
                <a:solidFill>
                  <a:srgbClr val="2E3D45"/>
                </a:solidFill>
                <a:latin typeface="Gill Sans MT"/>
                <a:cs typeface="Gill Sans MT"/>
              </a:rPr>
              <a:t>it?”</a:t>
            </a:r>
            <a:endParaRPr sz="1467">
              <a:solidFill>
                <a:prstClr val="black"/>
              </a:solidFill>
              <a:latin typeface="Gill Sans MT"/>
              <a:cs typeface="Gill Sans MT"/>
            </a:endParaRPr>
          </a:p>
          <a:p>
            <a:pPr marL="8467" defTabSz="609630">
              <a:spcBef>
                <a:spcPts val="289"/>
              </a:spcBef>
            </a:pPr>
            <a:r>
              <a:rPr sz="1467" spc="130" dirty="0">
                <a:solidFill>
                  <a:srgbClr val="2E3D45"/>
                </a:solidFill>
                <a:latin typeface="Gill Sans MT"/>
                <a:cs typeface="Gill Sans MT"/>
              </a:rPr>
              <a:t>“Love </a:t>
            </a:r>
            <a:r>
              <a:rPr sz="1467" spc="143" dirty="0">
                <a:solidFill>
                  <a:srgbClr val="2E3D45"/>
                </a:solidFill>
                <a:latin typeface="Gill Sans MT"/>
                <a:cs typeface="Gill Sans MT"/>
              </a:rPr>
              <a:t>this! </a:t>
            </a:r>
            <a:r>
              <a:rPr sz="1467" spc="140" dirty="0">
                <a:solidFill>
                  <a:srgbClr val="2E3D45"/>
                </a:solidFill>
                <a:latin typeface="Gill Sans MT"/>
                <a:cs typeface="Gill Sans MT"/>
              </a:rPr>
              <a:t>Price </a:t>
            </a:r>
            <a:r>
              <a:rPr sz="1467" spc="177" dirty="0">
                <a:solidFill>
                  <a:srgbClr val="2E3D45"/>
                </a:solidFill>
                <a:latin typeface="Gill Sans MT"/>
                <a:cs typeface="Gill Sans MT"/>
              </a:rPr>
              <a:t>transparency </a:t>
            </a:r>
            <a:r>
              <a:rPr sz="1467" spc="157" dirty="0">
                <a:solidFill>
                  <a:srgbClr val="2E3D45"/>
                </a:solidFill>
                <a:latin typeface="Gill Sans MT"/>
                <a:cs typeface="Gill Sans MT"/>
              </a:rPr>
              <a:t>is </a:t>
            </a:r>
            <a:r>
              <a:rPr sz="1467" spc="207" dirty="0">
                <a:solidFill>
                  <a:srgbClr val="2E3D45"/>
                </a:solidFill>
                <a:latin typeface="Gill Sans MT"/>
                <a:cs typeface="Gill Sans MT"/>
              </a:rPr>
              <a:t>my </a:t>
            </a:r>
            <a:r>
              <a:rPr sz="1467" spc="180" dirty="0">
                <a:solidFill>
                  <a:srgbClr val="2E3D45"/>
                </a:solidFill>
                <a:latin typeface="Gill Sans MT"/>
                <a:cs typeface="Gill Sans MT"/>
              </a:rPr>
              <a:t>biggest </a:t>
            </a:r>
            <a:r>
              <a:rPr sz="1467" spc="173" dirty="0">
                <a:solidFill>
                  <a:srgbClr val="2E3D45"/>
                </a:solidFill>
                <a:latin typeface="Gill Sans MT"/>
                <a:cs typeface="Gill Sans MT"/>
              </a:rPr>
              <a:t>issue, </a:t>
            </a:r>
            <a:r>
              <a:rPr sz="1467" spc="157" dirty="0">
                <a:solidFill>
                  <a:srgbClr val="2E3D45"/>
                </a:solidFill>
                <a:latin typeface="Gill Sans MT"/>
                <a:cs typeface="Gill Sans MT"/>
              </a:rPr>
              <a:t>is </a:t>
            </a:r>
            <a:r>
              <a:rPr sz="1467" spc="133" dirty="0">
                <a:solidFill>
                  <a:srgbClr val="2E3D45"/>
                </a:solidFill>
                <a:latin typeface="Gill Sans MT"/>
                <a:cs typeface="Gill Sans MT"/>
              </a:rPr>
              <a:t>fix </a:t>
            </a:r>
            <a:r>
              <a:rPr sz="1467" spc="153" dirty="0">
                <a:solidFill>
                  <a:srgbClr val="2E3D45"/>
                </a:solidFill>
                <a:latin typeface="Gill Sans MT"/>
                <a:cs typeface="Gill Sans MT"/>
              </a:rPr>
              <a:t>going </a:t>
            </a:r>
            <a:r>
              <a:rPr sz="1467" spc="117" dirty="0">
                <a:solidFill>
                  <a:srgbClr val="2E3D45"/>
                </a:solidFill>
                <a:latin typeface="Gill Sans MT"/>
                <a:cs typeface="Gill Sans MT"/>
              </a:rPr>
              <a:t>to</a:t>
            </a:r>
            <a:r>
              <a:rPr sz="1467" spc="220" dirty="0">
                <a:solidFill>
                  <a:srgbClr val="2E3D45"/>
                </a:solidFill>
                <a:latin typeface="Gill Sans MT"/>
                <a:cs typeface="Gill Sans MT"/>
              </a:rPr>
              <a:t> </a:t>
            </a:r>
            <a:r>
              <a:rPr sz="1467" spc="183" dirty="0">
                <a:solidFill>
                  <a:srgbClr val="2E3D45"/>
                </a:solidFill>
                <a:latin typeface="Gill Sans MT"/>
                <a:cs typeface="Gill Sans MT"/>
              </a:rPr>
              <a:t>be</a:t>
            </a:r>
            <a:endParaRPr sz="1467">
              <a:solidFill>
                <a:prstClr val="black"/>
              </a:solidFill>
              <a:latin typeface="Gill Sans MT"/>
              <a:cs typeface="Gill Sans MT"/>
            </a:endParaRPr>
          </a:p>
          <a:p>
            <a:pPr marL="8467" marR="404304" defTabSz="609630">
              <a:lnSpc>
                <a:spcPct val="116500"/>
              </a:lnSpc>
            </a:pPr>
            <a:r>
              <a:rPr sz="1467" spc="163" dirty="0">
                <a:solidFill>
                  <a:srgbClr val="2E3D45"/>
                </a:solidFill>
                <a:latin typeface="Gill Sans MT"/>
                <a:cs typeface="Gill Sans MT"/>
              </a:rPr>
              <a:t>$30 </a:t>
            </a:r>
            <a:r>
              <a:rPr sz="1467" spc="60" dirty="0">
                <a:solidFill>
                  <a:srgbClr val="2E3D45"/>
                </a:solidFill>
                <a:latin typeface="Gill Sans MT"/>
                <a:cs typeface="Gill Sans MT"/>
              </a:rPr>
              <a:t>or </a:t>
            </a:r>
            <a:r>
              <a:rPr sz="1467" spc="93" dirty="0">
                <a:solidFill>
                  <a:srgbClr val="2E3D45"/>
                </a:solidFill>
                <a:latin typeface="Gill Sans MT"/>
                <a:cs typeface="Gill Sans MT"/>
              </a:rPr>
              <a:t>$130, </a:t>
            </a:r>
            <a:r>
              <a:rPr sz="1467" spc="113" dirty="0">
                <a:solidFill>
                  <a:srgbClr val="2E3D45"/>
                </a:solidFill>
                <a:latin typeface="Gill Sans MT"/>
                <a:cs typeface="Gill Sans MT"/>
              </a:rPr>
              <a:t>too </a:t>
            </a:r>
            <a:r>
              <a:rPr sz="1467" spc="183" dirty="0">
                <a:solidFill>
                  <a:srgbClr val="2E3D45"/>
                </a:solidFill>
                <a:latin typeface="Gill Sans MT"/>
                <a:cs typeface="Gill Sans MT"/>
              </a:rPr>
              <a:t>scared </a:t>
            </a:r>
            <a:r>
              <a:rPr sz="1467" spc="117" dirty="0">
                <a:solidFill>
                  <a:srgbClr val="2E3D45"/>
                </a:solidFill>
                <a:latin typeface="Gill Sans MT"/>
                <a:cs typeface="Gill Sans MT"/>
              </a:rPr>
              <a:t>to </a:t>
            </a:r>
            <a:r>
              <a:rPr sz="1467" spc="183" dirty="0">
                <a:solidFill>
                  <a:srgbClr val="2E3D45"/>
                </a:solidFill>
                <a:latin typeface="Gill Sans MT"/>
                <a:cs typeface="Gill Sans MT"/>
              </a:rPr>
              <a:t>find </a:t>
            </a:r>
            <a:r>
              <a:rPr sz="1467" spc="147" dirty="0">
                <a:solidFill>
                  <a:srgbClr val="2E3D45"/>
                </a:solidFill>
                <a:latin typeface="Gill Sans MT"/>
                <a:cs typeface="Gill Sans MT"/>
              </a:rPr>
              <a:t>out </a:t>
            </a:r>
            <a:r>
              <a:rPr sz="1467" spc="157" dirty="0">
                <a:solidFill>
                  <a:srgbClr val="2E3D45"/>
                </a:solidFill>
                <a:latin typeface="Gill Sans MT"/>
                <a:cs typeface="Gill Sans MT"/>
              </a:rPr>
              <a:t>so </a:t>
            </a:r>
            <a:r>
              <a:rPr sz="1467" spc="147" dirty="0">
                <a:solidFill>
                  <a:srgbClr val="2E3D45"/>
                </a:solidFill>
                <a:latin typeface="Gill Sans MT"/>
                <a:cs typeface="Gill Sans MT"/>
              </a:rPr>
              <a:t>don’t </a:t>
            </a:r>
            <a:r>
              <a:rPr sz="1467" spc="120" dirty="0">
                <a:solidFill>
                  <a:srgbClr val="2E3D45"/>
                </a:solidFill>
                <a:latin typeface="Gill Sans MT"/>
                <a:cs typeface="Gill Sans MT"/>
              </a:rPr>
              <a:t>go. </a:t>
            </a:r>
            <a:r>
              <a:rPr sz="1467" spc="207" dirty="0">
                <a:solidFill>
                  <a:srgbClr val="2E3D45"/>
                </a:solidFill>
                <a:latin typeface="Gill Sans MT"/>
                <a:cs typeface="Gill Sans MT"/>
              </a:rPr>
              <a:t>Sounds </a:t>
            </a:r>
            <a:r>
              <a:rPr sz="1467" spc="143" dirty="0">
                <a:solidFill>
                  <a:srgbClr val="2E3D45"/>
                </a:solidFill>
                <a:latin typeface="Gill Sans MT"/>
                <a:cs typeface="Gill Sans MT"/>
              </a:rPr>
              <a:t>like </a:t>
            </a:r>
            <a:r>
              <a:rPr sz="1467" spc="169" dirty="0">
                <a:solidFill>
                  <a:srgbClr val="2E3D45"/>
                </a:solidFill>
                <a:latin typeface="Gill Sans MT"/>
                <a:cs typeface="Gill Sans MT"/>
              </a:rPr>
              <a:t>this  would </a:t>
            </a:r>
            <a:r>
              <a:rPr sz="1467" spc="183" dirty="0">
                <a:solidFill>
                  <a:srgbClr val="2E3D45"/>
                </a:solidFill>
                <a:latin typeface="Gill Sans MT"/>
                <a:cs typeface="Gill Sans MT"/>
              </a:rPr>
              <a:t>be</a:t>
            </a:r>
            <a:r>
              <a:rPr sz="1467" spc="100" dirty="0">
                <a:solidFill>
                  <a:srgbClr val="2E3D45"/>
                </a:solidFill>
                <a:latin typeface="Gill Sans MT"/>
                <a:cs typeface="Gill Sans MT"/>
              </a:rPr>
              <a:t> </a:t>
            </a:r>
            <a:r>
              <a:rPr sz="1467" spc="127" dirty="0">
                <a:solidFill>
                  <a:srgbClr val="2E3D45"/>
                </a:solidFill>
                <a:latin typeface="Gill Sans MT"/>
                <a:cs typeface="Gill Sans MT"/>
              </a:rPr>
              <a:t>great!”</a:t>
            </a:r>
            <a:endParaRPr sz="1467">
              <a:solidFill>
                <a:prstClr val="black"/>
              </a:solidFill>
              <a:latin typeface="Gill Sans MT"/>
              <a:cs typeface="Gill Sans MT"/>
            </a:endParaRPr>
          </a:p>
        </p:txBody>
      </p:sp>
      <p:sp>
        <p:nvSpPr>
          <p:cNvPr id="14" name="object 14"/>
          <p:cNvSpPr txBox="1"/>
          <p:nvPr/>
        </p:nvSpPr>
        <p:spPr>
          <a:xfrm>
            <a:off x="5056776" y="1340981"/>
            <a:ext cx="6645487" cy="1043747"/>
          </a:xfrm>
          <a:prstGeom prst="rect">
            <a:avLst/>
          </a:prstGeom>
        </p:spPr>
        <p:txBody>
          <a:bodyPr vert="horz" wrap="square" lIns="0" tIns="0" rIns="0" bIns="0" rtlCol="0">
            <a:spAutoFit/>
          </a:bodyPr>
          <a:lstStyle/>
          <a:p>
            <a:pPr marL="8467" defTabSz="609630"/>
            <a:r>
              <a:rPr sz="1667" spc="437" dirty="0">
                <a:solidFill>
                  <a:srgbClr val="2E3D45"/>
                </a:solidFill>
                <a:latin typeface="Lucida Sans Unicode"/>
                <a:cs typeface="Lucida Sans Unicode"/>
              </a:rPr>
              <a:t>CUSTOMER</a:t>
            </a:r>
            <a:r>
              <a:rPr sz="1667" spc="-53" dirty="0">
                <a:solidFill>
                  <a:srgbClr val="2E3D45"/>
                </a:solidFill>
                <a:latin typeface="Lucida Sans Unicode"/>
                <a:cs typeface="Lucida Sans Unicode"/>
              </a:rPr>
              <a:t> </a:t>
            </a:r>
            <a:r>
              <a:rPr sz="1667" spc="407" dirty="0">
                <a:solidFill>
                  <a:srgbClr val="2E3D45"/>
                </a:solidFill>
                <a:latin typeface="Lucida Sans Unicode"/>
                <a:cs typeface="Lucida Sans Unicode"/>
              </a:rPr>
              <a:t>DISCOVERY</a:t>
            </a:r>
            <a:endParaRPr sz="1667">
              <a:solidFill>
                <a:prstClr val="black"/>
              </a:solidFill>
              <a:latin typeface="Lucida Sans Unicode"/>
              <a:cs typeface="Lucida Sans Unicode"/>
            </a:endParaRPr>
          </a:p>
          <a:p>
            <a:pPr defTabSz="609630">
              <a:spcBef>
                <a:spcPts val="30"/>
              </a:spcBef>
            </a:pPr>
            <a:endParaRPr sz="1833">
              <a:solidFill>
                <a:prstClr val="black"/>
              </a:solidFill>
              <a:latin typeface="Times New Roman"/>
              <a:cs typeface="Times New Roman"/>
            </a:endParaRPr>
          </a:p>
          <a:p>
            <a:pPr marL="8467" marR="3387" defTabSz="609630">
              <a:lnSpc>
                <a:spcPct val="116500"/>
              </a:lnSpc>
            </a:pPr>
            <a:r>
              <a:rPr sz="1467" b="1" spc="40" dirty="0">
                <a:solidFill>
                  <a:srgbClr val="2E3D45"/>
                </a:solidFill>
                <a:latin typeface="Arial"/>
                <a:cs typeface="Arial"/>
              </a:rPr>
              <a:t>Question: </a:t>
            </a:r>
            <a:r>
              <a:rPr sz="1467" b="1" spc="107" dirty="0">
                <a:solidFill>
                  <a:srgbClr val="2E3D45"/>
                </a:solidFill>
                <a:latin typeface="Arial"/>
                <a:cs typeface="Arial"/>
              </a:rPr>
              <a:t>If </a:t>
            </a:r>
            <a:r>
              <a:rPr sz="1467" b="1" spc="23" dirty="0">
                <a:solidFill>
                  <a:srgbClr val="2E3D45"/>
                </a:solidFill>
                <a:latin typeface="Arial"/>
                <a:cs typeface="Arial"/>
              </a:rPr>
              <a:t>you </a:t>
            </a:r>
            <a:r>
              <a:rPr sz="1467" b="1" spc="67" dirty="0">
                <a:solidFill>
                  <a:srgbClr val="2E3D45"/>
                </a:solidFill>
                <a:latin typeface="Arial"/>
                <a:cs typeface="Arial"/>
              </a:rPr>
              <a:t>are </a:t>
            </a:r>
            <a:r>
              <a:rPr sz="1467" b="1" spc="80" dirty="0">
                <a:solidFill>
                  <a:srgbClr val="2E3D45"/>
                </a:solidFill>
                <a:latin typeface="Arial"/>
                <a:cs typeface="Arial"/>
              </a:rPr>
              <a:t>interested </a:t>
            </a:r>
            <a:r>
              <a:rPr sz="1467" b="1" spc="33" dirty="0">
                <a:solidFill>
                  <a:srgbClr val="2E3D45"/>
                </a:solidFill>
                <a:latin typeface="Arial"/>
                <a:cs typeface="Arial"/>
              </a:rPr>
              <a:t>in </a:t>
            </a:r>
            <a:r>
              <a:rPr sz="1467" b="1" spc="50" dirty="0">
                <a:solidFill>
                  <a:srgbClr val="2E3D45"/>
                </a:solidFill>
                <a:latin typeface="Arial"/>
                <a:cs typeface="Arial"/>
              </a:rPr>
              <a:t>online </a:t>
            </a:r>
            <a:r>
              <a:rPr sz="1467" b="1" spc="53" dirty="0">
                <a:solidFill>
                  <a:srgbClr val="2E3D45"/>
                </a:solidFill>
                <a:latin typeface="Arial"/>
                <a:cs typeface="Arial"/>
              </a:rPr>
              <a:t>clothing </a:t>
            </a:r>
            <a:r>
              <a:rPr sz="1467" b="1" spc="67" dirty="0">
                <a:solidFill>
                  <a:srgbClr val="2E3D45"/>
                </a:solidFill>
                <a:latin typeface="Arial"/>
                <a:cs typeface="Arial"/>
              </a:rPr>
              <a:t>repair, </a:t>
            </a:r>
            <a:r>
              <a:rPr sz="1467" b="1" spc="120" dirty="0">
                <a:solidFill>
                  <a:srgbClr val="2E3D45"/>
                </a:solidFill>
                <a:latin typeface="Arial"/>
                <a:cs typeface="Arial"/>
              </a:rPr>
              <a:t>what </a:t>
            </a:r>
            <a:r>
              <a:rPr sz="1467" b="1" spc="10" dirty="0">
                <a:solidFill>
                  <a:srgbClr val="2E3D45"/>
                </a:solidFill>
                <a:latin typeface="Arial"/>
                <a:cs typeface="Arial"/>
              </a:rPr>
              <a:t>is </a:t>
            </a:r>
            <a:r>
              <a:rPr sz="1467" b="1" spc="43" dirty="0">
                <a:solidFill>
                  <a:srgbClr val="2E3D45"/>
                </a:solidFill>
                <a:latin typeface="Arial"/>
                <a:cs typeface="Arial"/>
              </a:rPr>
              <a:t>your  </a:t>
            </a:r>
            <a:r>
              <a:rPr sz="1467" b="1" spc="50" dirty="0">
                <a:solidFill>
                  <a:srgbClr val="2E3D45"/>
                </a:solidFill>
                <a:latin typeface="Arial"/>
                <a:cs typeface="Arial"/>
              </a:rPr>
              <a:t>demographic </a:t>
            </a:r>
            <a:r>
              <a:rPr sz="1467" b="1" spc="47" dirty="0">
                <a:solidFill>
                  <a:srgbClr val="2E3D45"/>
                </a:solidFill>
                <a:latin typeface="Arial"/>
                <a:cs typeface="Arial"/>
              </a:rPr>
              <a:t>and </a:t>
            </a:r>
            <a:r>
              <a:rPr sz="1467" b="1" spc="80" dirty="0">
                <a:solidFill>
                  <a:srgbClr val="2E3D45"/>
                </a:solidFill>
                <a:latin typeface="Arial"/>
                <a:cs typeface="Arial"/>
              </a:rPr>
              <a:t>how would </a:t>
            </a:r>
            <a:r>
              <a:rPr sz="1467" b="1" spc="23" dirty="0">
                <a:solidFill>
                  <a:srgbClr val="2E3D45"/>
                </a:solidFill>
                <a:latin typeface="Arial"/>
                <a:cs typeface="Arial"/>
              </a:rPr>
              <a:t>you </a:t>
            </a:r>
            <a:r>
              <a:rPr sz="1467" b="1" spc="27" dirty="0">
                <a:solidFill>
                  <a:srgbClr val="2E3D45"/>
                </a:solidFill>
                <a:latin typeface="Arial"/>
                <a:cs typeface="Arial"/>
              </a:rPr>
              <a:t>use </a:t>
            </a:r>
            <a:r>
              <a:rPr sz="1467" b="1" spc="90" dirty="0">
                <a:solidFill>
                  <a:srgbClr val="2E3D45"/>
                </a:solidFill>
                <a:latin typeface="Arial"/>
                <a:cs typeface="Arial"/>
              </a:rPr>
              <a:t>the</a:t>
            </a:r>
            <a:r>
              <a:rPr sz="1467" b="1" spc="283" dirty="0">
                <a:solidFill>
                  <a:srgbClr val="2E3D45"/>
                </a:solidFill>
                <a:latin typeface="Arial"/>
                <a:cs typeface="Arial"/>
              </a:rPr>
              <a:t> </a:t>
            </a:r>
            <a:r>
              <a:rPr sz="1467" b="1" spc="47" dirty="0">
                <a:solidFill>
                  <a:srgbClr val="2E3D45"/>
                </a:solidFill>
                <a:latin typeface="Arial"/>
                <a:cs typeface="Arial"/>
              </a:rPr>
              <a:t>service?</a:t>
            </a:r>
            <a:endParaRPr sz="1467">
              <a:solidFill>
                <a:prstClr val="black"/>
              </a:solidFill>
              <a:latin typeface="Arial"/>
              <a:cs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C791D-A865-AC37-3680-6843057871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C9AFF7-6DE3-D9D7-93C1-5014FA5632A3}"/>
              </a:ext>
            </a:extLst>
          </p:cNvPr>
          <p:cNvSpPr>
            <a:spLocks noGrp="1"/>
          </p:cNvSpPr>
          <p:nvPr>
            <p:ph type="title"/>
          </p:nvPr>
        </p:nvSpPr>
        <p:spPr>
          <a:xfrm>
            <a:off x="1430216" y="1936865"/>
            <a:ext cx="10034954" cy="2053132"/>
          </a:xfrm>
        </p:spPr>
        <p:txBody>
          <a:bodyPr/>
          <a:lstStyle/>
          <a:p>
            <a:r>
              <a:rPr lang="en-US" sz="5400" dirty="0"/>
              <a:t>Thank you for joining us! </a:t>
            </a:r>
            <a:br>
              <a:rPr lang="en-US" sz="5400" dirty="0"/>
            </a:br>
            <a:r>
              <a:rPr lang="en-US" sz="5400" dirty="0"/>
              <a:t>See you next month!</a:t>
            </a:r>
          </a:p>
        </p:txBody>
      </p:sp>
      <p:sp>
        <p:nvSpPr>
          <p:cNvPr id="3" name="Text Placeholder 2">
            <a:extLst>
              <a:ext uri="{FF2B5EF4-FFF2-40B4-BE49-F238E27FC236}">
                <a16:creationId xmlns:a16="http://schemas.microsoft.com/office/drawing/2014/main" id="{93AF97D5-6137-B55B-BAD5-4BF762B4E65B}"/>
              </a:ext>
            </a:extLst>
          </p:cNvPr>
          <p:cNvSpPr>
            <a:spLocks noGrp="1"/>
          </p:cNvSpPr>
          <p:nvPr>
            <p:ph type="body" sz="half" idx="2"/>
          </p:nvPr>
        </p:nvSpPr>
        <p:spPr>
          <a:xfrm>
            <a:off x="1430216" y="4290524"/>
            <a:ext cx="10034954" cy="580734"/>
          </a:xfrm>
        </p:spPr>
        <p:txBody>
          <a:bodyPr numCol="1">
            <a:normAutofit/>
          </a:bodyPr>
          <a:lstStyle/>
          <a:p>
            <a:pPr>
              <a:spcAft>
                <a:spcPts val="900"/>
              </a:spcAft>
            </a:pPr>
            <a:r>
              <a:rPr lang="en-US" dirty="0">
                <a:latin typeface="+mn-lt"/>
              </a:rPr>
              <a:t>Next meeting will be held February 4th at 10 CT</a:t>
            </a:r>
          </a:p>
        </p:txBody>
      </p:sp>
      <p:sp>
        <p:nvSpPr>
          <p:cNvPr id="6" name="Footer Placeholder 1">
            <a:extLst>
              <a:ext uri="{FF2B5EF4-FFF2-40B4-BE49-F238E27FC236}">
                <a16:creationId xmlns:a16="http://schemas.microsoft.com/office/drawing/2014/main" id="{505B4081-33CE-9160-0F27-628C14D3FAE7}"/>
              </a:ext>
            </a:extLst>
          </p:cNvPr>
          <p:cNvSpPr>
            <a:spLocks noGrp="1"/>
          </p:cNvSpPr>
          <p:nvPr>
            <p:ph type="ftr" sz="quarter" idx="10"/>
          </p:nvPr>
        </p:nvSpPr>
        <p:spPr>
          <a:xfrm>
            <a:off x="999023" y="5469775"/>
            <a:ext cx="7887282" cy="1251701"/>
          </a:xfrm>
        </p:spPr>
        <p:txBody>
          <a:bodyPr numCol="2" anchor="b"/>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000000">
                    <a:tint val="75000"/>
                  </a:srgbClr>
                </a:solidFill>
                <a:effectLst/>
                <a:uLnTx/>
                <a:uFillTx/>
                <a:latin typeface="Oswald SemiBold"/>
                <a:ea typeface="+mn-ea"/>
                <a:cs typeface="+mn-cs"/>
              </a:rPr>
              <a:t>Questions?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tint val="75000"/>
                  </a:srgbClr>
                </a:solidFill>
                <a:effectLst/>
                <a:uLnTx/>
                <a:uFillTx/>
                <a:latin typeface="Oswald Light"/>
                <a:ea typeface="+mn-ea"/>
                <a:cs typeface="+mn-cs"/>
              </a:rPr>
              <a:t>Mallory Race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tint val="75000"/>
                  </a:srgbClr>
                </a:solidFill>
                <a:effectLst/>
                <a:uLnTx/>
                <a:uFillTx/>
                <a:latin typeface="Oswald Light"/>
                <a:ea typeface="+mn-ea"/>
                <a:cs typeface="+mn-cs"/>
              </a:rPr>
              <a:t>Senior Project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tint val="75000"/>
                  </a:srgbClr>
                </a:solidFill>
                <a:effectLst/>
                <a:uLnTx/>
                <a:uFillTx/>
                <a:latin typeface="Oswald Light"/>
                <a:ea typeface="+mn-ea"/>
                <a:cs typeface="+mn-cs"/>
              </a:rPr>
              <a:t>Arkansas Economic Development Commission</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srgbClr val="000000">
                  <a:tint val="75000"/>
                </a:srgbClr>
              </a:solidFill>
              <a:effectLst/>
              <a:uLnTx/>
              <a:uFillTx/>
              <a:latin typeface="Oswald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tint val="75000"/>
                  </a:srgbClr>
                </a:solidFill>
                <a:effectLst/>
                <a:uLnTx/>
                <a:uFillTx/>
                <a:latin typeface="Oswald Light"/>
                <a:ea typeface="+mn-ea"/>
                <a:cs typeface="+mn-cs"/>
              </a:rPr>
              <a:t>Mallory.Race@arkansasedc.com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tint val="75000"/>
                  </a:srgbClr>
                </a:solidFill>
                <a:effectLst/>
                <a:uLnTx/>
                <a:uFillTx/>
                <a:latin typeface="Oswald Light"/>
                <a:ea typeface="+mn-ea"/>
                <a:cs typeface="+mn-cs"/>
              </a:rPr>
              <a:t>O: (501) 683-4414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tint val="75000"/>
                  </a:srgbClr>
                </a:solidFill>
                <a:effectLst/>
                <a:uLnTx/>
                <a:uFillTx/>
                <a:latin typeface="Oswald Light"/>
                <a:ea typeface="+mn-ea"/>
                <a:cs typeface="+mn-cs"/>
              </a:rPr>
              <a:t>M: (501) 516-6968</a:t>
            </a:r>
          </a:p>
        </p:txBody>
      </p:sp>
      <p:pic>
        <p:nvPicPr>
          <p:cNvPr id="4" name="Graphic 3">
            <a:extLst>
              <a:ext uri="{FF2B5EF4-FFF2-40B4-BE49-F238E27FC236}">
                <a16:creationId xmlns:a16="http://schemas.microsoft.com/office/drawing/2014/main" id="{6FA02B27-CE5A-DDFA-C2E4-75F509D487D7}"/>
              </a:ext>
            </a:extLst>
          </p:cNvPr>
          <p:cNvPicPr>
            <a:picLocks noGrp="1" noRo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rcRect t="15670" b="19059"/>
          <a:stretch>
            <a:fillRect/>
          </a:stretch>
        </p:blipFill>
        <p:spPr>
          <a:xfrm>
            <a:off x="1305035" y="623543"/>
            <a:ext cx="2891152" cy="1429607"/>
          </a:xfrm>
          <a:prstGeom prst="rect">
            <a:avLst/>
          </a:prstGeom>
        </p:spPr>
      </p:pic>
    </p:spTree>
    <p:extLst>
      <p:ext uri="{BB962C8B-B14F-4D97-AF65-F5344CB8AC3E}">
        <p14:creationId xmlns:p14="http://schemas.microsoft.com/office/powerpoint/2010/main" val="2841243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BEE6236-FD14-4AF3-C7A0-3A7A6CB51DA5}"/>
            </a:ext>
          </a:extLst>
        </p:cNvPr>
        <p:cNvGrpSpPr/>
        <p:nvPr/>
      </p:nvGrpSpPr>
      <p:grpSpPr>
        <a:xfrm>
          <a:off x="0" y="0"/>
          <a:ext cx="0" cy="0"/>
          <a:chOff x="0" y="0"/>
          <a:chExt cx="0" cy="0"/>
        </a:xfrm>
      </p:grpSpPr>
      <p:sp>
        <p:nvSpPr>
          <p:cNvPr id="22" name="Title 1">
            <a:extLst>
              <a:ext uri="{FF2B5EF4-FFF2-40B4-BE49-F238E27FC236}">
                <a16:creationId xmlns:a16="http://schemas.microsoft.com/office/drawing/2014/main" id="{237F2782-B6DF-0C02-C344-7A59BA2A36FF}"/>
              </a:ext>
            </a:extLst>
          </p:cNvPr>
          <p:cNvSpPr txBox="1">
            <a:spLocks/>
          </p:cNvSpPr>
          <p:nvPr/>
        </p:nvSpPr>
        <p:spPr>
          <a:xfrm>
            <a:off x="838200" y="2222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800" b="1" i="0" kern="1200">
                <a:solidFill>
                  <a:schemeClr val="bg1"/>
                </a:solidFill>
                <a:latin typeface="Oswald SemiBold"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200" b="1" i="0" u="none" strike="noStrike" kern="1200" cap="none" spc="0" normalizeH="0" baseline="0" noProof="0" dirty="0">
                <a:ln>
                  <a:noFill/>
                </a:ln>
                <a:solidFill>
                  <a:srgbClr val="FFFFFF"/>
                </a:solidFill>
                <a:effectLst/>
                <a:uLnTx/>
                <a:uFillTx/>
                <a:latin typeface="Oswald SemiBold" pitchFamily="2" charset="77"/>
                <a:ea typeface="+mj-ea"/>
                <a:cs typeface="+mj-cs"/>
              </a:rPr>
              <a:t>Considerations</a:t>
            </a:r>
            <a:endParaRPr kumimoji="0" lang="en-US" sz="4200" b="0" i="0" u="none" strike="noStrike" kern="1200" cap="none" spc="0" normalizeH="0" baseline="0" noProof="0" dirty="0">
              <a:ln>
                <a:noFill/>
              </a:ln>
              <a:solidFill>
                <a:srgbClr val="FFFFFF"/>
              </a:solidFill>
              <a:effectLst/>
              <a:uLnTx/>
              <a:uFillTx/>
              <a:latin typeface="Oswald Light" panose="02000303000000000000" pitchFamily="2" charset="77"/>
              <a:ea typeface="+mj-ea"/>
              <a:cs typeface="+mj-cs"/>
            </a:endParaRPr>
          </a:p>
        </p:txBody>
      </p:sp>
      <p:grpSp>
        <p:nvGrpSpPr>
          <p:cNvPr id="21" name="Group 20">
            <a:extLst>
              <a:ext uri="{FF2B5EF4-FFF2-40B4-BE49-F238E27FC236}">
                <a16:creationId xmlns:a16="http://schemas.microsoft.com/office/drawing/2014/main" id="{D4262710-8859-9C7A-343E-E5BB06B1F4D3}"/>
              </a:ext>
            </a:extLst>
          </p:cNvPr>
          <p:cNvGrpSpPr/>
          <p:nvPr/>
        </p:nvGrpSpPr>
        <p:grpSpPr>
          <a:xfrm>
            <a:off x="601932" y="1792094"/>
            <a:ext cx="2599424" cy="3324354"/>
            <a:chOff x="585305" y="2049797"/>
            <a:chExt cx="2599424" cy="3324354"/>
          </a:xfrm>
        </p:grpSpPr>
        <p:sp>
          <p:nvSpPr>
            <p:cNvPr id="2" name="Rounded Rectangle 1">
              <a:extLst>
                <a:ext uri="{FF2B5EF4-FFF2-40B4-BE49-F238E27FC236}">
                  <a16:creationId xmlns:a16="http://schemas.microsoft.com/office/drawing/2014/main" id="{EC7F336D-5FE0-E800-F36D-126874B8B666}"/>
                </a:ext>
              </a:extLst>
            </p:cNvPr>
            <p:cNvSpPr/>
            <p:nvPr/>
          </p:nvSpPr>
          <p:spPr>
            <a:xfrm>
              <a:off x="585305" y="3695047"/>
              <a:ext cx="2599424" cy="167910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swald Light"/>
                <a:ea typeface="+mn-ea"/>
                <a:cs typeface="+mn-cs"/>
              </a:endParaRPr>
            </a:p>
          </p:txBody>
        </p:sp>
        <p:pic>
          <p:nvPicPr>
            <p:cNvPr id="11" name="Graphic 10" descr="Monthly calendar with solid fill">
              <a:extLst>
                <a:ext uri="{FF2B5EF4-FFF2-40B4-BE49-F238E27FC236}">
                  <a16:creationId xmlns:a16="http://schemas.microsoft.com/office/drawing/2014/main" id="{DEBB4401-D5CF-EF26-2865-D6686AD32C6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112269" y="2118519"/>
              <a:ext cx="1543539" cy="1543539"/>
            </a:xfrm>
            <a:prstGeom prst="rect">
              <a:avLst/>
            </a:prstGeom>
          </p:spPr>
        </p:pic>
        <p:sp>
          <p:nvSpPr>
            <p:cNvPr id="12" name="TextBox 11">
              <a:extLst>
                <a:ext uri="{FF2B5EF4-FFF2-40B4-BE49-F238E27FC236}">
                  <a16:creationId xmlns:a16="http://schemas.microsoft.com/office/drawing/2014/main" id="{1EC6F70F-4AEC-E9C2-17D2-DE09F3736DA0}"/>
                </a:ext>
              </a:extLst>
            </p:cNvPr>
            <p:cNvSpPr txBox="1"/>
            <p:nvPr/>
          </p:nvSpPr>
          <p:spPr>
            <a:xfrm>
              <a:off x="652835" y="3934434"/>
              <a:ext cx="2462405" cy="1200329"/>
            </a:xfrm>
            <a:prstGeom prst="rect">
              <a:avLst/>
            </a:prstGeom>
            <a:noFill/>
            <a:effectLst>
              <a:outerShdw blurRad="50800" sx="103387" sy="103387" algn="tl" rotWithShape="0">
                <a:prstClr val="black">
                  <a:alpha val="67081"/>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Oswald Light" panose="02000303000000000000" pitchFamily="2" charset="77"/>
                  <a:ea typeface="+mn-ea"/>
                  <a:cs typeface="+mn-cs"/>
                </a:rPr>
                <a:t>We begin promptly at </a:t>
              </a:r>
              <a:br>
                <a:rPr kumimoji="0" lang="en-US" sz="1800" b="0" i="0" u="none" strike="noStrike" kern="1200" cap="none" spc="0" normalizeH="0" baseline="0" noProof="0" dirty="0">
                  <a:ln>
                    <a:noFill/>
                  </a:ln>
                  <a:solidFill>
                    <a:srgbClr val="000000"/>
                  </a:solidFill>
                  <a:effectLst/>
                  <a:uLnTx/>
                  <a:uFillTx/>
                  <a:latin typeface="Oswald Light" panose="02000303000000000000" pitchFamily="2" charset="77"/>
                  <a:ea typeface="+mn-ea"/>
                  <a:cs typeface="+mn-cs"/>
                </a:rPr>
              </a:br>
              <a:r>
                <a:rPr kumimoji="0" lang="en-US" sz="1800" b="0" i="0" u="none" strike="noStrike" kern="1200" cap="none" spc="0" normalizeH="0" baseline="0" noProof="0" dirty="0">
                  <a:ln>
                    <a:noFill/>
                  </a:ln>
                  <a:solidFill>
                    <a:srgbClr val="000000"/>
                  </a:solidFill>
                  <a:effectLst/>
                  <a:uLnTx/>
                  <a:uFillTx/>
                  <a:latin typeface="Oswald SemiBold"/>
                  <a:ea typeface="+mn-ea"/>
                  <a:cs typeface="+mn-cs"/>
                </a:rPr>
                <a:t>10am CT</a:t>
              </a:r>
              <a:r>
                <a:rPr kumimoji="0" lang="en-US" sz="1800" b="0" i="0" u="none" strike="noStrike" kern="1200" cap="none" spc="0" normalizeH="0" baseline="0" noProof="0" dirty="0">
                  <a:ln>
                    <a:noFill/>
                  </a:ln>
                  <a:solidFill>
                    <a:srgbClr val="000000"/>
                  </a:solidFill>
                  <a:effectLst/>
                  <a:uLnTx/>
                  <a:uFillTx/>
                  <a:latin typeface="Oswald Light" panose="02000303000000000000" pitchFamily="2" charset="77"/>
                  <a:ea typeface="+mn-ea"/>
                  <a:cs typeface="+mn-cs"/>
                </a:rPr>
                <a:t> on the </a:t>
              </a:r>
              <a:r>
                <a:rPr kumimoji="0" lang="en-US" sz="1800" b="0" i="0" u="none" strike="noStrike" kern="1200" cap="none" spc="0" normalizeH="0" baseline="0" noProof="0" dirty="0">
                  <a:ln>
                    <a:noFill/>
                  </a:ln>
                  <a:solidFill>
                    <a:srgbClr val="000000"/>
                  </a:solidFill>
                  <a:effectLst/>
                  <a:uLnTx/>
                  <a:uFillTx/>
                  <a:latin typeface="Oswald SemiBold"/>
                  <a:ea typeface="+mn-ea"/>
                  <a:cs typeface="+mn-cs"/>
                </a:rPr>
                <a:t>ﬁrst Wednesday</a:t>
              </a:r>
              <a:r>
                <a:rPr kumimoji="0" lang="en-US" sz="1800" b="0" i="0" u="none" strike="noStrike" kern="1200" cap="none" spc="0" normalizeH="0" baseline="0" noProof="0" dirty="0">
                  <a:ln>
                    <a:noFill/>
                  </a:ln>
                  <a:solidFill>
                    <a:srgbClr val="000000"/>
                  </a:solidFill>
                  <a:effectLst/>
                  <a:uLnTx/>
                  <a:uFillTx/>
                  <a:latin typeface="Oswald Light" panose="02000303000000000000" pitchFamily="2" charset="77"/>
                  <a:ea typeface="+mn-ea"/>
                  <a:cs typeface="+mn-cs"/>
                </a:rPr>
                <a:t> of each month. Calls are limited to one hour.</a:t>
              </a:r>
            </a:p>
          </p:txBody>
        </p:sp>
        <p:sp>
          <p:nvSpPr>
            <p:cNvPr id="10" name="Rounded Rectangle 9">
              <a:extLst>
                <a:ext uri="{FF2B5EF4-FFF2-40B4-BE49-F238E27FC236}">
                  <a16:creationId xmlns:a16="http://schemas.microsoft.com/office/drawing/2014/main" id="{2075A959-18D6-4AA3-6C94-477CCDC9CFDE}"/>
                </a:ext>
              </a:extLst>
            </p:cNvPr>
            <p:cNvSpPr/>
            <p:nvPr/>
          </p:nvSpPr>
          <p:spPr>
            <a:xfrm>
              <a:off x="585305" y="2049797"/>
              <a:ext cx="2590794" cy="3324354"/>
            </a:xfrm>
            <a:prstGeom prst="roundRect">
              <a:avLst>
                <a:gd name="adj" fmla="val 10417"/>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swald Light"/>
                <a:ea typeface="+mn-ea"/>
                <a:cs typeface="+mn-cs"/>
              </a:endParaRPr>
            </a:p>
          </p:txBody>
        </p:sp>
      </p:grpSp>
      <p:grpSp>
        <p:nvGrpSpPr>
          <p:cNvPr id="23" name="Group 22">
            <a:extLst>
              <a:ext uri="{FF2B5EF4-FFF2-40B4-BE49-F238E27FC236}">
                <a16:creationId xmlns:a16="http://schemas.microsoft.com/office/drawing/2014/main" id="{F37FD26F-F8FE-A6A2-B5DC-C48443EE7CCF}"/>
              </a:ext>
            </a:extLst>
          </p:cNvPr>
          <p:cNvGrpSpPr/>
          <p:nvPr/>
        </p:nvGrpSpPr>
        <p:grpSpPr>
          <a:xfrm>
            <a:off x="3438595" y="1792094"/>
            <a:ext cx="2320957" cy="3324354"/>
            <a:chOff x="3455505" y="2049797"/>
            <a:chExt cx="2320957" cy="3324354"/>
          </a:xfrm>
        </p:grpSpPr>
        <p:sp>
          <p:nvSpPr>
            <p:cNvPr id="20" name="Rounded Rectangle 19">
              <a:extLst>
                <a:ext uri="{FF2B5EF4-FFF2-40B4-BE49-F238E27FC236}">
                  <a16:creationId xmlns:a16="http://schemas.microsoft.com/office/drawing/2014/main" id="{B723FCBB-7464-4246-C57F-AB3FA85782D9}"/>
                </a:ext>
              </a:extLst>
            </p:cNvPr>
            <p:cNvSpPr/>
            <p:nvPr/>
          </p:nvSpPr>
          <p:spPr>
            <a:xfrm>
              <a:off x="3460835" y="3695047"/>
              <a:ext cx="2310296" cy="167910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swald Light"/>
                <a:ea typeface="+mn-ea"/>
                <a:cs typeface="+mn-cs"/>
              </a:endParaRPr>
            </a:p>
          </p:txBody>
        </p:sp>
        <p:pic>
          <p:nvPicPr>
            <p:cNvPr id="9" name="Graphic 8" descr="Online meeting with solid fill">
              <a:extLst>
                <a:ext uri="{FF2B5EF4-FFF2-40B4-BE49-F238E27FC236}">
                  <a16:creationId xmlns:a16="http://schemas.microsoft.com/office/drawing/2014/main" id="{B309DBF1-8E2A-D7E6-0E7B-BDD433AF75A3}"/>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851223" y="2118519"/>
              <a:ext cx="1543539" cy="1543539"/>
            </a:xfrm>
            <a:prstGeom prst="rect">
              <a:avLst/>
            </a:prstGeom>
          </p:spPr>
        </p:pic>
        <p:sp>
          <p:nvSpPr>
            <p:cNvPr id="13" name="TextBox 12">
              <a:extLst>
                <a:ext uri="{FF2B5EF4-FFF2-40B4-BE49-F238E27FC236}">
                  <a16:creationId xmlns:a16="http://schemas.microsoft.com/office/drawing/2014/main" id="{F7B895DE-F064-2B58-A3D7-1850EC6188E4}"/>
                </a:ext>
              </a:extLst>
            </p:cNvPr>
            <p:cNvSpPr txBox="1"/>
            <p:nvPr/>
          </p:nvSpPr>
          <p:spPr>
            <a:xfrm>
              <a:off x="3547324" y="4072933"/>
              <a:ext cx="2151335" cy="923330"/>
            </a:xfrm>
            <a:prstGeom prst="rect">
              <a:avLst/>
            </a:prstGeom>
            <a:noFill/>
            <a:ln>
              <a:noFill/>
            </a:ln>
            <a:effectLst>
              <a:outerShdw blurRad="50800" sx="103387" sy="103387" algn="tl" rotWithShape="0">
                <a:prstClr val="black">
                  <a:alpha val="67081"/>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Oswald Light" panose="02000303000000000000" pitchFamily="2" charset="77"/>
                  <a:ea typeface="+mn-ea"/>
                  <a:cs typeface="+mn-cs"/>
                </a:rPr>
                <a:t>Meetings are recorded and will be made available upon request.</a:t>
              </a:r>
            </a:p>
          </p:txBody>
        </p:sp>
        <p:sp>
          <p:nvSpPr>
            <p:cNvPr id="16" name="Rounded Rectangle 15">
              <a:extLst>
                <a:ext uri="{FF2B5EF4-FFF2-40B4-BE49-F238E27FC236}">
                  <a16:creationId xmlns:a16="http://schemas.microsoft.com/office/drawing/2014/main" id="{1821A4E4-4D72-8213-AED6-0A0DBE02D742}"/>
                </a:ext>
              </a:extLst>
            </p:cNvPr>
            <p:cNvSpPr/>
            <p:nvPr/>
          </p:nvSpPr>
          <p:spPr>
            <a:xfrm>
              <a:off x="3455505" y="2049797"/>
              <a:ext cx="2320957" cy="3324354"/>
            </a:xfrm>
            <a:prstGeom prst="roundRect">
              <a:avLst>
                <a:gd name="adj" fmla="val 12153"/>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swald Light"/>
                <a:ea typeface="+mn-ea"/>
                <a:cs typeface="+mn-cs"/>
              </a:endParaRPr>
            </a:p>
          </p:txBody>
        </p:sp>
      </p:grpSp>
      <p:grpSp>
        <p:nvGrpSpPr>
          <p:cNvPr id="24" name="Group 23">
            <a:extLst>
              <a:ext uri="{FF2B5EF4-FFF2-40B4-BE49-F238E27FC236}">
                <a16:creationId xmlns:a16="http://schemas.microsoft.com/office/drawing/2014/main" id="{0A028DDC-719D-019E-0C41-D8603D201C09}"/>
              </a:ext>
            </a:extLst>
          </p:cNvPr>
          <p:cNvGrpSpPr/>
          <p:nvPr/>
        </p:nvGrpSpPr>
        <p:grpSpPr>
          <a:xfrm>
            <a:off x="5996791" y="1792094"/>
            <a:ext cx="2313667" cy="3324354"/>
            <a:chOff x="6071705" y="2049797"/>
            <a:chExt cx="2313667" cy="3324354"/>
          </a:xfrm>
        </p:grpSpPr>
        <p:sp>
          <p:nvSpPr>
            <p:cNvPr id="7" name="Rounded Rectangle 6">
              <a:extLst>
                <a:ext uri="{FF2B5EF4-FFF2-40B4-BE49-F238E27FC236}">
                  <a16:creationId xmlns:a16="http://schemas.microsoft.com/office/drawing/2014/main" id="{2379C854-FB7B-0212-CF99-6136B9CAFD9E}"/>
                </a:ext>
              </a:extLst>
            </p:cNvPr>
            <p:cNvSpPr/>
            <p:nvPr/>
          </p:nvSpPr>
          <p:spPr>
            <a:xfrm>
              <a:off x="6075076" y="3695047"/>
              <a:ext cx="2310296" cy="167910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swald Light"/>
                <a:ea typeface="+mn-ea"/>
                <a:cs typeface="+mn-cs"/>
              </a:endParaRPr>
            </a:p>
          </p:txBody>
        </p:sp>
        <p:pic>
          <p:nvPicPr>
            <p:cNvPr id="5" name="Graphic 4" descr="Mute speaker with solid fill">
              <a:extLst>
                <a:ext uri="{FF2B5EF4-FFF2-40B4-BE49-F238E27FC236}">
                  <a16:creationId xmlns:a16="http://schemas.microsoft.com/office/drawing/2014/main" id="{94CFD258-7B3C-19D1-9E0B-0DB0C5A8B746}"/>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6457132" y="2096689"/>
              <a:ext cx="1543539" cy="1543539"/>
            </a:xfrm>
            <a:prstGeom prst="rect">
              <a:avLst/>
            </a:prstGeom>
          </p:spPr>
        </p:pic>
        <p:sp>
          <p:nvSpPr>
            <p:cNvPr id="14" name="TextBox 13">
              <a:extLst>
                <a:ext uri="{FF2B5EF4-FFF2-40B4-BE49-F238E27FC236}">
                  <a16:creationId xmlns:a16="http://schemas.microsoft.com/office/drawing/2014/main" id="{1E6A1985-DC69-BD86-F928-A3E0E4920A5B}"/>
                </a:ext>
              </a:extLst>
            </p:cNvPr>
            <p:cNvSpPr txBox="1"/>
            <p:nvPr/>
          </p:nvSpPr>
          <p:spPr>
            <a:xfrm>
              <a:off x="6338159" y="4072933"/>
              <a:ext cx="1781484" cy="923330"/>
            </a:xfrm>
            <a:prstGeom prst="rect">
              <a:avLst/>
            </a:prstGeom>
            <a:noFill/>
            <a:effectLst>
              <a:outerShdw blurRad="50800" sx="103387" sy="103387" algn="tl" rotWithShape="0">
                <a:prstClr val="black">
                  <a:alpha val="67081"/>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Oswald Light" panose="02000303000000000000" pitchFamily="2" charset="77"/>
                  <a:ea typeface="+mn-ea"/>
                  <a:cs typeface="+mn-cs"/>
                </a:rPr>
                <a:t>Please </a:t>
              </a:r>
              <a:r>
                <a:rPr kumimoji="0" lang="en-US" sz="1800" b="0" i="0" u="none" strike="noStrike" kern="1200" cap="none" spc="0" normalizeH="0" baseline="0" noProof="0" dirty="0">
                  <a:ln>
                    <a:noFill/>
                  </a:ln>
                  <a:solidFill>
                    <a:srgbClr val="000000"/>
                  </a:solidFill>
                  <a:effectLst/>
                  <a:uLnTx/>
                  <a:uFillTx/>
                  <a:latin typeface="Oswald SemiBold"/>
                  <a:ea typeface="+mn-ea"/>
                  <a:cs typeface="+mn-cs"/>
                </a:rPr>
                <a:t>mute your microphones </a:t>
              </a:r>
              <a:r>
                <a:rPr kumimoji="0" lang="en-US" sz="1800" b="0" i="0" u="none" strike="noStrike" kern="1200" cap="none" spc="0" normalizeH="0" baseline="0" noProof="0" dirty="0">
                  <a:ln>
                    <a:noFill/>
                  </a:ln>
                  <a:solidFill>
                    <a:srgbClr val="000000"/>
                  </a:solidFill>
                  <a:effectLst/>
                  <a:uLnTx/>
                  <a:uFillTx/>
                  <a:latin typeface="Oswald Light" panose="02000303000000000000" pitchFamily="2" charset="77"/>
                  <a:ea typeface="+mn-ea"/>
                  <a:cs typeface="+mn-cs"/>
                </a:rPr>
                <a:t>unless speaking.</a:t>
              </a:r>
            </a:p>
          </p:txBody>
        </p:sp>
        <p:sp>
          <p:nvSpPr>
            <p:cNvPr id="18" name="Rounded Rectangle 17">
              <a:extLst>
                <a:ext uri="{FF2B5EF4-FFF2-40B4-BE49-F238E27FC236}">
                  <a16:creationId xmlns:a16="http://schemas.microsoft.com/office/drawing/2014/main" id="{2A365C84-3CDE-367B-88A3-D12BD3C263FA}"/>
                </a:ext>
              </a:extLst>
            </p:cNvPr>
            <p:cNvSpPr/>
            <p:nvPr/>
          </p:nvSpPr>
          <p:spPr>
            <a:xfrm>
              <a:off x="6071705" y="2049797"/>
              <a:ext cx="2313667" cy="3324354"/>
            </a:xfrm>
            <a:prstGeom prst="roundRect">
              <a:avLst>
                <a:gd name="adj" fmla="val 12138"/>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swald Light"/>
                <a:ea typeface="+mn-ea"/>
                <a:cs typeface="+mn-cs"/>
              </a:endParaRPr>
            </a:p>
          </p:txBody>
        </p:sp>
      </p:grpSp>
      <p:grpSp>
        <p:nvGrpSpPr>
          <p:cNvPr id="25" name="Group 24">
            <a:extLst>
              <a:ext uri="{FF2B5EF4-FFF2-40B4-BE49-F238E27FC236}">
                <a16:creationId xmlns:a16="http://schemas.microsoft.com/office/drawing/2014/main" id="{250E3292-4454-4F0A-6EF5-8C6E33D9C463}"/>
              </a:ext>
            </a:extLst>
          </p:cNvPr>
          <p:cNvGrpSpPr/>
          <p:nvPr/>
        </p:nvGrpSpPr>
        <p:grpSpPr>
          <a:xfrm>
            <a:off x="8547696" y="1792094"/>
            <a:ext cx="3071152" cy="3324354"/>
            <a:chOff x="8664077" y="2049797"/>
            <a:chExt cx="3071152" cy="3324354"/>
          </a:xfrm>
        </p:grpSpPr>
        <p:sp>
          <p:nvSpPr>
            <p:cNvPr id="8" name="Rounded Rectangle 7">
              <a:extLst>
                <a:ext uri="{FF2B5EF4-FFF2-40B4-BE49-F238E27FC236}">
                  <a16:creationId xmlns:a16="http://schemas.microsoft.com/office/drawing/2014/main" id="{5487218C-E84E-D8BE-C1BE-8B9D76FCCED9}"/>
                </a:ext>
              </a:extLst>
            </p:cNvPr>
            <p:cNvSpPr/>
            <p:nvPr/>
          </p:nvSpPr>
          <p:spPr>
            <a:xfrm>
              <a:off x="8667471" y="3695047"/>
              <a:ext cx="3067758" cy="167910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swald Light"/>
                <a:ea typeface="+mn-ea"/>
                <a:cs typeface="+mn-cs"/>
              </a:endParaRPr>
            </a:p>
          </p:txBody>
        </p:sp>
        <p:pic>
          <p:nvPicPr>
            <p:cNvPr id="3" name="Graphic 2" descr="Megaphone1 with solid fill">
              <a:extLst>
                <a:ext uri="{FF2B5EF4-FFF2-40B4-BE49-F238E27FC236}">
                  <a16:creationId xmlns:a16="http://schemas.microsoft.com/office/drawing/2014/main" id="{63D4B0A0-68C9-1304-7374-B31D0A65D21D}"/>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9429581" y="2118519"/>
              <a:ext cx="1543539" cy="1543539"/>
            </a:xfrm>
            <a:prstGeom prst="rect">
              <a:avLst/>
            </a:prstGeom>
          </p:spPr>
        </p:pic>
        <p:sp>
          <p:nvSpPr>
            <p:cNvPr id="15" name="TextBox 14">
              <a:extLst>
                <a:ext uri="{FF2B5EF4-FFF2-40B4-BE49-F238E27FC236}">
                  <a16:creationId xmlns:a16="http://schemas.microsoft.com/office/drawing/2014/main" id="{55DE37BE-4AA0-1A5F-B153-440196A6A2B3}"/>
                </a:ext>
              </a:extLst>
            </p:cNvPr>
            <p:cNvSpPr txBox="1"/>
            <p:nvPr/>
          </p:nvSpPr>
          <p:spPr>
            <a:xfrm>
              <a:off x="8719171" y="4072933"/>
              <a:ext cx="2957570" cy="923330"/>
            </a:xfrm>
            <a:prstGeom prst="rect">
              <a:avLst/>
            </a:prstGeom>
            <a:noFill/>
            <a:effectLst>
              <a:outerShdw blurRad="50800" sx="103387" sy="103387" algn="tl" rotWithShape="0">
                <a:prstClr val="black">
                  <a:alpha val="67081"/>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Oswald Light" panose="02000303000000000000" pitchFamily="2" charset="77"/>
                  <a:ea typeface="+mn-ea"/>
                  <a:cs typeface="+mn-cs"/>
                </a:rPr>
                <a:t>If you have an announcement, please make sure you send it in our announcement link on our website.</a:t>
              </a:r>
            </a:p>
          </p:txBody>
        </p:sp>
        <p:sp>
          <p:nvSpPr>
            <p:cNvPr id="19" name="Rounded Rectangle 18">
              <a:extLst>
                <a:ext uri="{FF2B5EF4-FFF2-40B4-BE49-F238E27FC236}">
                  <a16:creationId xmlns:a16="http://schemas.microsoft.com/office/drawing/2014/main" id="{11A4D610-6C7F-82B5-E144-CBC02E773E09}"/>
                </a:ext>
              </a:extLst>
            </p:cNvPr>
            <p:cNvSpPr/>
            <p:nvPr/>
          </p:nvSpPr>
          <p:spPr>
            <a:xfrm>
              <a:off x="8664077" y="2049797"/>
              <a:ext cx="3067758" cy="3324354"/>
            </a:xfrm>
            <a:prstGeom prst="roundRect">
              <a:avLst>
                <a:gd name="adj" fmla="val 8748"/>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swald Light"/>
                <a:ea typeface="+mn-ea"/>
                <a:cs typeface="+mn-cs"/>
              </a:endParaRPr>
            </a:p>
          </p:txBody>
        </p:sp>
      </p:grpSp>
    </p:spTree>
    <p:extLst>
      <p:ext uri="{BB962C8B-B14F-4D97-AF65-F5344CB8AC3E}">
        <p14:creationId xmlns:p14="http://schemas.microsoft.com/office/powerpoint/2010/main" val="1727899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1C19F-3C39-FD63-F25E-118124D6050B}"/>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79892C77-CEA4-AAF5-D81B-7453F141FE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39254" y="810096"/>
            <a:ext cx="5715000" cy="3810000"/>
          </a:xfrm>
          <a:prstGeom prst="rect">
            <a:avLst/>
          </a:prstGeom>
        </p:spPr>
      </p:pic>
      <p:pic>
        <p:nvPicPr>
          <p:cNvPr id="3" name="Picture 2">
            <a:extLst>
              <a:ext uri="{FF2B5EF4-FFF2-40B4-BE49-F238E27FC236}">
                <a16:creationId xmlns:a16="http://schemas.microsoft.com/office/drawing/2014/main" id="{86B22520-035B-567E-B5D9-A3FF707F345F}"/>
              </a:ext>
            </a:extLst>
          </p:cNvPr>
          <p:cNvPicPr>
            <a:picLocks noChangeAspect="1"/>
          </p:cNvPicPr>
          <p:nvPr/>
        </p:nvPicPr>
        <p:blipFill>
          <a:blip r:embed="rId4"/>
          <a:srcRect/>
          <a:stretch/>
        </p:blipFill>
        <p:spPr>
          <a:xfrm>
            <a:off x="7249772" y="1445009"/>
            <a:ext cx="3905249" cy="2440780"/>
          </a:xfrm>
          <a:prstGeom prst="rect">
            <a:avLst/>
          </a:prstGeom>
          <a:effectLst>
            <a:innerShdw blurRad="114300">
              <a:prstClr val="black">
                <a:alpha val="16000"/>
              </a:prstClr>
            </a:innerShdw>
          </a:effectLst>
        </p:spPr>
      </p:pic>
      <p:sp>
        <p:nvSpPr>
          <p:cNvPr id="8" name="Title 5">
            <a:extLst>
              <a:ext uri="{FF2B5EF4-FFF2-40B4-BE49-F238E27FC236}">
                <a16:creationId xmlns:a16="http://schemas.microsoft.com/office/drawing/2014/main" id="{B203DC53-F8DD-A61F-EB7A-4F4E84F672A1}"/>
              </a:ext>
            </a:extLst>
          </p:cNvPr>
          <p:cNvSpPr txBox="1">
            <a:spLocks/>
          </p:cNvSpPr>
          <p:nvPr/>
        </p:nvSpPr>
        <p:spPr>
          <a:xfrm>
            <a:off x="8490371" y="4897286"/>
            <a:ext cx="3102203" cy="711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200" b="1" i="0" kern="1200">
                <a:solidFill>
                  <a:schemeClr val="tx1"/>
                </a:solidFill>
                <a:latin typeface="Oswald SemiBold"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Oswald SemiBold" pitchFamily="2" charset="77"/>
                <a:ea typeface="+mj-ea"/>
                <a:cs typeface="+mj-cs"/>
              </a:rPr>
              <a:t>bit.ly/AR-ESO</a:t>
            </a:r>
          </a:p>
        </p:txBody>
      </p:sp>
      <p:pic>
        <p:nvPicPr>
          <p:cNvPr id="9" name="Picture 8">
            <a:extLst>
              <a:ext uri="{FF2B5EF4-FFF2-40B4-BE49-F238E27FC236}">
                <a16:creationId xmlns:a16="http://schemas.microsoft.com/office/drawing/2014/main" id="{EB57FB31-D378-E152-5D93-52E32E4707D9}"/>
              </a:ext>
            </a:extLst>
          </p:cNvPr>
          <p:cNvPicPr>
            <a:picLocks noChangeAspect="1"/>
          </p:cNvPicPr>
          <p:nvPr/>
        </p:nvPicPr>
        <p:blipFill>
          <a:blip r:embed="rId5"/>
          <a:srcRect/>
          <a:stretch/>
        </p:blipFill>
        <p:spPr>
          <a:xfrm>
            <a:off x="7249772" y="4665673"/>
            <a:ext cx="1066800" cy="1066800"/>
          </a:xfrm>
          <a:prstGeom prst="rect">
            <a:avLst/>
          </a:prstGeom>
        </p:spPr>
      </p:pic>
      <p:sp>
        <p:nvSpPr>
          <p:cNvPr id="10" name="Text Placeholder 4">
            <a:extLst>
              <a:ext uri="{FF2B5EF4-FFF2-40B4-BE49-F238E27FC236}">
                <a16:creationId xmlns:a16="http://schemas.microsoft.com/office/drawing/2014/main" id="{BAD64FFE-5554-AA16-696A-A7ACFB93DF60}"/>
              </a:ext>
            </a:extLst>
          </p:cNvPr>
          <p:cNvSpPr txBox="1">
            <a:spLocks/>
          </p:cNvSpPr>
          <p:nvPr/>
        </p:nvSpPr>
        <p:spPr>
          <a:xfrm>
            <a:off x="764138" y="4477776"/>
            <a:ext cx="4774063" cy="1442594"/>
          </a:xfrm>
          <a:prstGeom prst="rect">
            <a:avLst/>
          </a:prstGeom>
        </p:spPr>
        <p:txBody>
          <a:bodyPr vert="horz" lIns="91440" tIns="45720" rIns="91440" bIns="45720" numCol="1" rtlCol="0" anchor="t">
            <a:normAutofit lnSpcReduction="10000"/>
          </a:bodyPr>
          <a:lstStyle>
            <a:lvl1pPr marL="0" indent="0" algn="l" defTabSz="914400" rtl="0" eaLnBrk="1" latinLnBrk="0" hangingPunct="1">
              <a:lnSpc>
                <a:spcPct val="100000"/>
              </a:lnSpc>
              <a:spcBef>
                <a:spcPts val="0"/>
              </a:spcBef>
              <a:spcAft>
                <a:spcPts val="600"/>
              </a:spcAft>
              <a:buClr>
                <a:schemeClr val="accent1"/>
              </a:buClr>
              <a:buFont typeface="Wingdings" pitchFamily="2" charset="2"/>
              <a:buNone/>
              <a:defRPr sz="2000" b="0" i="0" kern="1200">
                <a:solidFill>
                  <a:schemeClr val="tx1"/>
                </a:solidFill>
                <a:latin typeface="Oswald" pitchFamily="2" charset="77"/>
                <a:ea typeface="+mn-ea"/>
                <a:cs typeface="+mn-cs"/>
              </a:defRPr>
            </a:lvl1pPr>
            <a:lvl2pPr marL="457200" indent="0" algn="l" defTabSz="914400" rtl="0" eaLnBrk="1" latinLnBrk="0" hangingPunct="1">
              <a:lnSpc>
                <a:spcPct val="100000"/>
              </a:lnSpc>
              <a:spcBef>
                <a:spcPts val="500"/>
              </a:spcBef>
              <a:spcAft>
                <a:spcPts val="600"/>
              </a:spcAft>
              <a:buClr>
                <a:schemeClr val="accent1"/>
              </a:buClr>
              <a:buFont typeface="Wingdings" pitchFamily="2" charset="2"/>
              <a:buNone/>
              <a:defRPr sz="1400" b="0" i="0" kern="1200">
                <a:solidFill>
                  <a:schemeClr val="tx1"/>
                </a:solidFill>
                <a:latin typeface="Oswald" pitchFamily="2" charset="77"/>
                <a:ea typeface="+mn-ea"/>
                <a:cs typeface="+mn-cs"/>
              </a:defRPr>
            </a:lvl2pPr>
            <a:lvl3pPr marL="914400" indent="0" algn="l" defTabSz="914400" rtl="0" eaLnBrk="1" latinLnBrk="0" hangingPunct="1">
              <a:lnSpc>
                <a:spcPct val="100000"/>
              </a:lnSpc>
              <a:spcBef>
                <a:spcPts val="500"/>
              </a:spcBef>
              <a:spcAft>
                <a:spcPts val="600"/>
              </a:spcAft>
              <a:buClr>
                <a:schemeClr val="accent1"/>
              </a:buClr>
              <a:buFont typeface="Wingdings" pitchFamily="2" charset="2"/>
              <a:buNone/>
              <a:defRPr sz="1200" b="0" i="0" kern="1200">
                <a:solidFill>
                  <a:schemeClr val="tx1"/>
                </a:solidFill>
                <a:latin typeface="Oswald" pitchFamily="2" charset="77"/>
                <a:ea typeface="+mn-ea"/>
                <a:cs typeface="+mn-cs"/>
              </a:defRPr>
            </a:lvl3pPr>
            <a:lvl4pPr marL="1371600" indent="0" algn="l" defTabSz="914400" rtl="0" eaLnBrk="1" latinLnBrk="0" hangingPunct="1">
              <a:lnSpc>
                <a:spcPct val="100000"/>
              </a:lnSpc>
              <a:spcBef>
                <a:spcPts val="500"/>
              </a:spcBef>
              <a:spcAft>
                <a:spcPts val="600"/>
              </a:spcAft>
              <a:buClr>
                <a:schemeClr val="accent1"/>
              </a:buClr>
              <a:buFont typeface="Wingdings" pitchFamily="2" charset="2"/>
              <a:buNone/>
              <a:defRPr sz="1000" b="0" i="0" kern="1200">
                <a:solidFill>
                  <a:schemeClr val="tx1"/>
                </a:solidFill>
                <a:latin typeface="Oswald" pitchFamily="2" charset="77"/>
                <a:ea typeface="+mn-ea"/>
                <a:cs typeface="+mn-cs"/>
              </a:defRPr>
            </a:lvl4pPr>
            <a:lvl5pPr marL="1828800" indent="0" algn="l" defTabSz="914400" rtl="0" eaLnBrk="1" latinLnBrk="0" hangingPunct="1">
              <a:lnSpc>
                <a:spcPct val="100000"/>
              </a:lnSpc>
              <a:spcBef>
                <a:spcPts val="500"/>
              </a:spcBef>
              <a:spcAft>
                <a:spcPts val="600"/>
              </a:spcAft>
              <a:buClr>
                <a:schemeClr val="accent1"/>
              </a:buClr>
              <a:buFont typeface="Wingdings" pitchFamily="2" charset="2"/>
              <a:buNone/>
              <a:defRPr sz="1000" b="0" i="0" kern="1200">
                <a:solidFill>
                  <a:schemeClr val="tx1"/>
                </a:solidFill>
                <a:latin typeface="Oswald"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CE202F"/>
              </a:buClr>
              <a:buSzTx/>
              <a:buFont typeface="Wingdings" pitchFamily="2" charset="2"/>
              <a:buNone/>
              <a:tabLst/>
              <a:defRPr/>
            </a:pPr>
            <a:r>
              <a:rPr kumimoji="0" lang="en-US" sz="2000" b="0" i="0" u="none" strike="noStrike" kern="1200" cap="none" spc="0" normalizeH="0" baseline="0" noProof="0" dirty="0">
                <a:ln>
                  <a:noFill/>
                </a:ln>
                <a:solidFill>
                  <a:srgbClr val="000000"/>
                </a:solidFill>
                <a:effectLst/>
                <a:uLnTx/>
                <a:uFillTx/>
                <a:latin typeface="Oswald" pitchFamily="2" charset="77"/>
                <a:ea typeface="+mn-ea"/>
                <a:cs typeface="+mn-cs"/>
              </a:rPr>
              <a:t>If you have questions or concerns, please contact: </a:t>
            </a:r>
          </a:p>
          <a:p>
            <a:pPr marL="0" marR="0" lvl="0" indent="0" algn="l" defTabSz="914400" rtl="0" eaLnBrk="1" fontAlgn="auto" latinLnBrk="0" hangingPunct="1">
              <a:lnSpc>
                <a:spcPct val="100000"/>
              </a:lnSpc>
              <a:spcBef>
                <a:spcPts val="0"/>
              </a:spcBef>
              <a:spcAft>
                <a:spcPts val="600"/>
              </a:spcAft>
              <a:buClr>
                <a:srgbClr val="CE202F"/>
              </a:buClr>
              <a:buSzTx/>
              <a:buFont typeface="Wingdings" pitchFamily="2" charset="2"/>
              <a:buNone/>
              <a:tabLst/>
              <a:defRPr/>
            </a:pPr>
            <a:r>
              <a:rPr kumimoji="0" lang="en-US" sz="1800" b="0" i="0" u="none" strike="noStrike" kern="1200" cap="none" spc="0" normalizeH="0" baseline="0" noProof="0" dirty="0">
                <a:ln>
                  <a:noFill/>
                </a:ln>
                <a:solidFill>
                  <a:srgbClr val="4D4D4C"/>
                </a:solidFill>
                <a:effectLst/>
                <a:uLnTx/>
                <a:uFillTx/>
                <a:latin typeface="Oswald Light"/>
                <a:ea typeface="+mn-ea"/>
                <a:cs typeface="+mn-cs"/>
              </a:rPr>
              <a:t>Mallory Race, Senior Project Manager</a:t>
            </a:r>
          </a:p>
          <a:p>
            <a:pPr marL="0" marR="0" lvl="0" indent="0" algn="l" defTabSz="914400" rtl="0" eaLnBrk="1" fontAlgn="auto" latinLnBrk="0" hangingPunct="1">
              <a:lnSpc>
                <a:spcPct val="100000"/>
              </a:lnSpc>
              <a:spcBef>
                <a:spcPts val="0"/>
              </a:spcBef>
              <a:spcAft>
                <a:spcPts val="600"/>
              </a:spcAft>
              <a:buClr>
                <a:srgbClr val="CE202F"/>
              </a:buClr>
              <a:buSzTx/>
              <a:buFont typeface="Wingdings" pitchFamily="2" charset="2"/>
              <a:buNone/>
              <a:tabLst/>
              <a:defRPr/>
            </a:pPr>
            <a:r>
              <a:rPr kumimoji="0" lang="en-US" sz="1800" b="0" i="0" u="none" strike="noStrike" kern="1200" cap="none" spc="0" normalizeH="0" baseline="0" noProof="0" dirty="0">
                <a:ln>
                  <a:noFill/>
                </a:ln>
                <a:solidFill>
                  <a:srgbClr val="4D4D4C"/>
                </a:solidFill>
                <a:effectLst/>
                <a:uLnTx/>
                <a:uFillTx/>
                <a:latin typeface="Oswald Light"/>
                <a:ea typeface="+mn-ea"/>
                <a:cs typeface="+mn-cs"/>
              </a:rPr>
              <a:t>Arkansas Economic Development Commission</a:t>
            </a:r>
          </a:p>
          <a:p>
            <a:pPr marL="0" marR="0" lvl="0" indent="0" algn="l" defTabSz="914400" rtl="0" eaLnBrk="1" fontAlgn="auto" latinLnBrk="0" hangingPunct="1">
              <a:lnSpc>
                <a:spcPct val="100000"/>
              </a:lnSpc>
              <a:spcBef>
                <a:spcPts val="0"/>
              </a:spcBef>
              <a:spcAft>
                <a:spcPts val="600"/>
              </a:spcAft>
              <a:buClr>
                <a:srgbClr val="CE202F"/>
              </a:buClr>
              <a:buSzTx/>
              <a:buFont typeface="Wingdings" pitchFamily="2" charset="2"/>
              <a:buNone/>
              <a:tabLst/>
              <a:defRPr/>
            </a:pPr>
            <a:r>
              <a:rPr kumimoji="0" lang="en-US" sz="1800" b="0" i="0" u="none" strike="noStrike" kern="1200" cap="none" spc="0" normalizeH="0" baseline="0" noProof="0" dirty="0">
                <a:ln>
                  <a:noFill/>
                </a:ln>
                <a:solidFill>
                  <a:srgbClr val="4D4D4C"/>
                </a:solidFill>
                <a:effectLst/>
                <a:uLnTx/>
                <a:uFillTx/>
                <a:latin typeface="Oswald Light"/>
                <a:ea typeface="+mn-ea"/>
                <a:cs typeface="+mn-cs"/>
              </a:rPr>
              <a:t>Mallory.Race@ArkansasEDC.com</a:t>
            </a:r>
          </a:p>
        </p:txBody>
      </p:sp>
      <p:sp>
        <p:nvSpPr>
          <p:cNvPr id="11" name="TextBox 10">
            <a:extLst>
              <a:ext uri="{FF2B5EF4-FFF2-40B4-BE49-F238E27FC236}">
                <a16:creationId xmlns:a16="http://schemas.microsoft.com/office/drawing/2014/main" id="{A62CD845-84B8-9AA3-26CC-166265465F68}"/>
              </a:ext>
            </a:extLst>
          </p:cNvPr>
          <p:cNvSpPr txBox="1"/>
          <p:nvPr/>
        </p:nvSpPr>
        <p:spPr>
          <a:xfrm>
            <a:off x="764138" y="548486"/>
            <a:ext cx="3373296" cy="523220"/>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Oswald Light" panose="02000303000000000000" pitchFamily="2" charset="77"/>
                <a:ea typeface="+mn-ea"/>
                <a:cs typeface="+mn-cs"/>
              </a:rPr>
              <a:t>ESO Call Landing Page</a:t>
            </a:r>
          </a:p>
        </p:txBody>
      </p:sp>
      <p:sp>
        <p:nvSpPr>
          <p:cNvPr id="13" name="TextBox 12">
            <a:extLst>
              <a:ext uri="{FF2B5EF4-FFF2-40B4-BE49-F238E27FC236}">
                <a16:creationId xmlns:a16="http://schemas.microsoft.com/office/drawing/2014/main" id="{48A9C740-23E9-3AA8-152B-4D8A79714926}"/>
              </a:ext>
            </a:extLst>
          </p:cNvPr>
          <p:cNvSpPr txBox="1"/>
          <p:nvPr/>
        </p:nvSpPr>
        <p:spPr>
          <a:xfrm>
            <a:off x="764138" y="2203734"/>
            <a:ext cx="418647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Oswald Light"/>
                <a:ea typeface="+mn-ea"/>
                <a:cs typeface="+mn-cs"/>
              </a:rPr>
              <a:t>A central location where you can find important links such as the call’s joining link, community updates, the previous ESO slide deck, and more.</a:t>
            </a:r>
          </a:p>
        </p:txBody>
      </p:sp>
    </p:spTree>
    <p:extLst>
      <p:ext uri="{BB962C8B-B14F-4D97-AF65-F5344CB8AC3E}">
        <p14:creationId xmlns:p14="http://schemas.microsoft.com/office/powerpoint/2010/main" val="1351607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3796849-7C37-8BAC-4A67-68DFED22B7A1}"/>
              </a:ext>
            </a:extLst>
          </p:cNvPr>
          <p:cNvSpPr>
            <a:spLocks noGrp="1"/>
          </p:cNvSpPr>
          <p:nvPr>
            <p:ph type="title"/>
          </p:nvPr>
        </p:nvSpPr>
        <p:spPr>
          <a:xfrm>
            <a:off x="1686428" y="2904134"/>
            <a:ext cx="8819144" cy="1049731"/>
          </a:xfrm>
        </p:spPr>
        <p:txBody>
          <a:bodyPr/>
          <a:lstStyle/>
          <a:p>
            <a:pPr algn="ctr"/>
            <a:r>
              <a:rPr lang="en-US" dirty="0"/>
              <a:t>New Member Introductions </a:t>
            </a:r>
          </a:p>
        </p:txBody>
      </p:sp>
    </p:spTree>
    <p:extLst>
      <p:ext uri="{BB962C8B-B14F-4D97-AF65-F5344CB8AC3E}">
        <p14:creationId xmlns:p14="http://schemas.microsoft.com/office/powerpoint/2010/main" val="3653176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053AED-8C56-1791-06BE-5072B3AD0C39}"/>
            </a:ext>
          </a:extLst>
        </p:cNvPr>
        <p:cNvGrpSpPr/>
        <p:nvPr/>
      </p:nvGrpSpPr>
      <p:grpSpPr>
        <a:xfrm>
          <a:off x="0" y="0"/>
          <a:ext cx="0" cy="0"/>
          <a:chOff x="0" y="0"/>
          <a:chExt cx="0" cy="0"/>
        </a:xfrm>
      </p:grpSpPr>
      <p:pic>
        <p:nvPicPr>
          <p:cNvPr id="5" name="Picture 4" descr="Arrow&#10;&#10;AI-generated content may be incorrect.">
            <a:extLst>
              <a:ext uri="{FF2B5EF4-FFF2-40B4-BE49-F238E27FC236}">
                <a16:creationId xmlns:a16="http://schemas.microsoft.com/office/drawing/2014/main" id="{15514381-FCBB-9754-A054-6808B4C06F7B}"/>
              </a:ext>
            </a:extLst>
          </p:cNvPr>
          <p:cNvPicPr>
            <a:picLocks noGrp="1" noRot="1" noChangeAspect="1" noMove="1" noResize="1" noEditPoints="1" noAdjustHandles="1" noChangeArrowheads="1" noChangeShapeType="1" noCrop="1"/>
          </p:cNvPicPr>
          <p:nvPr/>
        </p:nvPicPr>
        <p:blipFill>
          <a:blip r:embed="rId2"/>
          <a:stretch>
            <a:fillRect/>
          </a:stretch>
        </p:blipFill>
        <p:spPr>
          <a:xfrm>
            <a:off x="2203450" y="834577"/>
            <a:ext cx="7772400" cy="5670988"/>
          </a:xfrm>
          <a:prstGeom prst="rect">
            <a:avLst/>
          </a:prstGeom>
        </p:spPr>
      </p:pic>
      <p:sp>
        <p:nvSpPr>
          <p:cNvPr id="4" name="Title 3">
            <a:extLst>
              <a:ext uri="{FF2B5EF4-FFF2-40B4-BE49-F238E27FC236}">
                <a16:creationId xmlns:a16="http://schemas.microsoft.com/office/drawing/2014/main" id="{0F799C0B-6E5F-9DE5-BF13-935294DEA4A7}"/>
              </a:ext>
            </a:extLst>
          </p:cNvPr>
          <p:cNvSpPr>
            <a:spLocks noGrp="1"/>
          </p:cNvSpPr>
          <p:nvPr>
            <p:ph type="title"/>
          </p:nvPr>
        </p:nvSpPr>
        <p:spPr>
          <a:xfrm rot="20996731">
            <a:off x="2034502" y="1681437"/>
            <a:ext cx="5719087" cy="781035"/>
          </a:xfrm>
        </p:spPr>
        <p:txBody>
          <a:bodyPr anchor="t">
            <a:normAutofit fontScale="90000"/>
          </a:bodyPr>
          <a:lstStyle/>
          <a:p>
            <a:pPr algn="ctr"/>
            <a:r>
              <a:rPr lang="en-US" b="0">
                <a:solidFill>
                  <a:schemeClr val="bg1"/>
                </a:solidFill>
                <a:latin typeface="+mn-lt"/>
              </a:rPr>
              <a:t>January 2026</a:t>
            </a:r>
            <a:endParaRPr lang="en-US" b="0" dirty="0">
              <a:solidFill>
                <a:schemeClr val="bg1"/>
              </a:solidFill>
              <a:latin typeface="+mn-lt"/>
            </a:endParaRPr>
          </a:p>
        </p:txBody>
      </p:sp>
      <p:sp>
        <p:nvSpPr>
          <p:cNvPr id="7" name="Title 3">
            <a:extLst>
              <a:ext uri="{FF2B5EF4-FFF2-40B4-BE49-F238E27FC236}">
                <a16:creationId xmlns:a16="http://schemas.microsoft.com/office/drawing/2014/main" id="{CF269A25-B554-B79A-2079-2255863D5500}"/>
              </a:ext>
            </a:extLst>
          </p:cNvPr>
          <p:cNvSpPr txBox="1">
            <a:spLocks/>
          </p:cNvSpPr>
          <p:nvPr/>
        </p:nvSpPr>
        <p:spPr>
          <a:xfrm rot="20996731">
            <a:off x="3081734" y="2487267"/>
            <a:ext cx="6322112" cy="146251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800" b="1" i="0" kern="1200">
                <a:solidFill>
                  <a:schemeClr val="tx1"/>
                </a:solidFill>
                <a:latin typeface="Oswald SemiBold"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300" normalizeH="0" baseline="0" noProof="0" dirty="0">
                <a:ln>
                  <a:noFill/>
                </a:ln>
                <a:solidFill>
                  <a:srgbClr val="FFFFFF"/>
                </a:solidFill>
                <a:effectLst/>
                <a:uLnTx/>
                <a:uFillTx/>
                <a:latin typeface="Oswald SemiBold" pitchFamily="2" charset="77"/>
                <a:ea typeface="+mj-ea"/>
                <a:cs typeface="+mj-cs"/>
              </a:rPr>
              <a:t>Community</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300" normalizeH="0" baseline="0" noProof="0" dirty="0">
                <a:ln>
                  <a:noFill/>
                </a:ln>
                <a:solidFill>
                  <a:srgbClr val="FFFFFF"/>
                </a:solidFill>
                <a:effectLst/>
                <a:uLnTx/>
                <a:uFillTx/>
                <a:latin typeface="Oswald SemiBold" pitchFamily="2" charset="77"/>
                <a:ea typeface="+mj-ea"/>
                <a:cs typeface="+mj-cs"/>
              </a:rPr>
              <a:t>ANNOUNCEMENTS</a:t>
            </a:r>
          </a:p>
        </p:txBody>
      </p:sp>
      <p:pic>
        <p:nvPicPr>
          <p:cNvPr id="2" name="Graphic 1">
            <a:extLst>
              <a:ext uri="{FF2B5EF4-FFF2-40B4-BE49-F238E27FC236}">
                <a16:creationId xmlns:a16="http://schemas.microsoft.com/office/drawing/2014/main" id="{CA5BDEB9-81F5-E56A-568F-FD693DD1093F}"/>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rcRect t="15670" b="19059"/>
          <a:stretch>
            <a:fillRect/>
          </a:stretch>
        </p:blipFill>
        <p:spPr>
          <a:xfrm rot="21021774">
            <a:off x="2102012" y="125031"/>
            <a:ext cx="2891152" cy="1429607"/>
          </a:xfrm>
          <a:prstGeom prst="rect">
            <a:avLst/>
          </a:prstGeom>
        </p:spPr>
      </p:pic>
    </p:spTree>
    <p:extLst>
      <p:ext uri="{BB962C8B-B14F-4D97-AF65-F5344CB8AC3E}">
        <p14:creationId xmlns:p14="http://schemas.microsoft.com/office/powerpoint/2010/main" val="3874006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B0E38C-24EA-1F90-8675-ACD8C5DB5C70}"/>
              </a:ext>
            </a:extLst>
          </p:cNvPr>
          <p:cNvPicPr>
            <a:picLocks noChangeAspect="1"/>
          </p:cNvPicPr>
          <p:nvPr/>
        </p:nvPicPr>
        <p:blipFill>
          <a:blip r:embed="rId2"/>
          <a:stretch>
            <a:fillRect/>
          </a:stretch>
        </p:blipFill>
        <p:spPr>
          <a:xfrm>
            <a:off x="1406748" y="0"/>
            <a:ext cx="9378505" cy="6858000"/>
          </a:xfrm>
          <a:prstGeom prst="rect">
            <a:avLst/>
          </a:prstGeom>
        </p:spPr>
      </p:pic>
      <p:sp>
        <p:nvSpPr>
          <p:cNvPr id="2" name="Rectangle 1">
            <a:extLst>
              <a:ext uri="{FF2B5EF4-FFF2-40B4-BE49-F238E27FC236}">
                <a16:creationId xmlns:a16="http://schemas.microsoft.com/office/drawing/2014/main" id="{D6D177F5-9A71-0EF7-91F3-B4DA8C86F77E}"/>
              </a:ext>
            </a:extLst>
          </p:cNvPr>
          <p:cNvSpPr/>
          <p:nvPr/>
        </p:nvSpPr>
        <p:spPr>
          <a:xfrm>
            <a:off x="10799064" y="6016752"/>
            <a:ext cx="1392936" cy="8412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0101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45771E-202D-8B4A-436A-2FE31F525DFE}"/>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3201341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ompany name&#10;&#10;AI-generated content may be incorrect.">
            <a:extLst>
              <a:ext uri="{FF2B5EF4-FFF2-40B4-BE49-F238E27FC236}">
                <a16:creationId xmlns:a16="http://schemas.microsoft.com/office/drawing/2014/main" id="{42581531-6D6F-7AA1-A159-F135C7C6AA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F9CFC182-2016-F711-D783-6FFCA5E70D0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27647027"/>
      </p:ext>
    </p:extLst>
  </p:cSld>
  <p:clrMapOvr>
    <a:masterClrMapping/>
  </p:clrMapOvr>
</p:sld>
</file>

<file path=ppt/theme/theme1.xml><?xml version="1.0" encoding="utf-8"?>
<a:theme xmlns:a="http://schemas.openxmlformats.org/drawingml/2006/main" name="2_Office Theme">
  <a:themeElements>
    <a:clrScheme name="Custom 1">
      <a:dk1>
        <a:srgbClr val="000000"/>
      </a:dk1>
      <a:lt1>
        <a:srgbClr val="FFFFFF"/>
      </a:lt1>
      <a:dk2>
        <a:srgbClr val="4D4D4C"/>
      </a:dk2>
      <a:lt2>
        <a:srgbClr val="E3E4E3"/>
      </a:lt2>
      <a:accent1>
        <a:srgbClr val="CE202F"/>
      </a:accent1>
      <a:accent2>
        <a:srgbClr val="4C4D4C"/>
      </a:accent2>
      <a:accent3>
        <a:srgbClr val="000000"/>
      </a:accent3>
      <a:accent4>
        <a:srgbClr val="8A8A89"/>
      </a:accent4>
      <a:accent5>
        <a:srgbClr val="2459A9"/>
      </a:accent5>
      <a:accent6>
        <a:srgbClr val="FFFEFE"/>
      </a:accent6>
      <a:hlink>
        <a:srgbClr val="2459A9"/>
      </a:hlink>
      <a:folHlink>
        <a:srgbClr val="183D74"/>
      </a:folHlink>
    </a:clrScheme>
    <a:fontScheme name="AEDC Template">
      <a:majorFont>
        <a:latin typeface="Oswald SemiBold"/>
        <a:ea typeface=""/>
        <a:cs typeface=""/>
      </a:majorFont>
      <a:minorFont>
        <a:latin typeface="Oswal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FFA59EF-836C-714B-981C-48EB1960B37E}" vid="{DB42FA94-DA18-F948-953E-C97BD76111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1">
      <a:majorFont>
        <a:latin typeface="Oswald Light"/>
        <a:ea typeface=""/>
        <a:cs typeface=""/>
      </a:majorFont>
      <a:minorFont>
        <a:latin typeface="Oswald Extra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D9248FB4-D136-4542-8D7D-72D53E6DAA47}" vid="{5F5401CE-2421-4060-A6B0-8DB8B96DD3C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2423</TotalTime>
  <Words>2318</Words>
  <Application>Microsoft Office PowerPoint</Application>
  <PresentationFormat>Widescreen</PresentationFormat>
  <Paragraphs>217</Paragraphs>
  <Slides>27</Slides>
  <Notes>2</Notes>
  <HiddenSlides>0</HiddenSlides>
  <MMClips>1</MMClips>
  <ScaleCrop>false</ScaleCrop>
  <HeadingPairs>
    <vt:vector size="6" baseType="variant">
      <vt:variant>
        <vt:lpstr>Fonts Used</vt:lpstr>
      </vt:variant>
      <vt:variant>
        <vt:i4>19</vt:i4>
      </vt:variant>
      <vt:variant>
        <vt:lpstr>Theme</vt:lpstr>
      </vt:variant>
      <vt:variant>
        <vt:i4>4</vt:i4>
      </vt:variant>
      <vt:variant>
        <vt:lpstr>Slide Titles</vt:lpstr>
      </vt:variant>
      <vt:variant>
        <vt:i4>27</vt:i4>
      </vt:variant>
    </vt:vector>
  </HeadingPairs>
  <TitlesOfParts>
    <vt:vector size="50" baseType="lpstr">
      <vt:lpstr>Aptos</vt:lpstr>
      <vt:lpstr>Arial</vt:lpstr>
      <vt:lpstr>Bookman Old Style</vt:lpstr>
      <vt:lpstr>Calibri</vt:lpstr>
      <vt:lpstr>Gill Sans MT</vt:lpstr>
      <vt:lpstr>Lucida Sans</vt:lpstr>
      <vt:lpstr>Lucida Sans Unicode</vt:lpstr>
      <vt:lpstr>Oswald</vt:lpstr>
      <vt:lpstr>Oswald ExtraLight</vt:lpstr>
      <vt:lpstr>Oswald Light</vt:lpstr>
      <vt:lpstr>Oswald Medium</vt:lpstr>
      <vt:lpstr>Oswald SemiBold</vt:lpstr>
      <vt:lpstr>Rockwell Condensed</vt:lpstr>
      <vt:lpstr>Segoe UI</vt:lpstr>
      <vt:lpstr>Segoe UI Light</vt:lpstr>
      <vt:lpstr>Tahoma</vt:lpstr>
      <vt:lpstr>Times New Roman</vt:lpstr>
      <vt:lpstr>Verdana</vt:lpstr>
      <vt:lpstr>Wingdings</vt:lpstr>
      <vt:lpstr>2_Office Theme</vt:lpstr>
      <vt:lpstr>Office Theme</vt:lpstr>
      <vt:lpstr>Simple Light</vt:lpstr>
      <vt:lpstr>1_Office Theme</vt:lpstr>
      <vt:lpstr>Welcome to the ESO Call!</vt:lpstr>
      <vt:lpstr>January ESO Call Agenda</vt:lpstr>
      <vt:lpstr>PowerPoint Presentation</vt:lpstr>
      <vt:lpstr>PowerPoint Presentation</vt:lpstr>
      <vt:lpstr>New Member Introductions </vt:lpstr>
      <vt:lpstr>January 2026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PURPOSE</vt:lpstr>
      <vt:lpstr>PROBLEM</vt:lpstr>
      <vt:lpstr>SOLUTION</vt:lpstr>
      <vt:lpstr>REPAIR IS BECOMING MAINSTREAM — BUT</vt:lpstr>
      <vt:lpstr>AMMAASSRIVKE, UENTTAPSPEIDZCAETEGORY.</vt:lpstr>
      <vt:lpstr>COMPETITION</vt:lpstr>
      <vt:lpstr>PRODUCT</vt:lpstr>
      <vt:lpstr>MULTIPLE REVENUE STREAMS, BUILT</vt:lpstr>
      <vt:lpstr>PowerPoint Presentation</vt:lpstr>
      <vt:lpstr>FINANCIALS EARLY TRACTION WITH A  CLEAR PATH TO STRONG</vt:lpstr>
      <vt:lpstr>LET'S CONNECT</vt:lpstr>
      <vt:lpstr>ANatiPonal AssPociationEof ConveNnience StoDres. "U.S.IConXsumers Willing to Pay More for Sustainable Products, Research Shows." Convenience.org,  24 Apr. 2024, https://www.convenience.org/Media/Daily/2024/April/24/4-US-Consumers-Pay-Sustainable_Products_Research.</vt:lpstr>
      <vt:lpstr>CUSTOMER INSIGHTS</vt:lpstr>
      <vt:lpstr>Thank you for joining us!  See you next month!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Mallory Race</dc:creator>
  <cp:lastModifiedBy>Mallory Race</cp:lastModifiedBy>
  <cp:revision>2</cp:revision>
  <cp:lastPrinted>2026-01-06T15:26:13Z</cp:lastPrinted>
  <dcterms:created xsi:type="dcterms:W3CDTF">2025-12-01T21:59:49Z</dcterms:created>
  <dcterms:modified xsi:type="dcterms:W3CDTF">2026-01-07T15:21:03Z</dcterms:modified>
</cp:coreProperties>
</file>