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8" r:id="rId3"/>
    <p:sldMasterId id="2147483720" r:id="rId4"/>
  </p:sldMasterIdLst>
  <p:notesMasterIdLst>
    <p:notesMasterId r:id="rId34"/>
  </p:notesMasterIdLst>
  <p:sldIdLst>
    <p:sldId id="2147481247" r:id="rId5"/>
    <p:sldId id="2146847455" r:id="rId6"/>
    <p:sldId id="2146847456" r:id="rId7"/>
    <p:sldId id="2146847452" r:id="rId8"/>
    <p:sldId id="2147481289" r:id="rId9"/>
    <p:sldId id="330" r:id="rId10"/>
    <p:sldId id="2147481302" r:id="rId11"/>
    <p:sldId id="2147481300" r:id="rId12"/>
    <p:sldId id="2147481303" r:id="rId13"/>
    <p:sldId id="2147481310" r:id="rId14"/>
    <p:sldId id="2147481311" r:id="rId15"/>
    <p:sldId id="2147481304" r:id="rId16"/>
    <p:sldId id="2147481305" r:id="rId17"/>
    <p:sldId id="2147481306" r:id="rId18"/>
    <p:sldId id="2147481307" r:id="rId19"/>
    <p:sldId id="2147481308" r:id="rId20"/>
    <p:sldId id="2147481309" r:id="rId21"/>
    <p:sldId id="2147481312" r:id="rId22"/>
    <p:sldId id="2147481313" r:id="rId23"/>
    <p:sldId id="2147481314" r:id="rId24"/>
    <p:sldId id="2146847458" r:id="rId25"/>
    <p:sldId id="2147481299" r:id="rId26"/>
    <p:sldId id="2147481315" r:id="rId27"/>
    <p:sldId id="256" r:id="rId28"/>
    <p:sldId id="2147481301" r:id="rId29"/>
    <p:sldId id="2147481298" r:id="rId30"/>
    <p:sldId id="2147481317" r:id="rId31"/>
    <p:sldId id="2147481316" r:id="rId32"/>
    <p:sldId id="214684745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8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098FC-556C-4334-A831-20CB87031680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AD32B-204E-4C4F-B867-F1F02C9C6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64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uma.com/hvc7na54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uma.com/hvc7na54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uma.com/hvc7na54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DF179-BA26-4FBF-9A96-AF09F7F565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520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890EC-579F-8B98-28C8-009C2ACCD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71B0C6-0294-93C7-A28F-941456C47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F2ADB8-A5E7-F0BD-5B76-DB828C807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90752-CF83-058E-D6C6-89A87BB633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501BDE-C8F1-A34E-BDC9-D89353561F0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641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h2b1476f149a95236_0_866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h2b1476f149a95236_0_866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07.04.2022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h2b1476f149a95236_0_866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h2b1476f149a95236_0_86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RACHEL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Types of research a team might do </a:t>
            </a:r>
            <a:endParaRPr/>
          </a:p>
        </p:txBody>
      </p:sp>
      <p:sp>
        <p:nvSpPr>
          <p:cNvPr id="113" name="Google Shape;113;h2b1476f149a95236_0_866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h2b1476f149a95236_0_866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>
          <a:extLst>
            <a:ext uri="{FF2B5EF4-FFF2-40B4-BE49-F238E27FC236}">
              <a16:creationId xmlns:a16="http://schemas.microsoft.com/office/drawing/2014/main" id="{D3F663EE-6C21-71B7-FC56-9A2FFAD4E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5f22862de9_0_139:notes">
            <a:extLst>
              <a:ext uri="{FF2B5EF4-FFF2-40B4-BE49-F238E27FC236}">
                <a16:creationId xmlns:a16="http://schemas.microsoft.com/office/drawing/2014/main" id="{67BA8112-6120-2A10-4C46-D280716219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5f22862de9_0_139:notes">
            <a:extLst>
              <a:ext uri="{FF2B5EF4-FFF2-40B4-BE49-F238E27FC236}">
                <a16:creationId xmlns:a16="http://schemas.microsoft.com/office/drawing/2014/main" id="{82015F86-79B3-63A9-6E52-E49BA2B913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https://luma.com/</a:t>
            </a:r>
            <a:r>
              <a:rPr lang="en" u="none" dirty="0">
                <a:solidFill>
                  <a:schemeClr val="hlink"/>
                </a:solidFill>
                <a:hlinkClick r:id="rId3"/>
              </a:rPr>
              <a:t>hvc7na54</a:t>
            </a:r>
            <a:r>
              <a:rPr lang="en" u="none" dirty="0"/>
              <a:t> </a:t>
            </a:r>
            <a:endParaRPr u="none" dirty="0"/>
          </a:p>
        </p:txBody>
      </p:sp>
    </p:spTree>
    <p:extLst>
      <p:ext uri="{BB962C8B-B14F-4D97-AF65-F5344CB8AC3E}">
        <p14:creationId xmlns:p14="http://schemas.microsoft.com/office/powerpoint/2010/main" val="3644764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>
          <a:extLst>
            <a:ext uri="{FF2B5EF4-FFF2-40B4-BE49-F238E27FC236}">
              <a16:creationId xmlns:a16="http://schemas.microsoft.com/office/drawing/2014/main" id="{ECE8BBC8-FEFD-FE7A-49A2-76EB681E2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5f22862de9_0_139:notes">
            <a:extLst>
              <a:ext uri="{FF2B5EF4-FFF2-40B4-BE49-F238E27FC236}">
                <a16:creationId xmlns:a16="http://schemas.microsoft.com/office/drawing/2014/main" id="{DAFEF119-E5ED-F3D6-D084-3862C9FF78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5f22862de9_0_139:notes">
            <a:extLst>
              <a:ext uri="{FF2B5EF4-FFF2-40B4-BE49-F238E27FC236}">
                <a16:creationId xmlns:a16="http://schemas.microsoft.com/office/drawing/2014/main" id="{4E6DD338-5D53-A1BA-19A7-9677D79DF6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https://luma.com/</a:t>
            </a:r>
            <a:r>
              <a:rPr lang="en" u="none" dirty="0">
                <a:solidFill>
                  <a:schemeClr val="hlink"/>
                </a:solidFill>
                <a:hlinkClick r:id="rId3"/>
              </a:rPr>
              <a:t>hvc7na54</a:t>
            </a:r>
            <a:r>
              <a:rPr lang="en" u="none" dirty="0"/>
              <a:t> </a:t>
            </a:r>
            <a:endParaRPr u="none" dirty="0"/>
          </a:p>
        </p:txBody>
      </p:sp>
    </p:spTree>
    <p:extLst>
      <p:ext uri="{BB962C8B-B14F-4D97-AF65-F5344CB8AC3E}">
        <p14:creationId xmlns:p14="http://schemas.microsoft.com/office/powerpoint/2010/main" val="301627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>
          <a:extLst>
            <a:ext uri="{FF2B5EF4-FFF2-40B4-BE49-F238E27FC236}">
              <a16:creationId xmlns:a16="http://schemas.microsoft.com/office/drawing/2014/main" id="{E9E83C1A-1DF6-31FD-52C0-BE951420D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5f22862de9_0_139:notes">
            <a:extLst>
              <a:ext uri="{FF2B5EF4-FFF2-40B4-BE49-F238E27FC236}">
                <a16:creationId xmlns:a16="http://schemas.microsoft.com/office/drawing/2014/main" id="{50CEBB72-A9E3-CB8E-C1EC-F9C9674443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5f22862de9_0_139:notes">
            <a:extLst>
              <a:ext uri="{FF2B5EF4-FFF2-40B4-BE49-F238E27FC236}">
                <a16:creationId xmlns:a16="http://schemas.microsoft.com/office/drawing/2014/main" id="{42BD5497-FECE-73DA-B243-79861957BA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https://luma.com/</a:t>
            </a:r>
            <a:r>
              <a:rPr lang="en" u="none" dirty="0">
                <a:solidFill>
                  <a:schemeClr val="hlink"/>
                </a:solidFill>
                <a:hlinkClick r:id="rId3"/>
              </a:rPr>
              <a:t>hvc7na54</a:t>
            </a:r>
            <a:r>
              <a:rPr lang="en" u="none" dirty="0"/>
              <a:t> </a:t>
            </a:r>
            <a:endParaRPr u="none" dirty="0"/>
          </a:p>
        </p:txBody>
      </p:sp>
    </p:spTree>
    <p:extLst>
      <p:ext uri="{BB962C8B-B14F-4D97-AF65-F5344CB8AC3E}">
        <p14:creationId xmlns:p14="http://schemas.microsoft.com/office/powerpoint/2010/main" val="588059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6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66D4A-6D89-26EA-AB98-EEA870395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F6577B-3AB5-C0CF-10FC-1FE455F0E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9A17E-43A5-41CD-AABE-1583653D9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5CAD3-F67E-54C9-EC0F-4ED0FE6DA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0F647-2771-D955-BA7D-1BC7CAD61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24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27BCE-6546-CA4A-183E-8883790DF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5CC0B-5122-71C7-B3E3-46A4BA073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A152B-24BB-B64E-205C-B2A50B51F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6C473-774E-97AE-CC35-73716FB5F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0A6FF-9735-A47A-41D1-B9FC2A19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704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69476-D50B-679B-D3D4-F36D24817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1DADA-04B7-7554-0D02-B07E7A9A2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38AE6-8DAD-93AB-B01D-D463A708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247E2-B32C-36C2-A950-8820B3280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D3433-27B7-6DD3-E53A-E2A0F036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61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12DA9-B854-EF95-BFAF-8E3B45CF2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67901-4045-5E82-2A38-E1DD71215F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6F854-7513-EF94-A711-0EB45EE97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A46AF-8356-ED4E-75E3-BF8CDE79A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B337D2-7478-1867-5D05-36D08041B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E4313-4909-B3B9-9004-6A7782DC2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26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BE08-4948-79DE-8C11-60F9800A6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21072-CA2F-9815-31E1-61006C1FC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4A14D-E761-9C22-A9F0-56E2FBB54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CA9B45-8F5D-4D75-2C5B-E3C23CF2E0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4530F2-03BD-28AD-918E-113925CBBF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6D86F8-87B0-3E31-FD21-FEAAA5B38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DFF553-A8B3-B9C6-FF2A-1EDA97A51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988A5D-6E04-1F02-0026-0B92E2FBA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72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0A2B1-F06D-05DF-704A-0EBDDFE10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6B58A0-D4A1-E8E8-5308-80B80597D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70AF80-DC8E-C21A-4C52-057613878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704AFE-1F02-531A-7A5D-DA12C6482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23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531865-285A-0534-7FD1-B2D64C25C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23F0CA-4352-03BA-2B1C-5B07DDC61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EFD2F-B076-0222-FE88-F5036463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86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060C0-DBA5-4E40-933A-133A71E53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2B677-6DA9-93DC-11D7-51A88A1EF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28ABB-6418-220E-8ECB-0F6E1C17F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ED550-DC69-C6E4-96C6-1B6B3673F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631CD-BC72-EA37-B0CB-953ABEBA1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8DE5F-59C1-DE19-6F79-71EA85967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435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B11DF-C2BE-277D-033B-274D72BF0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3AD44F-441E-005D-1ED3-CCFFEAD0ED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C4D7F-D73B-2AD8-7758-7AE4D2DDF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60EF6-31B3-7F8A-D7B9-62EBB5C09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34E412-68F5-6982-F1CF-D8B33D3BA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8E864-289D-7BE3-CD9B-03D48576E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12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CE082-BD4A-D087-22BE-64AD5A467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94C8B-4D57-A8AC-83EF-F6E838EDD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E7023-4BBA-D709-1981-5B4C4E615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3E9DD-DB1E-0088-3709-E017029B9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87744-4898-D4AC-A0C1-BAB71BA66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92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3E03DC-54E2-82A5-4CC6-5396ACE456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E1594B-FC52-454D-940C-133754901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42515-9126-A34B-C41E-98245E061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418A0-518D-C0AE-DD5D-6CEBFE212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91B48-2518-17B5-9689-1C425981E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82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Arkansas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771DA1-8707-274E-ED13-0C4630616391}"/>
              </a:ext>
            </a:extLst>
          </p:cNvPr>
          <p:cNvSpPr/>
          <p:nvPr userDrawn="1"/>
        </p:nvSpPr>
        <p:spPr>
          <a:xfrm>
            <a:off x="-11725" y="-9939"/>
            <a:ext cx="797335" cy="68878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0216" y="457200"/>
            <a:ext cx="10034954" cy="2555630"/>
          </a:xfrm>
        </p:spPr>
        <p:txBody>
          <a:bodyPr anchor="b">
            <a:noAutofit/>
          </a:bodyPr>
          <a:lstStyle>
            <a:lvl1pPr>
              <a:defRPr sz="6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30216" y="3313357"/>
            <a:ext cx="10034954" cy="2430952"/>
          </a:xfrm>
        </p:spPr>
        <p:txBody>
          <a:bodyPr numCol="2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None/>
              <a:defRPr sz="2400" b="0" i="0">
                <a:latin typeface="Oswald Medium" pitchFamily="2" charset="77"/>
              </a:defRPr>
            </a:lvl1pPr>
            <a:lvl2pPr marL="36576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0" i="0">
                <a:latin typeface="Oswald" pitchFamily="2" charset="77"/>
              </a:defRPr>
            </a:lvl2pPr>
            <a:lvl3pPr marL="914400" indent="0">
              <a:lnSpc>
                <a:spcPct val="100000"/>
              </a:lnSpc>
              <a:spcAft>
                <a:spcPts val="600"/>
              </a:spcAft>
              <a:buNone/>
              <a:defRPr sz="1600" b="0" i="0">
                <a:latin typeface="Oswald" pitchFamily="2" charset="77"/>
              </a:defRPr>
            </a:lvl3pPr>
            <a:lvl4pPr marL="1371600" indent="0">
              <a:lnSpc>
                <a:spcPct val="100000"/>
              </a:lnSpc>
              <a:spcAft>
                <a:spcPts val="600"/>
              </a:spcAft>
              <a:buNone/>
              <a:defRPr sz="1400" b="0" i="0">
                <a:latin typeface="Oswald" pitchFamily="2" charset="77"/>
              </a:defRPr>
            </a:lvl4pPr>
            <a:lvl5pPr marL="1828800" indent="0">
              <a:lnSpc>
                <a:spcPct val="100000"/>
              </a:lnSpc>
              <a:buNone/>
              <a:defRPr sz="1400" b="0" i="0">
                <a:latin typeface="Oswald" pitchFamily="2" charset="77"/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5391A29-D8CD-1BB5-5B0E-1BB375621BB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25290" y="4421920"/>
            <a:ext cx="4233984" cy="36512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15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Oswald Medium" pitchFamily="2" charset="77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None/>
              <a:defRPr sz="18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6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spc="150" dirty="0">
                <a:solidFill>
                  <a:schemeClr val="bg1"/>
                </a:solidFill>
                <a:latin typeface="Oswald Light" panose="02000303000000000000" pitchFamily="2" charset="77"/>
              </a:rPr>
              <a:t>Arkansas Economic Development Commission</a:t>
            </a:r>
          </a:p>
        </p:txBody>
      </p:sp>
    </p:spTree>
    <p:extLst>
      <p:ext uri="{BB962C8B-B14F-4D97-AF65-F5344CB8AC3E}">
        <p14:creationId xmlns:p14="http://schemas.microsoft.com/office/powerpoint/2010/main" val="2152303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USA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0216" y="457200"/>
            <a:ext cx="10034954" cy="2555630"/>
          </a:xfrm>
        </p:spPr>
        <p:txBody>
          <a:bodyPr anchor="b">
            <a:noAutofit/>
          </a:bodyPr>
          <a:lstStyle>
            <a:lvl1pPr>
              <a:defRPr sz="6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30216" y="3313357"/>
            <a:ext cx="10034954" cy="2430952"/>
          </a:xfrm>
        </p:spPr>
        <p:txBody>
          <a:bodyPr numCol="2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None/>
              <a:defRPr sz="2400" b="0" i="0">
                <a:latin typeface="Oswald Medium" pitchFamily="2" charset="77"/>
              </a:defRPr>
            </a:lvl1pPr>
            <a:lvl2pPr marL="36576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0" i="0">
                <a:latin typeface="Oswald" pitchFamily="2" charset="77"/>
              </a:defRPr>
            </a:lvl2pPr>
            <a:lvl3pPr marL="914400" indent="0">
              <a:lnSpc>
                <a:spcPct val="100000"/>
              </a:lnSpc>
              <a:spcAft>
                <a:spcPts val="600"/>
              </a:spcAft>
              <a:buNone/>
              <a:defRPr sz="1600" b="0" i="0">
                <a:latin typeface="Oswald" pitchFamily="2" charset="77"/>
              </a:defRPr>
            </a:lvl3pPr>
            <a:lvl4pPr marL="1371600" indent="0">
              <a:lnSpc>
                <a:spcPct val="100000"/>
              </a:lnSpc>
              <a:spcAft>
                <a:spcPts val="600"/>
              </a:spcAft>
              <a:buNone/>
              <a:defRPr sz="1400" b="0" i="0">
                <a:latin typeface="Oswald" pitchFamily="2" charset="77"/>
              </a:defRPr>
            </a:lvl4pPr>
            <a:lvl5pPr marL="1828800" indent="0">
              <a:lnSpc>
                <a:spcPct val="100000"/>
              </a:lnSpc>
              <a:buNone/>
              <a:defRPr sz="1400" b="0" i="0">
                <a:latin typeface="Oswald" pitchFamily="2" charset="77"/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66F17-014F-61A6-5440-3F86AC74D8C4}"/>
              </a:ext>
            </a:extLst>
          </p:cNvPr>
          <p:cNvSpPr/>
          <p:nvPr userDrawn="1"/>
        </p:nvSpPr>
        <p:spPr>
          <a:xfrm>
            <a:off x="-11725" y="-9939"/>
            <a:ext cx="797335" cy="68878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75F7664-BB58-EECE-5604-02FC797CB03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25290" y="4421920"/>
            <a:ext cx="4233984" cy="36512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15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Oswald Medium" pitchFamily="2" charset="77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None/>
              <a:defRPr sz="18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6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spc="150" dirty="0">
                <a:solidFill>
                  <a:schemeClr val="bg1"/>
                </a:solidFill>
                <a:latin typeface="Oswald Light" panose="02000303000000000000" pitchFamily="2" charset="77"/>
              </a:rPr>
              <a:t>Arkansas Economic Development Commission</a:t>
            </a:r>
          </a:p>
        </p:txBody>
      </p:sp>
    </p:spTree>
    <p:extLst>
      <p:ext uri="{BB962C8B-B14F-4D97-AF65-F5344CB8AC3E}">
        <p14:creationId xmlns:p14="http://schemas.microsoft.com/office/powerpoint/2010/main" val="2443435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0D8E5-67A2-6A4D-E8A5-231E1DB9DD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800" b="1" i="0">
                <a:latin typeface="Oswald SemiBold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76918C-7076-C6E0-B355-642B918DF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 i="0">
                <a:latin typeface="Oswa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37C8C30-D4E9-5895-3F2F-EB98B18559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F30B0F-F900-F27D-21B6-812BC843697D}"/>
              </a:ext>
            </a:extLst>
          </p:cNvPr>
          <p:cNvSpPr/>
          <p:nvPr userDrawn="1"/>
        </p:nvSpPr>
        <p:spPr>
          <a:xfrm>
            <a:off x="-11725" y="-9939"/>
            <a:ext cx="797335" cy="68878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2356E4B-22A8-A517-B402-4EE45A3AF64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25290" y="4421920"/>
            <a:ext cx="4233984" cy="36512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15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Oswald Medium" pitchFamily="2" charset="77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None/>
              <a:defRPr sz="18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6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spc="150" dirty="0">
                <a:solidFill>
                  <a:schemeClr val="bg1"/>
                </a:solidFill>
                <a:latin typeface="Oswald Light" panose="02000303000000000000" pitchFamily="2" charset="77"/>
              </a:rPr>
              <a:t>Arkansas Economic Development Commission</a:t>
            </a:r>
          </a:p>
        </p:txBody>
      </p:sp>
    </p:spTree>
    <p:extLst>
      <p:ext uri="{BB962C8B-B14F-4D97-AF65-F5344CB8AC3E}">
        <p14:creationId xmlns:p14="http://schemas.microsoft.com/office/powerpoint/2010/main" val="3630439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64BDD-B6A2-5494-5CD4-BD9781631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B93390C-C32C-8FF1-6E1A-865A2793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C1F8B5-9D85-523D-4C8B-79449EE5B9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54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07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675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45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33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Commer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95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E4C63-9807-FEAB-6485-89D3FEE69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66AC0-74B0-B6AD-245A-B50272A549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82745"/>
            <a:ext cx="5181600" cy="43513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itchFamily="2" charset="2"/>
              <a:buChar char="§"/>
              <a:defRPr sz="3000"/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 sz="2600"/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2400"/>
            </a:lvl3pPr>
            <a:lvl4pPr marL="1600200" indent="-228600">
              <a:buClr>
                <a:schemeClr val="tx1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7BB62-23F3-5A84-C387-5C5FEF3DE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2745"/>
            <a:ext cx="5181600" cy="43513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itchFamily="2" charset="2"/>
              <a:buChar char="§"/>
              <a:defRPr sz="3000"/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 sz="2600"/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2400"/>
            </a:lvl3pPr>
            <a:lvl4pPr marL="1600200" indent="-228600">
              <a:buClr>
                <a:schemeClr val="tx1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10357F-29F9-7FFD-9E73-1155AC5286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17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254A-5FA1-46E9-04D5-4F72E46CF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2224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A03A5-4F14-CC84-C3CC-F4A2220D9C5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538283"/>
            <a:ext cx="5157787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3200" b="1" i="0">
                <a:latin typeface="Oswald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HEADER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A88BE-9966-A07E-BB97-DA9FFED84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62195"/>
            <a:ext cx="5157787" cy="368458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/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2200"/>
            </a:lvl3pPr>
            <a:lvl4pPr marL="1600200" indent="-228600">
              <a:buClr>
                <a:schemeClr val="tx1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2FEA8D-B903-7F40-B3B7-7A3FB570424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38283"/>
            <a:ext cx="5183188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3200" b="1" i="0">
                <a:latin typeface="Oswald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HEADER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867D4F-A260-04A7-AE45-8F69B2EA2E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62195"/>
            <a:ext cx="5183188" cy="368458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/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2200"/>
            </a:lvl3pPr>
            <a:lvl4pPr marL="1600200" indent="-228600">
              <a:buClr>
                <a:schemeClr val="tx1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62AE9C2-57C6-AE11-2FD7-B033BCA27D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392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68D1-0856-0639-1340-2283454E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5E57E-88B1-BDF8-3C99-ADB2814771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s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1690688"/>
            <a:ext cx="10515600" cy="126468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To evenly space logos, first select all images in a row. Next, select “Arrange &gt; Align &gt; Align Middle”, then select “Arrange &gt; Align &gt; Distribute Horizontally”.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0FF6EA-0FE1-FB50-25C7-EBC6AC1EFB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Logos Slide Title</a:t>
            </a:r>
          </a:p>
        </p:txBody>
      </p:sp>
    </p:spTree>
    <p:extLst>
      <p:ext uri="{BB962C8B-B14F-4D97-AF65-F5344CB8AC3E}">
        <p14:creationId xmlns:p14="http://schemas.microsoft.com/office/powerpoint/2010/main" val="14998294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estimonia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38C0E9F-AE66-AC73-5880-BDB3409574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6588" y="4077535"/>
            <a:ext cx="1833562" cy="150018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A5EBD0D-8EB7-14E0-BE10-016A2E03C2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1850" y="744496"/>
            <a:ext cx="1824301" cy="150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quote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70275" y="4589463"/>
            <a:ext cx="5251450" cy="150018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 i="0">
                <a:solidFill>
                  <a:schemeClr val="bg1"/>
                </a:solidFill>
                <a:latin typeface="Oswald Light" panose="02000303000000000000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the source of the quote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996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wer Stats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68D1-0856-0639-1340-2283454E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5E57E-88B1-BDF8-3C99-ADB2814771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F7E8265-BC2C-A693-E2BE-A24A377E7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4589" y="4489821"/>
            <a:ext cx="3202822" cy="1325564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35D4221-77EA-43A9-667B-A822A92DC1A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999530" y="4489821"/>
            <a:ext cx="3202822" cy="1325564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D55D0FC-42C9-349A-B499-DB2BA7F7E9F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989648" y="4489821"/>
            <a:ext cx="3202822" cy="1325564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B4ED091-A8F1-C19E-72D2-3133F9213ED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03381" y="2320709"/>
            <a:ext cx="1569739" cy="1567830"/>
          </a:xfrm>
        </p:spPr>
        <p:txBody>
          <a:bodyPr wrap="square"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bg1"/>
                </a:solidFill>
                <a:effectLst/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1st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26B6521-3197-A177-16F6-DC1F8B0E7FC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298440" y="2320709"/>
            <a:ext cx="1569739" cy="1567830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bg1"/>
                </a:solidFill>
                <a:effectLst/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10M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9FDB326-97AD-2638-5958-9274096400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793499" y="2320709"/>
            <a:ext cx="1569739" cy="1567830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bg1"/>
                </a:solidFill>
                <a:effectLst/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3%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17801EA-02D9-C9AC-B290-1C13CE1932FC}"/>
              </a:ext>
            </a:extLst>
          </p:cNvPr>
          <p:cNvSpPr/>
          <p:nvPr userDrawn="1"/>
        </p:nvSpPr>
        <p:spPr>
          <a:xfrm>
            <a:off x="8583396" y="2149090"/>
            <a:ext cx="1989943" cy="1989943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CE54488-E18B-EEC3-7943-E3841B061F11}"/>
              </a:ext>
            </a:extLst>
          </p:cNvPr>
          <p:cNvSpPr/>
          <p:nvPr userDrawn="1"/>
        </p:nvSpPr>
        <p:spPr>
          <a:xfrm>
            <a:off x="5088337" y="2162276"/>
            <a:ext cx="1989943" cy="1989943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7B74A81-A02F-8C7A-1AC1-3F55249A7721}"/>
              </a:ext>
            </a:extLst>
          </p:cNvPr>
          <p:cNvSpPr/>
          <p:nvPr userDrawn="1"/>
        </p:nvSpPr>
        <p:spPr>
          <a:xfrm>
            <a:off x="1598190" y="2149090"/>
            <a:ext cx="1989943" cy="1989943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091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wer Stats -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68D1-0856-0639-1340-2283454E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5E57E-88B1-BDF8-3C99-ADB2814771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35D4221-77EA-43A9-667B-A822A92DC1A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960331" y="4281102"/>
            <a:ext cx="2220116" cy="11050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B4ED091-A8F1-C19E-72D2-3133F9213ED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416081" y="2409241"/>
            <a:ext cx="1308616" cy="1377085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5000" b="0" i="0">
                <a:solidFill>
                  <a:schemeClr val="bg1"/>
                </a:solidFill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1st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26B6521-3197-A177-16F6-DC1F8B0E7FC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093389" y="2409241"/>
            <a:ext cx="1308616" cy="1377085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5000" b="0" i="0">
                <a:solidFill>
                  <a:schemeClr val="bg1"/>
                </a:solidFill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10M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35B6474-FB59-A3FD-94DE-7CD3533AC2D4}"/>
              </a:ext>
            </a:extLst>
          </p:cNvPr>
          <p:cNvSpPr/>
          <p:nvPr userDrawn="1"/>
        </p:nvSpPr>
        <p:spPr>
          <a:xfrm>
            <a:off x="6539908" y="2255494"/>
            <a:ext cx="1770194" cy="1770194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9FDB326-97AD-2638-5958-9274096400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770697" y="2409241"/>
            <a:ext cx="1308616" cy="1377085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5000" b="0" i="0">
                <a:solidFill>
                  <a:schemeClr val="bg1"/>
                </a:solidFill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3%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125EB58-CD6F-28F9-1A1F-6EC823DF0E67}"/>
              </a:ext>
            </a:extLst>
          </p:cNvPr>
          <p:cNvSpPr/>
          <p:nvPr userDrawn="1"/>
        </p:nvSpPr>
        <p:spPr>
          <a:xfrm>
            <a:off x="3862600" y="2268680"/>
            <a:ext cx="1770194" cy="1770194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3AE88AE-E08F-447E-FCB4-622961E2E90C}"/>
              </a:ext>
            </a:extLst>
          </p:cNvPr>
          <p:cNvSpPr/>
          <p:nvPr userDrawn="1"/>
        </p:nvSpPr>
        <p:spPr>
          <a:xfrm>
            <a:off x="1185292" y="2255494"/>
            <a:ext cx="1770194" cy="1770194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09C38D3-D3DA-82B3-6E2C-1939A927CEF9}"/>
              </a:ext>
            </a:extLst>
          </p:cNvPr>
          <p:cNvSpPr/>
          <p:nvPr userDrawn="1"/>
        </p:nvSpPr>
        <p:spPr>
          <a:xfrm>
            <a:off x="9211388" y="2255494"/>
            <a:ext cx="1770194" cy="1770194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C6B401-14F9-6863-8D13-B6924018B3C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442177" y="2409241"/>
            <a:ext cx="1308616" cy="1377085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5000" b="0" i="0">
                <a:solidFill>
                  <a:schemeClr val="bg1"/>
                </a:solidFill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57K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360DDFF-BC34-4CAE-6C2E-6D374C2928BE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637639" y="4281102"/>
            <a:ext cx="2220116" cy="11050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570C78E-E4C5-ABEB-0C69-80C0DEAA2206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6314947" y="4281102"/>
            <a:ext cx="2220116" cy="11050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66DF6F6-4F89-CE8C-3395-9F22523C9E4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8986427" y="4281102"/>
            <a:ext cx="2220116" cy="11050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8954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BCAA1-67AD-52F2-ACC9-98993DA9C9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96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5B4AE-A5FE-93F2-C1B6-95EEFF3D5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479FF-DD4F-D5AA-043D-D322D2B8B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571500" indent="-571500">
              <a:buClr>
                <a:schemeClr val="accent1"/>
              </a:buClr>
              <a:buFont typeface="Wingdings" pitchFamily="2" charset="2"/>
              <a:buChar char="§"/>
              <a:defRPr sz="3000"/>
            </a:lvl1pPr>
            <a:lvl2pPr marL="914400" indent="-457200">
              <a:buClr>
                <a:schemeClr val="accent4"/>
              </a:buClr>
              <a:buFont typeface="Wingdings" pitchFamily="2" charset="2"/>
              <a:buChar char="§"/>
              <a:defRPr sz="2600"/>
            </a:lvl2pPr>
            <a:lvl3pPr marL="1371600" indent="-457200">
              <a:buClr>
                <a:schemeClr val="accent5"/>
              </a:buClr>
              <a:buFont typeface="Wingdings" pitchFamily="2" charset="2"/>
              <a:buChar char="§"/>
              <a:defRPr sz="2400"/>
            </a:lvl3pPr>
            <a:lvl4pPr marL="1714500" indent="-342900">
              <a:buClr>
                <a:schemeClr val="accent3"/>
              </a:buClr>
              <a:buFont typeface="Wingdings" pitchFamily="2" charset="2"/>
              <a:buChar char="§"/>
              <a:defRPr sz="2000"/>
            </a:lvl4pPr>
            <a:lvl5pPr marL="2171700" indent="-342900">
              <a:buClr>
                <a:schemeClr val="accent1"/>
              </a:buClr>
              <a:buFont typeface="Wingdings" pitchFamily="2" charset="2"/>
              <a:buChar char="§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42A5E-0B01-675A-4741-C32D74D10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E8B146-B9D1-CA15-7294-DA9DB80BD8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850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E19C72-5C04-6710-675D-2EBA8E6B55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41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kansas Map with P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2AFAE90-911C-A276-EAFF-0AFD877062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02634" y="700087"/>
            <a:ext cx="61341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18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kansas Map with Pins -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2AFAE90-911C-A276-EAFF-0AFD877062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178035" y="700087"/>
            <a:ext cx="61341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712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 Map with P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D33547E-D149-8260-36CC-6865727359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772025" y="1408287"/>
            <a:ext cx="6987846" cy="434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78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 Map with Pins -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D33547E-D149-8260-36CC-6865727359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26821" y="533914"/>
            <a:ext cx="9319699" cy="57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288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2407503" cy="1600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2407503" cy="3811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53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34E4FD-CB3E-B667-589F-F07827474BB2}"/>
              </a:ext>
            </a:extLst>
          </p:cNvPr>
          <p:cNvSpPr/>
          <p:nvPr userDrawn="1"/>
        </p:nvSpPr>
        <p:spPr>
          <a:xfrm>
            <a:off x="6107723" y="0"/>
            <a:ext cx="6096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0081"/>
            <a:ext cx="4343400" cy="1997196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3429000"/>
            <a:ext cx="4343400" cy="1997197"/>
          </a:xfrm>
        </p:spPr>
        <p:txBody>
          <a:bodyPr numCol="1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6420364-C470-B936-CAA1-2121A64A3D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78791" y="6076077"/>
            <a:ext cx="1124931" cy="56054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BA57E34-F815-F0DD-D254-18E65CF7486A}"/>
              </a:ext>
            </a:extLst>
          </p:cNvPr>
          <p:cNvGrpSpPr/>
          <p:nvPr userDrawn="1"/>
        </p:nvGrpSpPr>
        <p:grpSpPr>
          <a:xfrm>
            <a:off x="9925050" y="6075003"/>
            <a:ext cx="1153741" cy="560546"/>
            <a:chOff x="9925050" y="6075003"/>
            <a:chExt cx="1153741" cy="56054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924E057-A582-5A4D-06D5-116FA009FEEF}"/>
                </a:ext>
              </a:extLst>
            </p:cNvPr>
            <p:cNvSpPr/>
            <p:nvPr userDrawn="1"/>
          </p:nvSpPr>
          <p:spPr>
            <a:xfrm>
              <a:off x="9925050" y="6075003"/>
              <a:ext cx="1153741" cy="5605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D16D3330-C14B-83B2-214C-75C818ED3F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5670" b="19059"/>
            <a:stretch>
              <a:fillRect/>
            </a:stretch>
          </p:blipFill>
          <p:spPr>
            <a:xfrm>
              <a:off x="9930451" y="6075003"/>
              <a:ext cx="1133615" cy="5605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26506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34E4FD-CB3E-B667-589F-F07827474BB2}"/>
              </a:ext>
            </a:extLst>
          </p:cNvPr>
          <p:cNvSpPr/>
          <p:nvPr userDrawn="1"/>
        </p:nvSpPr>
        <p:spPr>
          <a:xfrm>
            <a:off x="0" y="1"/>
            <a:ext cx="6096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312"/>
            <a:ext cx="4114800" cy="446649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D9486CE-04AB-A96B-3353-75C3207F0763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7713780" y="1021573"/>
            <a:ext cx="3786553" cy="1202489"/>
          </a:xfrm>
        </p:spPr>
        <p:txBody>
          <a:bodyPr numCol="1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Statistic or facts about business, the workforce, education, quality of life, or Arkansas in general.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0B441DC-3043-7D74-55DB-66B3F813ABB9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713781" y="2798586"/>
            <a:ext cx="3786553" cy="1202489"/>
          </a:xfrm>
        </p:spPr>
        <p:txBody>
          <a:bodyPr numCol="1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Right-click on icon, select ”Change Graphic &gt; From Icons”. Search for a relevant icon, then select “Insert”.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DF6F492-5C37-82B8-98FD-7F298902290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7713782" y="4555051"/>
            <a:ext cx="3786552" cy="1202489"/>
          </a:xfrm>
        </p:spPr>
        <p:txBody>
          <a:bodyPr numCol="1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You can recolor the icons by selecting them, then using the paint bucket on the Home menu.</a:t>
            </a:r>
          </a:p>
        </p:txBody>
      </p:sp>
    </p:spTree>
    <p:extLst>
      <p:ext uri="{BB962C8B-B14F-4D97-AF65-F5344CB8AC3E}">
        <p14:creationId xmlns:p14="http://schemas.microsoft.com/office/powerpoint/2010/main" val="13510499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34E4FD-CB3E-B667-589F-F07827474BB2}"/>
              </a:ext>
            </a:extLst>
          </p:cNvPr>
          <p:cNvSpPr/>
          <p:nvPr userDrawn="1"/>
        </p:nvSpPr>
        <p:spPr>
          <a:xfrm>
            <a:off x="0" y="5029199"/>
            <a:ext cx="12201939" cy="182880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948" y="5317435"/>
            <a:ext cx="9780104" cy="710362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37590" y="2812775"/>
            <a:ext cx="2888974" cy="1843419"/>
          </a:xfrm>
        </p:spPr>
        <p:txBody>
          <a:bodyPr numCol="1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Statistic or facts about business, the workforce, education, quality of life, or Arkansas in general.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CBED325-7B8F-BF1B-B76D-DF129FBBE7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78791" y="6076077"/>
            <a:ext cx="1124932" cy="560546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4BD5D9-B6BF-EE68-1748-80F1A166DD5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651513" y="2812775"/>
            <a:ext cx="2888974" cy="1843419"/>
          </a:xfrm>
        </p:spPr>
        <p:txBody>
          <a:bodyPr numCol="1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Right-click on icon, select ”Change Graphic &gt; From Icons”. Search for a relevant icon, then select “Insert”.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CB77985-4D15-A5E6-2DE2-46088DBA72CC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365436" y="2812775"/>
            <a:ext cx="2888974" cy="1843419"/>
          </a:xfrm>
        </p:spPr>
        <p:txBody>
          <a:bodyPr numCol="1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You can recolor the icons by selecting them, then using the paint bucket on the Home menu.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596ABD3-3540-B36A-BB22-7C9CBFCB2946}"/>
              </a:ext>
            </a:extLst>
          </p:cNvPr>
          <p:cNvGrpSpPr/>
          <p:nvPr userDrawn="1"/>
        </p:nvGrpSpPr>
        <p:grpSpPr>
          <a:xfrm>
            <a:off x="9925050" y="6075003"/>
            <a:ext cx="1153741" cy="560546"/>
            <a:chOff x="9925050" y="6075003"/>
            <a:chExt cx="1153741" cy="56054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75B640-174D-7A3E-A485-B9799306B298}"/>
                </a:ext>
              </a:extLst>
            </p:cNvPr>
            <p:cNvSpPr/>
            <p:nvPr userDrawn="1"/>
          </p:nvSpPr>
          <p:spPr>
            <a:xfrm>
              <a:off x="9925050" y="6075003"/>
              <a:ext cx="1153741" cy="5605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A6DCE68-3076-AF28-9DC8-FB308848D9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5670" b="19059"/>
            <a:stretch>
              <a:fillRect/>
            </a:stretch>
          </p:blipFill>
          <p:spPr>
            <a:xfrm>
              <a:off x="9930451" y="6075003"/>
              <a:ext cx="1133615" cy="5605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1780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91209" y="2759515"/>
            <a:ext cx="9796800" cy="17235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7500"/>
              <a:buNone/>
              <a:defRPr sz="10000">
                <a:solidFill>
                  <a:srgbClr val="F7F8F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91200" y="3293300"/>
            <a:ext cx="9796800" cy="8001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3000"/>
              <a:buFont typeface="Proxima Nova"/>
              <a:buNone/>
              <a:defRPr sz="4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2"/>
          </p:nvPr>
        </p:nvSpPr>
        <p:spPr>
          <a:xfrm>
            <a:off x="8070467" y="5872132"/>
            <a:ext cx="33716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1pPr>
            <a:lvl2pPr marL="1219170" lvl="1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2pPr>
            <a:lvl3pPr marL="1828754" lvl="2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3pPr>
            <a:lvl4pPr marL="2438339" lvl="3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4pPr>
            <a:lvl5pPr marL="3047924" lvl="4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5pPr>
            <a:lvl6pPr marL="3657509" lvl="5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6pPr>
            <a:lvl7pPr marL="4267093" lvl="6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7pPr>
            <a:lvl8pPr marL="4876678" lvl="7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8pPr>
            <a:lvl9pPr marL="5486263" lvl="8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t="1248" b="1248"/>
          <a:stretch/>
        </p:blipFill>
        <p:spPr>
          <a:xfrm>
            <a:off x="791201" y="5853033"/>
            <a:ext cx="3371601" cy="563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3937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Header" type="secHead">
  <p:cSld name="Just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None/>
              <a:defRPr sz="4800">
                <a:solidFill>
                  <a:srgbClr val="00354E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88051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644867" y="558067"/>
            <a:ext cx="10927200" cy="5742000"/>
          </a:xfrm>
          <a:prstGeom prst="rect">
            <a:avLst/>
          </a:prstGeom>
          <a:noFill/>
          <a:ln w="38100" cap="flat" cmpd="sng">
            <a:solidFill>
              <a:srgbClr val="EBDF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" name="Google Shape;18;p4"/>
          <p:cNvSpPr/>
          <p:nvPr/>
        </p:nvSpPr>
        <p:spPr>
          <a:xfrm>
            <a:off x="11200367" y="5979933"/>
            <a:ext cx="637600" cy="637600"/>
          </a:xfrm>
          <a:prstGeom prst="rect">
            <a:avLst/>
          </a:prstGeom>
          <a:solidFill>
            <a:srgbClr val="F7F8F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2072640" y="1101367"/>
            <a:ext cx="91504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2072640" y="2146233"/>
            <a:ext cx="9150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21" name="Google Shape;2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72264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604467" y="14773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604467" y="19549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26" name="Google Shape;2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2564567"/>
            <a:ext cx="7632767" cy="4293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9839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 and body 2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ubTitle" idx="1"/>
          </p:nvPr>
        </p:nvSpPr>
        <p:spPr>
          <a:xfrm>
            <a:off x="604467" y="14773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2"/>
          </p:nvPr>
        </p:nvSpPr>
        <p:spPr>
          <a:xfrm>
            <a:off x="604467" y="19549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32" name="Google Shape;32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6"/>
          <p:cNvPicPr preferRelativeResize="0"/>
          <p:nvPr/>
        </p:nvPicPr>
        <p:blipFill rotWithShape="1">
          <a:blip r:embed="rId3">
            <a:alphaModFix/>
          </a:blip>
          <a:srcRect l="11481" b="12034"/>
          <a:stretch/>
        </p:blipFill>
        <p:spPr>
          <a:xfrm>
            <a:off x="1" y="3987867"/>
            <a:ext cx="3847100" cy="2870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8962967" y="1"/>
            <a:ext cx="3229032" cy="24240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17273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>
  <p:cSld name="Title and body 3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7" name="Google Shape;3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7566" y="-7328"/>
            <a:ext cx="8504436" cy="4783733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>
            <a:spLocks noGrp="1"/>
          </p:cNvSpPr>
          <p:nvPr>
            <p:ph type="subTitle" idx="1"/>
          </p:nvPr>
        </p:nvSpPr>
        <p:spPr>
          <a:xfrm>
            <a:off x="604467" y="14773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604467" y="19549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40" name="Google Shape;4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08738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4">
  <p:cSld name="Title and body 4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604467" y="14773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2"/>
          </p:nvPr>
        </p:nvSpPr>
        <p:spPr>
          <a:xfrm>
            <a:off x="604467" y="19549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45" name="Google Shape;4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1355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Inside Box">
  <p:cSld name="Title and Body Inside Box">
    <p:bg>
      <p:bgPr>
        <a:solidFill>
          <a:srgbClr val="00354E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3455600" y="816100"/>
            <a:ext cx="8116400" cy="5382400"/>
          </a:xfrm>
          <a:prstGeom prst="rect">
            <a:avLst/>
          </a:prstGeom>
          <a:noFill/>
          <a:ln w="38100" cap="flat" cmpd="sng">
            <a:solidFill>
              <a:srgbClr val="F7F8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" name="Google Shape;48;p9"/>
          <p:cNvSpPr/>
          <p:nvPr/>
        </p:nvSpPr>
        <p:spPr>
          <a:xfrm>
            <a:off x="1959433" y="1087400"/>
            <a:ext cx="8346000" cy="48032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072640" y="1088900"/>
            <a:ext cx="83460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400"/>
              <a:buNone/>
              <a:defRPr sz="5867">
                <a:solidFill>
                  <a:srgbClr val="F7F8F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1"/>
          </p:nvPr>
        </p:nvSpPr>
        <p:spPr>
          <a:xfrm>
            <a:off x="2136240" y="2121633"/>
            <a:ext cx="8218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■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◻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□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◻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□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■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◻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□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■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1" name="Google Shape;51;p9"/>
          <p:cNvSpPr/>
          <p:nvPr/>
        </p:nvSpPr>
        <p:spPr>
          <a:xfrm>
            <a:off x="11200367" y="5979933"/>
            <a:ext cx="637600" cy="6376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52" name="Google Shape;5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36275" y="6123653"/>
            <a:ext cx="365759" cy="343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97084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ubTitle" idx="1"/>
          </p:nvPr>
        </p:nvSpPr>
        <p:spPr>
          <a:xfrm>
            <a:off x="909267" y="1477367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2"/>
          </p:nvPr>
        </p:nvSpPr>
        <p:spPr>
          <a:xfrm>
            <a:off x="909267" y="1954967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ubTitle" idx="3"/>
          </p:nvPr>
        </p:nvSpPr>
        <p:spPr>
          <a:xfrm>
            <a:off x="909267" y="3193633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4"/>
          </p:nvPr>
        </p:nvSpPr>
        <p:spPr>
          <a:xfrm>
            <a:off x="909267" y="3671233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ubTitle" idx="5"/>
          </p:nvPr>
        </p:nvSpPr>
        <p:spPr>
          <a:xfrm>
            <a:off x="909267" y="4909900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6"/>
          </p:nvPr>
        </p:nvSpPr>
        <p:spPr>
          <a:xfrm>
            <a:off x="909267" y="5387500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ubTitle" idx="7"/>
          </p:nvPr>
        </p:nvSpPr>
        <p:spPr>
          <a:xfrm>
            <a:off x="6539667" y="1477367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8"/>
          </p:nvPr>
        </p:nvSpPr>
        <p:spPr>
          <a:xfrm>
            <a:off x="6539667" y="1954967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subTitle" idx="9"/>
          </p:nvPr>
        </p:nvSpPr>
        <p:spPr>
          <a:xfrm>
            <a:off x="6539667" y="3193633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3"/>
          </p:nvPr>
        </p:nvSpPr>
        <p:spPr>
          <a:xfrm>
            <a:off x="6539667" y="3671233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ubTitle" idx="14"/>
          </p:nvPr>
        </p:nvSpPr>
        <p:spPr>
          <a:xfrm>
            <a:off x="6539667" y="4909900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5"/>
          </p:nvPr>
        </p:nvSpPr>
        <p:spPr>
          <a:xfrm>
            <a:off x="6539667" y="5387500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67" name="Google Shape;6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7767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" type="titleOnly">
  <p:cSld name="Just Title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604467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70" name="Google Shape;70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49794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With Maps">
  <p:cSld name="Title and Body With Map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2"/>
          <p:cNvPicPr preferRelativeResize="0"/>
          <p:nvPr/>
        </p:nvPicPr>
        <p:blipFill rotWithShape="1">
          <a:blip r:embed="rId2">
            <a:alphaModFix/>
          </a:blip>
          <a:srcRect r="4997"/>
          <a:stretch/>
        </p:blipFill>
        <p:spPr>
          <a:xfrm>
            <a:off x="609600" y="1"/>
            <a:ext cx="11582403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2"/>
          <p:cNvPicPr preferRelativeResize="0"/>
          <p:nvPr/>
        </p:nvPicPr>
        <p:blipFill rotWithShape="1">
          <a:blip r:embed="rId3">
            <a:alphaModFix/>
          </a:blip>
          <a:srcRect l="7003"/>
          <a:stretch/>
        </p:blipFill>
        <p:spPr>
          <a:xfrm>
            <a:off x="0" y="1"/>
            <a:ext cx="1133856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1935167" y="975367"/>
            <a:ext cx="82044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>
            <a:off x="1935167" y="2108500"/>
            <a:ext cx="8116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76" name="Google Shape;76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14979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With Maps 1">
  <p:cSld name="Title and Body With Maps 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731520" y="975367"/>
            <a:ext cx="82044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1"/>
          </p:nvPr>
        </p:nvSpPr>
        <p:spPr>
          <a:xfrm>
            <a:off x="731533" y="2006900"/>
            <a:ext cx="50240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>
            <a:spLocks noGrp="1"/>
          </p:cNvSpPr>
          <p:nvPr>
            <p:ph type="body" idx="2"/>
          </p:nvPr>
        </p:nvSpPr>
        <p:spPr>
          <a:xfrm>
            <a:off x="6025700" y="2006900"/>
            <a:ext cx="50240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82" name="Google Shape;82;p13"/>
          <p:cNvPicPr preferRelativeResize="0"/>
          <p:nvPr/>
        </p:nvPicPr>
        <p:blipFill rotWithShape="1">
          <a:blip r:embed="rId3">
            <a:alphaModFix/>
          </a:blip>
          <a:srcRect t="81287" r="54386"/>
          <a:stretch/>
        </p:blipFill>
        <p:spPr>
          <a:xfrm>
            <a:off x="0" y="5574635"/>
            <a:ext cx="5561269" cy="1283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06224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609600" y="740800"/>
            <a:ext cx="62212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>
          <a:xfrm>
            <a:off x="609600" y="1852800"/>
            <a:ext cx="37440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86" name="Google Shape;8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2889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 Center">
  <p:cSld name="Just Title Cent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609600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3233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and Half">
  <p:cSld name="Half and Half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6586000" y="3186089"/>
            <a:ext cx="5116000" cy="4854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36275" y="6123653"/>
            <a:ext cx="365759" cy="34312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609600" y="1793823"/>
            <a:ext cx="5393600" cy="104641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2"/>
          </p:nvPr>
        </p:nvSpPr>
        <p:spPr>
          <a:xfrm>
            <a:off x="609600" y="1852567"/>
            <a:ext cx="5393600" cy="615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3"/>
          </p:nvPr>
        </p:nvSpPr>
        <p:spPr>
          <a:xfrm>
            <a:off x="609600" y="4702956"/>
            <a:ext cx="5116000" cy="4854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  <a:defRPr>
                <a:solidFill>
                  <a:schemeClr val="dk1"/>
                </a:solidFill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◻"/>
              <a:defRPr>
                <a:solidFill>
                  <a:schemeClr val="dk1"/>
                </a:solidFill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□"/>
              <a:defRPr>
                <a:solidFill>
                  <a:schemeClr val="dk1"/>
                </a:solidFill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◻"/>
              <a:defRPr>
                <a:solidFill>
                  <a:schemeClr val="dk1"/>
                </a:solidFill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□"/>
              <a:defRPr>
                <a:solidFill>
                  <a:schemeClr val="dk1"/>
                </a:solidFill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  <a:defRPr>
                <a:solidFill>
                  <a:schemeClr val="dk1"/>
                </a:solidFill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◻"/>
              <a:defRPr>
                <a:solidFill>
                  <a:schemeClr val="dk1"/>
                </a:solidFill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□"/>
              <a:defRPr>
                <a:solidFill>
                  <a:schemeClr val="dk1"/>
                </a:solidFill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28796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and Half alt">
  <p:cSld name="Half and Half al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/>
          <p:nvPr/>
        </p:nvSpPr>
        <p:spPr>
          <a:xfrm>
            <a:off x="0" y="0"/>
            <a:ext cx="6101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7F8F9"/>
              </a:solidFill>
            </a:endParaRPr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6586000" y="3186089"/>
            <a:ext cx="5116000" cy="4854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609600" y="1793823"/>
            <a:ext cx="5393600" cy="104641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subTitle" idx="2"/>
          </p:nvPr>
        </p:nvSpPr>
        <p:spPr>
          <a:xfrm>
            <a:off x="609600" y="1852567"/>
            <a:ext cx="5393600" cy="615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3"/>
          </p:nvPr>
        </p:nvSpPr>
        <p:spPr>
          <a:xfrm>
            <a:off x="609600" y="4702956"/>
            <a:ext cx="5116000" cy="4854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40692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With Picture">
  <p:cSld name="One Column With Pictur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/>
          <p:nvPr/>
        </p:nvSpPr>
        <p:spPr>
          <a:xfrm>
            <a:off x="609600" y="558067"/>
            <a:ext cx="4848800" cy="5742000"/>
          </a:xfrm>
          <a:prstGeom prst="rect">
            <a:avLst/>
          </a:prstGeom>
          <a:noFill/>
          <a:ln w="38100" cap="flat" cmpd="sng">
            <a:solidFill>
              <a:srgbClr val="FEC67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1018400" y="817567"/>
            <a:ext cx="4086000" cy="9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1"/>
          </p:nvPr>
        </p:nvSpPr>
        <p:spPr>
          <a:xfrm>
            <a:off x="1018400" y="1863467"/>
            <a:ext cx="4086000" cy="7509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body" idx="2"/>
          </p:nvPr>
        </p:nvSpPr>
        <p:spPr>
          <a:xfrm>
            <a:off x="1018400" y="2488600"/>
            <a:ext cx="40860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109" name="Google Shape;109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4942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 1">
  <p:cSld name="Custom Layout 3 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0" y="0"/>
            <a:ext cx="12192000" cy="3987600"/>
          </a:xfrm>
          <a:prstGeom prst="rect">
            <a:avLst/>
          </a:prstGeom>
          <a:solidFill>
            <a:srgbClr val="FEC6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" name="Google Shape;112;p19"/>
          <p:cNvSpPr/>
          <p:nvPr/>
        </p:nvSpPr>
        <p:spPr>
          <a:xfrm>
            <a:off x="1424200" y="946667"/>
            <a:ext cx="9343600" cy="5491200"/>
          </a:xfrm>
          <a:prstGeom prst="rect">
            <a:avLst/>
          </a:prstGeom>
          <a:solidFill>
            <a:srgbClr val="F7F8F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354E"/>
              </a:solidFill>
            </a:endParaRPr>
          </a:p>
        </p:txBody>
      </p:sp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1973200" y="1409767"/>
            <a:ext cx="82456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9pPr>
          </a:lstStyle>
          <a:p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subTitle" idx="1"/>
          </p:nvPr>
        </p:nvSpPr>
        <p:spPr>
          <a:xfrm>
            <a:off x="1973200" y="2496967"/>
            <a:ext cx="82456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15" name="Google Shape;115;p19"/>
          <p:cNvSpPr txBox="1">
            <a:spLocks noGrp="1"/>
          </p:cNvSpPr>
          <p:nvPr>
            <p:ph type="body" idx="2"/>
          </p:nvPr>
        </p:nvSpPr>
        <p:spPr>
          <a:xfrm>
            <a:off x="1973200" y="2974567"/>
            <a:ext cx="82456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60266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body" idx="1"/>
          </p:nvPr>
        </p:nvSpPr>
        <p:spPr>
          <a:xfrm>
            <a:off x="609600" y="3137268"/>
            <a:ext cx="9911600" cy="16208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3047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Yeseva One"/>
              <a:buNone/>
              <a:defRPr sz="9333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</a:lstStyle>
          <a:p>
            <a:endParaRPr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93622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2">
  <p:cSld name="Caption 2">
    <p:bg>
      <p:bgPr>
        <a:solidFill>
          <a:schemeClr val="dk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body" idx="1"/>
          </p:nvPr>
        </p:nvSpPr>
        <p:spPr>
          <a:xfrm>
            <a:off x="609600" y="3137268"/>
            <a:ext cx="9911600" cy="16208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3047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0"/>
              <a:buFont typeface="Yeseva One"/>
              <a:buNone/>
              <a:defRPr sz="9333">
                <a:solidFill>
                  <a:schemeClr val="accent2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</a:lstStyle>
          <a:p>
            <a:endParaRPr/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36275" y="6123653"/>
            <a:ext cx="365759" cy="343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17060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Center">
  <p:cSld name="Divider Center">
    <p:bg>
      <p:bgPr>
        <a:solidFill>
          <a:schemeClr val="dk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/>
          <p:nvPr/>
        </p:nvSpPr>
        <p:spPr>
          <a:xfrm>
            <a:off x="2391600" y="1032733"/>
            <a:ext cx="7433600" cy="4792800"/>
          </a:xfrm>
          <a:prstGeom prst="rect">
            <a:avLst/>
          </a:prstGeom>
          <a:noFill/>
          <a:ln w="38100" cap="flat" cmpd="sng">
            <a:solidFill>
              <a:srgbClr val="EBDF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2666133" y="2885244"/>
            <a:ext cx="6859600" cy="10875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30479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400"/>
              <a:buFont typeface="Yeseva One"/>
              <a:buNone/>
              <a:defRPr sz="5867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</a:lstStyle>
          <a:p>
            <a:endParaRPr/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36275" y="6123653"/>
            <a:ext cx="365759" cy="343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70208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Center 2">
  <p:cSld name="Divider Center 2">
    <p:bg>
      <p:bgPr>
        <a:solidFill>
          <a:schemeClr val="lt2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/>
          <p:nvPr/>
        </p:nvSpPr>
        <p:spPr>
          <a:xfrm>
            <a:off x="2391600" y="1032733"/>
            <a:ext cx="7433600" cy="4792800"/>
          </a:xfrm>
          <a:prstGeom prst="rect">
            <a:avLst/>
          </a:prstGeom>
          <a:noFill/>
          <a:ln w="3810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2693800" y="2885244"/>
            <a:ext cx="6804400" cy="10875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30479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Font typeface="Yeseva One"/>
              <a:buNone/>
              <a:defRPr sz="5867">
                <a:solidFill>
                  <a:srgbClr val="00354E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</a:lstStyle>
          <a:p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25038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33" name="Google Shape;133;p24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134" name="Google Shape;1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83287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 Layout 2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/>
          <p:nvPr/>
        </p:nvSpPr>
        <p:spPr>
          <a:xfrm>
            <a:off x="604467" y="1886933"/>
            <a:ext cx="1662000" cy="16620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25"/>
          <p:cNvSpPr/>
          <p:nvPr/>
        </p:nvSpPr>
        <p:spPr>
          <a:xfrm>
            <a:off x="2879921" y="1886933"/>
            <a:ext cx="1662000" cy="16620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25"/>
          <p:cNvSpPr/>
          <p:nvPr/>
        </p:nvSpPr>
        <p:spPr>
          <a:xfrm>
            <a:off x="5155375" y="1886933"/>
            <a:ext cx="1662000" cy="16620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25"/>
          <p:cNvSpPr/>
          <p:nvPr/>
        </p:nvSpPr>
        <p:spPr>
          <a:xfrm>
            <a:off x="7430829" y="1886933"/>
            <a:ext cx="1662000" cy="16620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9706284" y="1886933"/>
            <a:ext cx="1662000" cy="16620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 txBox="1">
            <a:spLocks noGrp="1"/>
          </p:cNvSpPr>
          <p:nvPr>
            <p:ph type="body" idx="1"/>
          </p:nvPr>
        </p:nvSpPr>
        <p:spPr>
          <a:xfrm>
            <a:off x="2879921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2" name="Google Shape;142;p25"/>
          <p:cNvSpPr txBox="1">
            <a:spLocks noGrp="1"/>
          </p:cNvSpPr>
          <p:nvPr>
            <p:ph type="body" idx="2"/>
          </p:nvPr>
        </p:nvSpPr>
        <p:spPr>
          <a:xfrm>
            <a:off x="5155375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body" idx="3"/>
          </p:nvPr>
        </p:nvSpPr>
        <p:spPr>
          <a:xfrm>
            <a:off x="7430829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4"/>
          </p:nvPr>
        </p:nvSpPr>
        <p:spPr>
          <a:xfrm>
            <a:off x="9706284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body" idx="5"/>
          </p:nvPr>
        </p:nvSpPr>
        <p:spPr>
          <a:xfrm>
            <a:off x="604467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6360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 1">
  <p:cSld name="Custom Layout 2 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/>
          <p:nvPr/>
        </p:nvSpPr>
        <p:spPr>
          <a:xfrm>
            <a:off x="604467" y="1886933"/>
            <a:ext cx="1662000" cy="1662000"/>
          </a:xfrm>
          <a:prstGeom prst="rect">
            <a:avLst/>
          </a:prstGeom>
          <a:noFill/>
          <a:ln w="1905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6"/>
          <p:cNvSpPr/>
          <p:nvPr/>
        </p:nvSpPr>
        <p:spPr>
          <a:xfrm>
            <a:off x="2879925" y="1886933"/>
            <a:ext cx="1662000" cy="1662000"/>
          </a:xfrm>
          <a:prstGeom prst="rect">
            <a:avLst/>
          </a:prstGeom>
          <a:noFill/>
          <a:ln w="1905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" name="Google Shape;151;p26"/>
          <p:cNvSpPr/>
          <p:nvPr/>
        </p:nvSpPr>
        <p:spPr>
          <a:xfrm>
            <a:off x="5155384" y="1886933"/>
            <a:ext cx="1662000" cy="1662000"/>
          </a:xfrm>
          <a:prstGeom prst="rect">
            <a:avLst/>
          </a:prstGeom>
          <a:noFill/>
          <a:ln w="1905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" name="Google Shape;152;p26"/>
          <p:cNvSpPr/>
          <p:nvPr/>
        </p:nvSpPr>
        <p:spPr>
          <a:xfrm>
            <a:off x="7430841" y="1886933"/>
            <a:ext cx="1662000" cy="1662000"/>
          </a:xfrm>
          <a:prstGeom prst="rect">
            <a:avLst/>
          </a:prstGeom>
          <a:noFill/>
          <a:ln w="1905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" name="Google Shape;153;p26"/>
          <p:cNvSpPr/>
          <p:nvPr/>
        </p:nvSpPr>
        <p:spPr>
          <a:xfrm>
            <a:off x="9706300" y="1886933"/>
            <a:ext cx="1662000" cy="1662000"/>
          </a:xfrm>
          <a:prstGeom prst="rect">
            <a:avLst/>
          </a:prstGeom>
          <a:noFill/>
          <a:ln w="1905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" name="Google Shape;154;p26"/>
          <p:cNvSpPr txBox="1">
            <a:spLocks noGrp="1"/>
          </p:cNvSpPr>
          <p:nvPr>
            <p:ph type="body" idx="1"/>
          </p:nvPr>
        </p:nvSpPr>
        <p:spPr>
          <a:xfrm>
            <a:off x="2879925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5" name="Google Shape;155;p26"/>
          <p:cNvSpPr txBox="1">
            <a:spLocks noGrp="1"/>
          </p:cNvSpPr>
          <p:nvPr>
            <p:ph type="body" idx="2"/>
          </p:nvPr>
        </p:nvSpPr>
        <p:spPr>
          <a:xfrm>
            <a:off x="5155384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6" name="Google Shape;156;p26"/>
          <p:cNvSpPr txBox="1">
            <a:spLocks noGrp="1"/>
          </p:cNvSpPr>
          <p:nvPr>
            <p:ph type="body" idx="3"/>
          </p:nvPr>
        </p:nvSpPr>
        <p:spPr>
          <a:xfrm>
            <a:off x="7430841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7" name="Google Shape;157;p26"/>
          <p:cNvSpPr txBox="1">
            <a:spLocks noGrp="1"/>
          </p:cNvSpPr>
          <p:nvPr>
            <p:ph type="body" idx="4"/>
          </p:nvPr>
        </p:nvSpPr>
        <p:spPr>
          <a:xfrm>
            <a:off x="9706300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8" name="Google Shape;158;p26"/>
          <p:cNvSpPr txBox="1">
            <a:spLocks noGrp="1"/>
          </p:cNvSpPr>
          <p:nvPr>
            <p:ph type="body" idx="5"/>
          </p:nvPr>
        </p:nvSpPr>
        <p:spPr>
          <a:xfrm>
            <a:off x="604467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36160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s Two">
  <p:cSld name="Columns Two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/>
          <p:nvPr/>
        </p:nvSpPr>
        <p:spPr>
          <a:xfrm>
            <a:off x="1481100" y="2643733"/>
            <a:ext cx="3969600" cy="328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" name="Google Shape;163;p27"/>
          <p:cNvSpPr/>
          <p:nvPr/>
        </p:nvSpPr>
        <p:spPr>
          <a:xfrm>
            <a:off x="6471300" y="2643733"/>
            <a:ext cx="3969600" cy="328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" name="Google Shape;164;p27"/>
          <p:cNvSpPr/>
          <p:nvPr/>
        </p:nvSpPr>
        <p:spPr>
          <a:xfrm>
            <a:off x="2917300" y="1828800"/>
            <a:ext cx="1097200" cy="1097200"/>
          </a:xfrm>
          <a:prstGeom prst="rect">
            <a:avLst/>
          </a:prstGeom>
          <a:solidFill>
            <a:schemeClr val="dk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" name="Google Shape;165;p27"/>
          <p:cNvSpPr/>
          <p:nvPr/>
        </p:nvSpPr>
        <p:spPr>
          <a:xfrm>
            <a:off x="7907500" y="1828800"/>
            <a:ext cx="1097200" cy="1097200"/>
          </a:xfrm>
          <a:prstGeom prst="rect">
            <a:avLst/>
          </a:prstGeom>
          <a:solidFill>
            <a:schemeClr val="dk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1803900" y="3244967"/>
            <a:ext cx="3324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27"/>
          <p:cNvSpPr txBox="1">
            <a:spLocks noGrp="1"/>
          </p:cNvSpPr>
          <p:nvPr>
            <p:ph type="body" idx="2"/>
          </p:nvPr>
        </p:nvSpPr>
        <p:spPr>
          <a:xfrm>
            <a:off x="6794100" y="3244967"/>
            <a:ext cx="3324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pic>
        <p:nvPicPr>
          <p:cNvPr id="168" name="Google Shape;168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7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60969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s Three">
  <p:cSld name="Columns Three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8"/>
          <p:cNvSpPr/>
          <p:nvPr/>
        </p:nvSpPr>
        <p:spPr>
          <a:xfrm>
            <a:off x="722017" y="2605631"/>
            <a:ext cx="3063200" cy="32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6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4" name="Google Shape;174;p28"/>
          <p:cNvSpPr/>
          <p:nvPr/>
        </p:nvSpPr>
        <p:spPr>
          <a:xfrm>
            <a:off x="1694303" y="1846100"/>
            <a:ext cx="1096400" cy="1094000"/>
          </a:xfrm>
          <a:prstGeom prst="rect">
            <a:avLst/>
          </a:prstGeom>
          <a:solidFill>
            <a:schemeClr val="dk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" name="Google Shape;175;p28"/>
          <p:cNvSpPr/>
          <p:nvPr/>
        </p:nvSpPr>
        <p:spPr>
          <a:xfrm>
            <a:off x="4515468" y="2605631"/>
            <a:ext cx="3063200" cy="32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6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6" name="Google Shape;176;p28"/>
          <p:cNvSpPr/>
          <p:nvPr/>
        </p:nvSpPr>
        <p:spPr>
          <a:xfrm>
            <a:off x="5498868" y="1846100"/>
            <a:ext cx="1096400" cy="1094000"/>
          </a:xfrm>
          <a:prstGeom prst="rect">
            <a:avLst/>
          </a:prstGeom>
          <a:solidFill>
            <a:schemeClr val="dk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28"/>
          <p:cNvSpPr/>
          <p:nvPr/>
        </p:nvSpPr>
        <p:spPr>
          <a:xfrm>
            <a:off x="8406797" y="2605631"/>
            <a:ext cx="3063200" cy="32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6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8" name="Google Shape;178;p28"/>
          <p:cNvSpPr/>
          <p:nvPr/>
        </p:nvSpPr>
        <p:spPr>
          <a:xfrm>
            <a:off x="9383652" y="1846100"/>
            <a:ext cx="1096400" cy="1094000"/>
          </a:xfrm>
          <a:prstGeom prst="rect">
            <a:avLst/>
          </a:prstGeom>
          <a:solidFill>
            <a:schemeClr val="dk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28"/>
          <p:cNvSpPr txBox="1">
            <a:spLocks noGrp="1"/>
          </p:cNvSpPr>
          <p:nvPr>
            <p:ph type="body" idx="1"/>
          </p:nvPr>
        </p:nvSpPr>
        <p:spPr>
          <a:xfrm>
            <a:off x="983017" y="3100933"/>
            <a:ext cx="25412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28"/>
          <p:cNvSpPr txBox="1">
            <a:spLocks noGrp="1"/>
          </p:cNvSpPr>
          <p:nvPr>
            <p:ph type="body" idx="2"/>
          </p:nvPr>
        </p:nvSpPr>
        <p:spPr>
          <a:xfrm>
            <a:off x="4776468" y="3206400"/>
            <a:ext cx="25412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28"/>
          <p:cNvSpPr txBox="1">
            <a:spLocks noGrp="1"/>
          </p:cNvSpPr>
          <p:nvPr>
            <p:ph type="body" idx="3"/>
          </p:nvPr>
        </p:nvSpPr>
        <p:spPr>
          <a:xfrm>
            <a:off x="8661252" y="3206400"/>
            <a:ext cx="25412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7144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 Layout 4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9"/>
          <p:cNvPicPr preferRelativeResize="0"/>
          <p:nvPr/>
        </p:nvPicPr>
        <p:blipFill rotWithShape="1">
          <a:blip r:embed="rId2">
            <a:alphaModFix/>
          </a:blip>
          <a:srcRect l="5349" r="3675"/>
          <a:stretch/>
        </p:blipFill>
        <p:spPr>
          <a:xfrm>
            <a:off x="4583834" y="1245368"/>
            <a:ext cx="7512269" cy="375766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>
            <a:spLocks noGrp="1"/>
          </p:cNvSpPr>
          <p:nvPr>
            <p:ph type="title"/>
          </p:nvPr>
        </p:nvSpPr>
        <p:spPr>
          <a:xfrm>
            <a:off x="731520" y="897600"/>
            <a:ext cx="41224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subTitle" idx="1"/>
          </p:nvPr>
        </p:nvSpPr>
        <p:spPr>
          <a:xfrm>
            <a:off x="731520" y="1984800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86" name="Google Shape;186;p29"/>
          <p:cNvSpPr txBox="1">
            <a:spLocks noGrp="1"/>
          </p:cNvSpPr>
          <p:nvPr>
            <p:ph type="body" idx="2"/>
          </p:nvPr>
        </p:nvSpPr>
        <p:spPr>
          <a:xfrm>
            <a:off x="731520" y="2462400"/>
            <a:ext cx="39792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482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96475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36275" y="6123653"/>
            <a:ext cx="365759" cy="343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77809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/>
          <p:nvPr/>
        </p:nvSpPr>
        <p:spPr>
          <a:xfrm>
            <a:off x="0" y="0"/>
            <a:ext cx="12192000" cy="1671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32"/>
          <p:cNvSpPr txBox="1">
            <a:spLocks noGrp="1"/>
          </p:cNvSpPr>
          <p:nvPr>
            <p:ph type="title"/>
          </p:nvPr>
        </p:nvSpPr>
        <p:spPr>
          <a:xfrm>
            <a:off x="609600" y="192800"/>
            <a:ext cx="10552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8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95" name="Google Shape;195;p32"/>
          <p:cNvSpPr txBox="1">
            <a:spLocks noGrp="1"/>
          </p:cNvSpPr>
          <p:nvPr>
            <p:ph type="subTitle" idx="1"/>
          </p:nvPr>
        </p:nvSpPr>
        <p:spPr>
          <a:xfrm>
            <a:off x="604467" y="18837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96" name="Google Shape;196;p32"/>
          <p:cNvSpPr txBox="1">
            <a:spLocks noGrp="1"/>
          </p:cNvSpPr>
          <p:nvPr>
            <p:ph type="body" idx="2"/>
          </p:nvPr>
        </p:nvSpPr>
        <p:spPr>
          <a:xfrm>
            <a:off x="604467" y="23613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197" name="Google Shape;19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34178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867189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 Layout 3">
    <p:bg>
      <p:bgPr>
        <a:solidFill>
          <a:schemeClr val="accent5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62286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/>
          <p:nvPr/>
        </p:nvSpPr>
        <p:spPr>
          <a:xfrm>
            <a:off x="0" y="2103200"/>
            <a:ext cx="482800" cy="2651600"/>
          </a:xfrm>
          <a:prstGeom prst="rect">
            <a:avLst/>
          </a:prstGeom>
          <a:solidFill>
            <a:srgbClr val="1C3D7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57717" y="5592393"/>
            <a:ext cx="1945847" cy="956972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6"/>
          <p:cNvSpPr txBox="1"/>
          <p:nvPr/>
        </p:nvSpPr>
        <p:spPr>
          <a:xfrm flipH="1">
            <a:off x="816793" y="834543"/>
            <a:ext cx="9122000" cy="10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67" b="0" i="0" u="none" strike="noStrike" cap="none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6"/>
          <p:cNvSpPr txBox="1"/>
          <p:nvPr/>
        </p:nvSpPr>
        <p:spPr>
          <a:xfrm flipH="1">
            <a:off x="816793" y="1870143"/>
            <a:ext cx="9122000" cy="10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67" b="0" i="0" u="none" strike="noStrike" cap="none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6"/>
          <p:cNvSpPr txBox="1"/>
          <p:nvPr/>
        </p:nvSpPr>
        <p:spPr>
          <a:xfrm flipH="1">
            <a:off x="816793" y="2911209"/>
            <a:ext cx="9122000" cy="10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67" b="0" i="0" u="none" strike="noStrike" cap="none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6"/>
          <p:cNvSpPr txBox="1"/>
          <p:nvPr/>
        </p:nvSpPr>
        <p:spPr>
          <a:xfrm flipH="1">
            <a:off x="816793" y="3946809"/>
            <a:ext cx="9122000" cy="10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67" b="0" i="0" u="none" strike="noStrike" cap="none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6"/>
          <p:cNvSpPr txBox="1">
            <a:spLocks noGrp="1"/>
          </p:cNvSpPr>
          <p:nvPr>
            <p:ph type="subTitle" idx="1"/>
          </p:nvPr>
        </p:nvSpPr>
        <p:spPr>
          <a:xfrm>
            <a:off x="987900" y="1093533"/>
            <a:ext cx="8948000" cy="3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881800" y="255133"/>
            <a:ext cx="8992000" cy="8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23718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 1">
  <p:cSld name="Title + text 1 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/>
          <p:nvPr/>
        </p:nvSpPr>
        <p:spPr>
          <a:xfrm>
            <a:off x="0" y="2103200"/>
            <a:ext cx="482800" cy="2651600"/>
          </a:xfrm>
          <a:prstGeom prst="rect">
            <a:avLst/>
          </a:prstGeom>
          <a:solidFill>
            <a:srgbClr val="1C3D7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57717" y="5592393"/>
            <a:ext cx="1945847" cy="956972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Franklin Gothic"/>
              <a:buNone/>
              <a:defRPr sz="4267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91665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PS">
  <p:cSld name="CSP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/>
          <p:nvPr/>
        </p:nvSpPr>
        <p:spPr>
          <a:xfrm>
            <a:off x="0" y="2103200"/>
            <a:ext cx="482800" cy="2651600"/>
          </a:xfrm>
          <a:prstGeom prst="rect">
            <a:avLst/>
          </a:prstGeom>
          <a:solidFill>
            <a:srgbClr val="1C3D7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Franklin Gothic"/>
              <a:buNone/>
              <a:defRPr sz="4267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ubTitle" idx="1"/>
          </p:nvPr>
        </p:nvSpPr>
        <p:spPr>
          <a:xfrm>
            <a:off x="874600" y="2103184"/>
            <a:ext cx="8274000" cy="619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93079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/>
          <p:nvPr/>
        </p:nvSpPr>
        <p:spPr>
          <a:xfrm>
            <a:off x="534837" y="3822915"/>
            <a:ext cx="11122400" cy="2616400"/>
          </a:xfrm>
          <a:prstGeom prst="rect">
            <a:avLst/>
          </a:prstGeom>
          <a:solidFill>
            <a:srgbClr val="1C3D76">
              <a:alpha val="835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9"/>
          <p:cNvSpPr txBox="1"/>
          <p:nvPr/>
        </p:nvSpPr>
        <p:spPr>
          <a:xfrm>
            <a:off x="1981691" y="4072692"/>
            <a:ext cx="2642400" cy="1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ivvic"/>
              <a:buNone/>
            </a:pPr>
            <a:endParaRPr sz="1867" b="0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79" name="Google Shape;79;p19"/>
          <p:cNvSpPr txBox="1"/>
          <p:nvPr/>
        </p:nvSpPr>
        <p:spPr>
          <a:xfrm>
            <a:off x="8198924" y="4072692"/>
            <a:ext cx="2642400" cy="1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ivvic"/>
              <a:buNone/>
            </a:pPr>
            <a:endParaRPr sz="1867" b="0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80" name="Google Shape;80;p19"/>
          <p:cNvSpPr txBox="1"/>
          <p:nvPr/>
        </p:nvSpPr>
        <p:spPr>
          <a:xfrm>
            <a:off x="1149513" y="5249703"/>
            <a:ext cx="4306800" cy="10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9"/>
          <p:cNvSpPr txBox="1"/>
          <p:nvPr/>
        </p:nvSpPr>
        <p:spPr>
          <a:xfrm>
            <a:off x="7366747" y="5249703"/>
            <a:ext cx="4306800" cy="10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54207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 Layout 2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8623" y="294703"/>
            <a:ext cx="2910076" cy="1437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686284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Three columns 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 txBox="1">
            <a:spLocks noGrp="1"/>
          </p:cNvSpPr>
          <p:nvPr>
            <p:ph type="ctrTitle"/>
          </p:nvPr>
        </p:nvSpPr>
        <p:spPr>
          <a:xfrm>
            <a:off x="6562100" y="3990713"/>
            <a:ext cx="2437600" cy="8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subTitle" idx="1"/>
          </p:nvPr>
        </p:nvSpPr>
        <p:spPr>
          <a:xfrm>
            <a:off x="6562100" y="4738413"/>
            <a:ext cx="2029600" cy="1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ctrTitle" idx="2"/>
          </p:nvPr>
        </p:nvSpPr>
        <p:spPr>
          <a:xfrm>
            <a:off x="1208185" y="3990713"/>
            <a:ext cx="2437600" cy="8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3"/>
          </p:nvPr>
        </p:nvSpPr>
        <p:spPr>
          <a:xfrm>
            <a:off x="1208185" y="4738413"/>
            <a:ext cx="2029600" cy="1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ctrTitle" idx="4"/>
          </p:nvPr>
        </p:nvSpPr>
        <p:spPr>
          <a:xfrm rot="5400000">
            <a:off x="8913916" y="2195027"/>
            <a:ext cx="3884400" cy="6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ctrTitle" idx="5"/>
          </p:nvPr>
        </p:nvSpPr>
        <p:spPr>
          <a:xfrm>
            <a:off x="3904743" y="3990713"/>
            <a:ext cx="2398400" cy="8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6"/>
          </p:nvPr>
        </p:nvSpPr>
        <p:spPr>
          <a:xfrm>
            <a:off x="3904733" y="4738413"/>
            <a:ext cx="1968400" cy="1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465100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 1">
  <p:cSld name="Three columns 1 1">
    <p:bg>
      <p:bgPr>
        <a:solidFill>
          <a:schemeClr val="accent5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>
            <a:spLocks noGrp="1"/>
          </p:cNvSpPr>
          <p:nvPr>
            <p:ph type="ctrTitle"/>
          </p:nvPr>
        </p:nvSpPr>
        <p:spPr>
          <a:xfrm>
            <a:off x="6562100" y="3990713"/>
            <a:ext cx="2437600" cy="8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subTitle" idx="1"/>
          </p:nvPr>
        </p:nvSpPr>
        <p:spPr>
          <a:xfrm>
            <a:off x="6562100" y="4738413"/>
            <a:ext cx="2029600" cy="1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95" name="Google Shape;95;p22"/>
          <p:cNvSpPr txBox="1">
            <a:spLocks noGrp="1"/>
          </p:cNvSpPr>
          <p:nvPr>
            <p:ph type="ctrTitle" idx="2"/>
          </p:nvPr>
        </p:nvSpPr>
        <p:spPr>
          <a:xfrm>
            <a:off x="1208185" y="3990713"/>
            <a:ext cx="2437600" cy="8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subTitle" idx="3"/>
          </p:nvPr>
        </p:nvSpPr>
        <p:spPr>
          <a:xfrm>
            <a:off x="1208185" y="4738413"/>
            <a:ext cx="2029600" cy="1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97" name="Google Shape;97;p22"/>
          <p:cNvSpPr txBox="1">
            <a:spLocks noGrp="1"/>
          </p:cNvSpPr>
          <p:nvPr>
            <p:ph type="ctrTitle" idx="4"/>
          </p:nvPr>
        </p:nvSpPr>
        <p:spPr>
          <a:xfrm rot="5400000">
            <a:off x="8913916" y="2195027"/>
            <a:ext cx="3884400" cy="6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ctrTitle" idx="5"/>
          </p:nvPr>
        </p:nvSpPr>
        <p:spPr>
          <a:xfrm>
            <a:off x="3904743" y="3990713"/>
            <a:ext cx="2398400" cy="8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subTitle" idx="6"/>
          </p:nvPr>
        </p:nvSpPr>
        <p:spPr>
          <a:xfrm>
            <a:off x="3904733" y="4738413"/>
            <a:ext cx="1968400" cy="1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97488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81837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>
            <a:spLocks noGrp="1"/>
          </p:cNvSpPr>
          <p:nvPr>
            <p:ph type="ctrTitle"/>
          </p:nvPr>
        </p:nvSpPr>
        <p:spPr>
          <a:xfrm>
            <a:off x="415600" y="992767"/>
            <a:ext cx="11360800" cy="12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6933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subTitle" idx="1"/>
          </p:nvPr>
        </p:nvSpPr>
        <p:spPr>
          <a:xfrm>
            <a:off x="297233" y="2209567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3733" i="1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67937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 1">
  <p:cSld name="Custom Layout 3 1">
    <p:bg>
      <p:bgPr>
        <a:solidFill>
          <a:schemeClr val="accent4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1634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image" Target="../media/image1.sv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F8C4AD-2E62-CE9C-EB56-CDD7FCF13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20F57-B691-070A-AF8C-2395D1F7B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3CA70-E13B-D770-2055-80847018B8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EAFA21-9DF6-4A8B-92FA-6F5FBDFA07B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AC7F8-4C6C-F6B0-A531-3EBABAAEBA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0B5C0-F446-0974-3C90-BDA766131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C14072-A2CE-D707-D242-4E51DFD09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2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335DF-EBDA-0E56-C62D-8272FE571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8274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A89EF-B88E-C2CD-5AD6-65789F080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6009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1">
                <a:solidFill>
                  <a:schemeClr val="tx1">
                    <a:tint val="75000"/>
                  </a:schemeClr>
                </a:solidFill>
                <a:latin typeface="Oswald" pitchFamily="2" charset="77"/>
              </a:defRPr>
            </a:lvl1pPr>
          </a:lstStyle>
          <a:p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E3278B2-C391-D04A-A92F-357543BEC2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11078791" y="6076077"/>
            <a:ext cx="1124931" cy="56054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9B3B7B4-F81F-2FF9-13E2-644D53D63382}"/>
              </a:ext>
            </a:extLst>
          </p:cNvPr>
          <p:cNvGrpSpPr/>
          <p:nvPr userDrawn="1"/>
        </p:nvGrpSpPr>
        <p:grpSpPr>
          <a:xfrm>
            <a:off x="9925050" y="6075003"/>
            <a:ext cx="1153741" cy="560546"/>
            <a:chOff x="9925050" y="6075003"/>
            <a:chExt cx="1153741" cy="56054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64261A-03DC-5503-BEAE-B88E646661E3}"/>
                </a:ext>
              </a:extLst>
            </p:cNvPr>
            <p:cNvSpPr/>
            <p:nvPr userDrawn="1"/>
          </p:nvSpPr>
          <p:spPr>
            <a:xfrm>
              <a:off x="9925050" y="6075003"/>
              <a:ext cx="1153741" cy="5605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0806781-6782-2ADD-7CEC-938A642326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rcRect t="15670" b="19059"/>
            <a:stretch>
              <a:fillRect/>
            </a:stretch>
          </p:blipFill>
          <p:spPr>
            <a:xfrm>
              <a:off x="9930451" y="6075003"/>
              <a:ext cx="1133615" cy="5605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72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i="0" kern="1200">
          <a:solidFill>
            <a:schemeClr val="tx1"/>
          </a:solidFill>
          <a:latin typeface="Oswald SemiBo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3000" b="0" i="0" kern="1200">
          <a:solidFill>
            <a:schemeClr val="tx1"/>
          </a:solidFill>
          <a:latin typeface="Oswald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2600" b="0" i="0" kern="1200">
          <a:solidFill>
            <a:schemeClr val="tx1"/>
          </a:solidFill>
          <a:latin typeface="Oswald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2400" b="0" i="0" kern="1200">
          <a:solidFill>
            <a:schemeClr val="tx1"/>
          </a:solidFill>
          <a:latin typeface="Oswald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2000" b="0" i="0" kern="1200">
          <a:solidFill>
            <a:schemeClr val="tx1"/>
          </a:solidFill>
          <a:latin typeface="Oswald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1800" b="0" i="0" kern="1200">
          <a:solidFill>
            <a:schemeClr val="tx1"/>
          </a:solidFill>
          <a:latin typeface="Oswald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Font typeface="Yeseva One"/>
              <a:buNone/>
              <a:defRPr sz="4400">
                <a:solidFill>
                  <a:srgbClr val="00354E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8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99116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ranklin Gothic"/>
              <a:buNone/>
              <a:defRPr sz="2800" b="1" i="0" u="none" strike="noStrike" cap="non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54703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0.xml"/><Relationship Id="rId5" Type="http://schemas.openxmlformats.org/officeDocument/2006/relationships/hyperlink" Target="mailto:rnorris@clintonschool.uasys.edu" TargetMode="Externa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9F4A6-427F-85B1-CFFC-94D436CBE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4A21A-F716-1655-4DE6-265E9CF20E1B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92461" sx="108409" sy="108409" algn="tl" rotWithShape="0">
              <a:prstClr val="black">
                <a:alpha val="63467"/>
              </a:prstClr>
            </a:outerShdw>
          </a:effectLst>
        </p:spPr>
        <p:txBody>
          <a:bodyPr/>
          <a:lstStyle/>
          <a:p>
            <a:r>
              <a:rPr lang="en-US" sz="7200" dirty="0">
                <a:solidFill>
                  <a:schemeClr val="bg1"/>
                </a:solidFill>
              </a:rPr>
              <a:t>Welcome to the ESO Call!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C007F4-AF98-3637-1844-7C5C1E6B7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0216" y="3251716"/>
            <a:ext cx="10034954" cy="2430952"/>
          </a:xfrm>
          <a:effectLst>
            <a:outerShdw blurRad="245995" sx="160784" sy="160784" algn="ctr" rotWithShape="0">
              <a:prstClr val="black">
                <a:alpha val="79291"/>
              </a:prstClr>
            </a:outerShdw>
          </a:effectLst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10am -11am CT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First Wednesday of Each Month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DBECB4-77B6-4C38-9694-57D28BF56B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99023" y="6356350"/>
            <a:ext cx="5453147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" pitchFamily="2" charset="77"/>
                <a:ea typeface="+mn-ea"/>
                <a:cs typeface="+mn-cs"/>
              </a:rPr>
              <a:t>Got questions? Email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contact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Mallory.Race@Arkansas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EDC.com</a:t>
            </a:r>
          </a:p>
        </p:txBody>
      </p:sp>
    </p:spTree>
    <p:extLst>
      <p:ext uri="{BB962C8B-B14F-4D97-AF65-F5344CB8AC3E}">
        <p14:creationId xmlns:p14="http://schemas.microsoft.com/office/powerpoint/2010/main" val="3451799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C5FC0-F78E-5D82-F930-24BCFD344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94977-9B28-C143-D0A4-D540982B8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 ESO Call Agenda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126CB89-950D-B638-12D5-072C9A1BA14E}"/>
              </a:ext>
            </a:extLst>
          </p:cNvPr>
          <p:cNvSpPr/>
          <p:nvPr/>
        </p:nvSpPr>
        <p:spPr>
          <a:xfrm>
            <a:off x="838199" y="1417961"/>
            <a:ext cx="8387861" cy="784556"/>
          </a:xfrm>
          <a:custGeom>
            <a:avLst/>
            <a:gdLst>
              <a:gd name="connsiteX0" fmla="*/ 0 w 8387861"/>
              <a:gd name="connsiteY0" fmla="*/ 130762 h 784556"/>
              <a:gd name="connsiteX1" fmla="*/ 130762 w 8387861"/>
              <a:gd name="connsiteY1" fmla="*/ 0 h 784556"/>
              <a:gd name="connsiteX2" fmla="*/ 8257099 w 8387861"/>
              <a:gd name="connsiteY2" fmla="*/ 0 h 784556"/>
              <a:gd name="connsiteX3" fmla="*/ 8387861 w 8387861"/>
              <a:gd name="connsiteY3" fmla="*/ 130762 h 784556"/>
              <a:gd name="connsiteX4" fmla="*/ 8387861 w 8387861"/>
              <a:gd name="connsiteY4" fmla="*/ 653794 h 784556"/>
              <a:gd name="connsiteX5" fmla="*/ 8257099 w 8387861"/>
              <a:gd name="connsiteY5" fmla="*/ 784556 h 784556"/>
              <a:gd name="connsiteX6" fmla="*/ 130762 w 8387861"/>
              <a:gd name="connsiteY6" fmla="*/ 784556 h 784556"/>
              <a:gd name="connsiteX7" fmla="*/ 0 w 8387861"/>
              <a:gd name="connsiteY7" fmla="*/ 653794 h 784556"/>
              <a:gd name="connsiteX8" fmla="*/ 0 w 8387861"/>
              <a:gd name="connsiteY8" fmla="*/ 130762 h 78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7861" h="784556">
                <a:moveTo>
                  <a:pt x="0" y="130762"/>
                </a:moveTo>
                <a:cubicBezTo>
                  <a:pt x="0" y="58544"/>
                  <a:pt x="58544" y="0"/>
                  <a:pt x="130762" y="0"/>
                </a:cubicBezTo>
                <a:lnTo>
                  <a:pt x="8257099" y="0"/>
                </a:lnTo>
                <a:cubicBezTo>
                  <a:pt x="8329317" y="0"/>
                  <a:pt x="8387861" y="58544"/>
                  <a:pt x="8387861" y="130762"/>
                </a:cubicBezTo>
                <a:lnTo>
                  <a:pt x="8387861" y="653794"/>
                </a:lnTo>
                <a:cubicBezTo>
                  <a:pt x="8387861" y="726012"/>
                  <a:pt x="8329317" y="784556"/>
                  <a:pt x="8257099" y="784556"/>
                </a:cubicBezTo>
                <a:lnTo>
                  <a:pt x="130762" y="784556"/>
                </a:lnTo>
                <a:cubicBezTo>
                  <a:pt x="58544" y="784556"/>
                  <a:pt x="0" y="726012"/>
                  <a:pt x="0" y="653794"/>
                </a:cubicBezTo>
                <a:lnTo>
                  <a:pt x="0" y="13076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9739" tIns="129739" rIns="129739" bIns="129739" numCol="1" spcCol="1270" anchor="ctr" anchorCtr="0">
            <a:noAutofit/>
          </a:bodyPr>
          <a:lstStyle/>
          <a:p>
            <a:pPr marL="91440" marR="0" lvl="0" indent="0" algn="l" defTabSz="10668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I. Welcome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46AC93A-5A1C-1291-249E-15F5713A8E05}"/>
              </a:ext>
            </a:extLst>
          </p:cNvPr>
          <p:cNvSpPr/>
          <p:nvPr/>
        </p:nvSpPr>
        <p:spPr>
          <a:xfrm>
            <a:off x="838199" y="4260116"/>
            <a:ext cx="8387861" cy="1054233"/>
          </a:xfrm>
          <a:custGeom>
            <a:avLst/>
            <a:gdLst>
              <a:gd name="connsiteX0" fmla="*/ 0 w 8387861"/>
              <a:gd name="connsiteY0" fmla="*/ 202804 h 1216800"/>
              <a:gd name="connsiteX1" fmla="*/ 202804 w 8387861"/>
              <a:gd name="connsiteY1" fmla="*/ 0 h 1216800"/>
              <a:gd name="connsiteX2" fmla="*/ 8185057 w 8387861"/>
              <a:gd name="connsiteY2" fmla="*/ 0 h 1216800"/>
              <a:gd name="connsiteX3" fmla="*/ 8387861 w 8387861"/>
              <a:gd name="connsiteY3" fmla="*/ 202804 h 1216800"/>
              <a:gd name="connsiteX4" fmla="*/ 8387861 w 8387861"/>
              <a:gd name="connsiteY4" fmla="*/ 1013996 h 1216800"/>
              <a:gd name="connsiteX5" fmla="*/ 8185057 w 8387861"/>
              <a:gd name="connsiteY5" fmla="*/ 1216800 h 1216800"/>
              <a:gd name="connsiteX6" fmla="*/ 202804 w 8387861"/>
              <a:gd name="connsiteY6" fmla="*/ 1216800 h 1216800"/>
              <a:gd name="connsiteX7" fmla="*/ 0 w 8387861"/>
              <a:gd name="connsiteY7" fmla="*/ 1013996 h 1216800"/>
              <a:gd name="connsiteX8" fmla="*/ 0 w 8387861"/>
              <a:gd name="connsiteY8" fmla="*/ 20280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7861" h="1216800">
                <a:moveTo>
                  <a:pt x="0" y="202804"/>
                </a:moveTo>
                <a:cubicBezTo>
                  <a:pt x="0" y="90798"/>
                  <a:pt x="90798" y="0"/>
                  <a:pt x="202804" y="0"/>
                </a:cubicBezTo>
                <a:lnTo>
                  <a:pt x="8185057" y="0"/>
                </a:lnTo>
                <a:cubicBezTo>
                  <a:pt x="8297063" y="0"/>
                  <a:pt x="8387861" y="90798"/>
                  <a:pt x="8387861" y="202804"/>
                </a:cubicBezTo>
                <a:lnTo>
                  <a:pt x="8387861" y="1013996"/>
                </a:lnTo>
                <a:cubicBezTo>
                  <a:pt x="8387861" y="1126002"/>
                  <a:pt x="8297063" y="1216800"/>
                  <a:pt x="8185057" y="1216800"/>
                </a:cubicBezTo>
                <a:lnTo>
                  <a:pt x="202804" y="1216800"/>
                </a:lnTo>
                <a:cubicBezTo>
                  <a:pt x="90798" y="1216800"/>
                  <a:pt x="0" y="1126002"/>
                  <a:pt x="0" y="1013996"/>
                </a:cubicBezTo>
                <a:lnTo>
                  <a:pt x="0" y="202804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839" tIns="150839" rIns="150839" bIns="150839" numCol="1" spcCol="1270" anchor="ctr" anchorCtr="0">
            <a:noAutofit/>
          </a:bodyPr>
          <a:lstStyle/>
          <a:p>
            <a:pPr marL="91440" marR="0" lvl="0" indent="0" algn="l" defTabSz="10668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III. Entrepreneurial Spotlight</a:t>
            </a:r>
          </a:p>
          <a:p>
            <a:pPr marL="91440" marR="0" lvl="0" indent="0" algn="l" defTabSz="10668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Oswald Light"/>
                <a:ea typeface="+mn-ea"/>
                <a:cs typeface="Arial Narrow"/>
              </a:rPr>
              <a:t>Will Hudson, President of Hydro-Temp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6D81CEA-E1F3-9E8F-B676-00E266D754E9}"/>
              </a:ext>
            </a:extLst>
          </p:cNvPr>
          <p:cNvSpPr/>
          <p:nvPr/>
        </p:nvSpPr>
        <p:spPr>
          <a:xfrm>
            <a:off x="838199" y="2704200"/>
            <a:ext cx="8387861" cy="1054233"/>
          </a:xfrm>
          <a:custGeom>
            <a:avLst/>
            <a:gdLst>
              <a:gd name="connsiteX0" fmla="*/ 0 w 8387861"/>
              <a:gd name="connsiteY0" fmla="*/ 202804 h 1216800"/>
              <a:gd name="connsiteX1" fmla="*/ 202804 w 8387861"/>
              <a:gd name="connsiteY1" fmla="*/ 0 h 1216800"/>
              <a:gd name="connsiteX2" fmla="*/ 8185057 w 8387861"/>
              <a:gd name="connsiteY2" fmla="*/ 0 h 1216800"/>
              <a:gd name="connsiteX3" fmla="*/ 8387861 w 8387861"/>
              <a:gd name="connsiteY3" fmla="*/ 202804 h 1216800"/>
              <a:gd name="connsiteX4" fmla="*/ 8387861 w 8387861"/>
              <a:gd name="connsiteY4" fmla="*/ 1013996 h 1216800"/>
              <a:gd name="connsiteX5" fmla="*/ 8185057 w 8387861"/>
              <a:gd name="connsiteY5" fmla="*/ 1216800 h 1216800"/>
              <a:gd name="connsiteX6" fmla="*/ 202804 w 8387861"/>
              <a:gd name="connsiteY6" fmla="*/ 1216800 h 1216800"/>
              <a:gd name="connsiteX7" fmla="*/ 0 w 8387861"/>
              <a:gd name="connsiteY7" fmla="*/ 1013996 h 1216800"/>
              <a:gd name="connsiteX8" fmla="*/ 0 w 8387861"/>
              <a:gd name="connsiteY8" fmla="*/ 20280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7861" h="1216800">
                <a:moveTo>
                  <a:pt x="0" y="202804"/>
                </a:moveTo>
                <a:cubicBezTo>
                  <a:pt x="0" y="90798"/>
                  <a:pt x="90798" y="0"/>
                  <a:pt x="202804" y="0"/>
                </a:cubicBezTo>
                <a:lnTo>
                  <a:pt x="8185057" y="0"/>
                </a:lnTo>
                <a:cubicBezTo>
                  <a:pt x="8297063" y="0"/>
                  <a:pt x="8387861" y="90798"/>
                  <a:pt x="8387861" y="202804"/>
                </a:cubicBezTo>
                <a:lnTo>
                  <a:pt x="8387861" y="1013996"/>
                </a:lnTo>
                <a:cubicBezTo>
                  <a:pt x="8387861" y="1126002"/>
                  <a:pt x="8297063" y="1216800"/>
                  <a:pt x="8185057" y="1216800"/>
                </a:cubicBezTo>
                <a:lnTo>
                  <a:pt x="202804" y="1216800"/>
                </a:lnTo>
                <a:cubicBezTo>
                  <a:pt x="90798" y="1216800"/>
                  <a:pt x="0" y="1126002"/>
                  <a:pt x="0" y="1013996"/>
                </a:cubicBezTo>
                <a:lnTo>
                  <a:pt x="0" y="202804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839" tIns="150839" rIns="150839" bIns="150839" numCol="1" spcCol="1270" anchor="ctr" anchorCtr="0">
            <a:noAutofit/>
          </a:bodyPr>
          <a:lstStyle/>
          <a:p>
            <a:pPr marL="91440" marR="0" lvl="0" indent="0" algn="l" defTabSz="10668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II. New Member Introductions</a:t>
            </a:r>
          </a:p>
          <a:p>
            <a:pPr marL="91440" marR="0" lvl="0" indent="0" algn="l" defTabSz="10668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Oswald Light"/>
                <a:ea typeface="+mn-ea"/>
                <a:cs typeface="Arial Narrow"/>
              </a:rPr>
              <a:t>Please introduce yourself and let us know how we can connect with you.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8142EA9-7A37-5F3F-09AA-C7BD022B28AE}"/>
              </a:ext>
            </a:extLst>
          </p:cNvPr>
          <p:cNvGrpSpPr/>
          <p:nvPr/>
        </p:nvGrpSpPr>
        <p:grpSpPr>
          <a:xfrm>
            <a:off x="838198" y="5816032"/>
            <a:ext cx="8387861" cy="790737"/>
            <a:chOff x="0" y="3915143"/>
            <a:chExt cx="8387861" cy="79073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48F909F-D724-AC36-0EF1-5FDE288B2106}"/>
                </a:ext>
              </a:extLst>
            </p:cNvPr>
            <p:cNvSpPr/>
            <p:nvPr/>
          </p:nvSpPr>
          <p:spPr>
            <a:xfrm>
              <a:off x="0" y="3915143"/>
              <a:ext cx="8387861" cy="790737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sp>
          <p:nvSpPr>
            <p:cNvPr id="6" name="Rectangle: Rounded Corners 4">
              <a:extLst>
                <a:ext uri="{FF2B5EF4-FFF2-40B4-BE49-F238E27FC236}">
                  <a16:creationId xmlns:a16="http://schemas.microsoft.com/office/drawing/2014/main" id="{21192B6D-0EAD-9E7F-D43E-79EB38E5C515}"/>
                </a:ext>
              </a:extLst>
            </p:cNvPr>
            <p:cNvSpPr txBox="1"/>
            <p:nvPr/>
          </p:nvSpPr>
          <p:spPr>
            <a:xfrm>
              <a:off x="38601" y="3953744"/>
              <a:ext cx="8310659" cy="713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91440" marR="0" lvl="0" indent="0" algn="l" defTabSz="1066800" rtl="0" eaLnBrk="1" fontAlgn="auto" latinLnBrk="0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IV. Community Announcements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898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EE6236-FD14-4AF3-C7A0-3A7A6CB51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237F2782-B6DF-0C02-C344-7A59BA2A36FF}"/>
              </a:ext>
            </a:extLst>
          </p:cNvPr>
          <p:cNvSpPr txBox="1">
            <a:spLocks/>
          </p:cNvSpPr>
          <p:nvPr/>
        </p:nvSpPr>
        <p:spPr>
          <a:xfrm>
            <a:off x="838200" y="2222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00" b="1" i="0" kern="1200">
                <a:solidFill>
                  <a:schemeClr val="bg1"/>
                </a:solidFill>
                <a:latin typeface="Oswald SemiBold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77"/>
                <a:ea typeface="+mj-ea"/>
                <a:cs typeface="+mj-cs"/>
              </a:rPr>
              <a:t>Considerations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 panose="02000303000000000000" pitchFamily="2" charset="77"/>
              <a:ea typeface="+mj-ea"/>
              <a:cs typeface="+mj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4262710-8859-9C7A-343E-E5BB06B1F4D3}"/>
              </a:ext>
            </a:extLst>
          </p:cNvPr>
          <p:cNvGrpSpPr/>
          <p:nvPr/>
        </p:nvGrpSpPr>
        <p:grpSpPr>
          <a:xfrm>
            <a:off x="601932" y="1792094"/>
            <a:ext cx="2599424" cy="3324354"/>
            <a:chOff x="585305" y="2049797"/>
            <a:chExt cx="2599424" cy="3324354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EC7F336D-5FE0-E800-F36D-126874B8B666}"/>
                </a:ext>
              </a:extLst>
            </p:cNvPr>
            <p:cNvSpPr/>
            <p:nvPr/>
          </p:nvSpPr>
          <p:spPr>
            <a:xfrm>
              <a:off x="585305" y="3695047"/>
              <a:ext cx="2599424" cy="16791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pic>
          <p:nvPicPr>
            <p:cNvPr id="11" name="Graphic 10" descr="Monthly calendar with solid fill">
              <a:extLst>
                <a:ext uri="{FF2B5EF4-FFF2-40B4-BE49-F238E27FC236}">
                  <a16:creationId xmlns:a16="http://schemas.microsoft.com/office/drawing/2014/main" id="{DEBB4401-D5CF-EF26-2865-D6686AD32C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12269" y="2118519"/>
              <a:ext cx="1543539" cy="154353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EC6F70F-4AEC-E9C2-17D2-DE09F3736DA0}"/>
                </a:ext>
              </a:extLst>
            </p:cNvPr>
            <p:cNvSpPr txBox="1"/>
            <p:nvPr/>
          </p:nvSpPr>
          <p:spPr>
            <a:xfrm>
              <a:off x="652835" y="3934434"/>
              <a:ext cx="2462405" cy="1200329"/>
            </a:xfrm>
            <a:prstGeom prst="rect">
              <a:avLst/>
            </a:prstGeom>
            <a:noFill/>
            <a:effectLst>
              <a:outerShdw blurRad="50800" sx="103387" sy="103387" algn="tl" rotWithShape="0">
                <a:prstClr val="black">
                  <a:alpha val="67081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We begin promptly at 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10am CT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 on the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ﬁrst Wednesday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 of each month. Calls are limited to one hour.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2075A959-18D6-4AA3-6C94-477CCDC9CFDE}"/>
                </a:ext>
              </a:extLst>
            </p:cNvPr>
            <p:cNvSpPr/>
            <p:nvPr/>
          </p:nvSpPr>
          <p:spPr>
            <a:xfrm>
              <a:off x="585305" y="2049797"/>
              <a:ext cx="2590794" cy="3324354"/>
            </a:xfrm>
            <a:prstGeom prst="roundRect">
              <a:avLst>
                <a:gd name="adj" fmla="val 10417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37FD26F-F8FE-A6A2-B5DC-C48443EE7CCF}"/>
              </a:ext>
            </a:extLst>
          </p:cNvPr>
          <p:cNvGrpSpPr/>
          <p:nvPr/>
        </p:nvGrpSpPr>
        <p:grpSpPr>
          <a:xfrm>
            <a:off x="3438595" y="1792094"/>
            <a:ext cx="2320957" cy="3324354"/>
            <a:chOff x="3455505" y="2049797"/>
            <a:chExt cx="2320957" cy="3324354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B723FCBB-7464-4246-C57F-AB3FA85782D9}"/>
                </a:ext>
              </a:extLst>
            </p:cNvPr>
            <p:cNvSpPr/>
            <p:nvPr/>
          </p:nvSpPr>
          <p:spPr>
            <a:xfrm>
              <a:off x="3460835" y="3695047"/>
              <a:ext cx="2310296" cy="16791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pic>
          <p:nvPicPr>
            <p:cNvPr id="9" name="Graphic 8" descr="Online meeting with solid fill">
              <a:extLst>
                <a:ext uri="{FF2B5EF4-FFF2-40B4-BE49-F238E27FC236}">
                  <a16:creationId xmlns:a16="http://schemas.microsoft.com/office/drawing/2014/main" id="{B309DBF1-8E2A-D7E6-0E7B-BDD433AF75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3851223" y="2118519"/>
              <a:ext cx="1543539" cy="154353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B895DE-F064-2B58-A3D7-1850EC6188E4}"/>
                </a:ext>
              </a:extLst>
            </p:cNvPr>
            <p:cNvSpPr txBox="1"/>
            <p:nvPr/>
          </p:nvSpPr>
          <p:spPr>
            <a:xfrm>
              <a:off x="3547324" y="4072933"/>
              <a:ext cx="2151335" cy="923330"/>
            </a:xfrm>
            <a:prstGeom prst="rect">
              <a:avLst/>
            </a:prstGeom>
            <a:noFill/>
            <a:ln>
              <a:noFill/>
            </a:ln>
            <a:effectLst>
              <a:outerShdw blurRad="50800" sx="103387" sy="103387" algn="tl" rotWithShape="0">
                <a:prstClr val="black">
                  <a:alpha val="67081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Meetings are recorded and will be made available upon request.</a:t>
              </a: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1821A4E4-4D72-8213-AED6-0A0DBE02D742}"/>
                </a:ext>
              </a:extLst>
            </p:cNvPr>
            <p:cNvSpPr/>
            <p:nvPr/>
          </p:nvSpPr>
          <p:spPr>
            <a:xfrm>
              <a:off x="3455505" y="2049797"/>
              <a:ext cx="2320957" cy="3324354"/>
            </a:xfrm>
            <a:prstGeom prst="roundRect">
              <a:avLst>
                <a:gd name="adj" fmla="val 12153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A028DDC-719D-019E-0C41-D8603D201C09}"/>
              </a:ext>
            </a:extLst>
          </p:cNvPr>
          <p:cNvGrpSpPr/>
          <p:nvPr/>
        </p:nvGrpSpPr>
        <p:grpSpPr>
          <a:xfrm>
            <a:off x="5996791" y="1792094"/>
            <a:ext cx="2313667" cy="3324354"/>
            <a:chOff x="6071705" y="2049797"/>
            <a:chExt cx="2313667" cy="3324354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2379C854-FB7B-0212-CF99-6136B9CAFD9E}"/>
                </a:ext>
              </a:extLst>
            </p:cNvPr>
            <p:cNvSpPr/>
            <p:nvPr/>
          </p:nvSpPr>
          <p:spPr>
            <a:xfrm>
              <a:off x="6075076" y="3695047"/>
              <a:ext cx="2310296" cy="16791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pic>
          <p:nvPicPr>
            <p:cNvPr id="5" name="Graphic 4" descr="Mute speaker with solid fill">
              <a:extLst>
                <a:ext uri="{FF2B5EF4-FFF2-40B4-BE49-F238E27FC236}">
                  <a16:creationId xmlns:a16="http://schemas.microsoft.com/office/drawing/2014/main" id="{94CFD258-7B3C-19D1-9E0B-0DB0C5A8B7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6457132" y="2096689"/>
              <a:ext cx="1543539" cy="154353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E6A1985-DC69-BD86-F928-A3E0E4920A5B}"/>
                </a:ext>
              </a:extLst>
            </p:cNvPr>
            <p:cNvSpPr txBox="1"/>
            <p:nvPr/>
          </p:nvSpPr>
          <p:spPr>
            <a:xfrm>
              <a:off x="6338159" y="4072933"/>
              <a:ext cx="1781484" cy="923330"/>
            </a:xfrm>
            <a:prstGeom prst="rect">
              <a:avLst/>
            </a:prstGeom>
            <a:noFill/>
            <a:effectLst>
              <a:outerShdw blurRad="50800" sx="103387" sy="103387" algn="tl" rotWithShape="0">
                <a:prstClr val="black">
                  <a:alpha val="67081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Please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mute your microphones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unless speaking.</a:t>
              </a: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A365C84-3CDE-367B-88A3-D12BD3C263FA}"/>
                </a:ext>
              </a:extLst>
            </p:cNvPr>
            <p:cNvSpPr/>
            <p:nvPr/>
          </p:nvSpPr>
          <p:spPr>
            <a:xfrm>
              <a:off x="6071705" y="2049797"/>
              <a:ext cx="2313667" cy="3324354"/>
            </a:xfrm>
            <a:prstGeom prst="roundRect">
              <a:avLst>
                <a:gd name="adj" fmla="val 12138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0E3292-4454-4F0A-6EF5-8C6E33D9C463}"/>
              </a:ext>
            </a:extLst>
          </p:cNvPr>
          <p:cNvGrpSpPr/>
          <p:nvPr/>
        </p:nvGrpSpPr>
        <p:grpSpPr>
          <a:xfrm>
            <a:off x="8547696" y="1792094"/>
            <a:ext cx="3071152" cy="3324354"/>
            <a:chOff x="8664077" y="2049797"/>
            <a:chExt cx="3071152" cy="3324354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5487218C-E84E-D8BE-C1BE-8B9D76FCCED9}"/>
                </a:ext>
              </a:extLst>
            </p:cNvPr>
            <p:cNvSpPr/>
            <p:nvPr/>
          </p:nvSpPr>
          <p:spPr>
            <a:xfrm>
              <a:off x="8667471" y="3695047"/>
              <a:ext cx="3067758" cy="16791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pic>
          <p:nvPicPr>
            <p:cNvPr id="3" name="Graphic 2" descr="Megaphone1 with solid fill">
              <a:extLst>
                <a:ext uri="{FF2B5EF4-FFF2-40B4-BE49-F238E27FC236}">
                  <a16:creationId xmlns:a16="http://schemas.microsoft.com/office/drawing/2014/main" id="{63D4B0A0-68C9-1304-7374-B31D0A65D2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429581" y="2118519"/>
              <a:ext cx="1543539" cy="154353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DE37BE-4AA0-1A5F-B153-440196A6A2B3}"/>
                </a:ext>
              </a:extLst>
            </p:cNvPr>
            <p:cNvSpPr txBox="1"/>
            <p:nvPr/>
          </p:nvSpPr>
          <p:spPr>
            <a:xfrm>
              <a:off x="8719171" y="4072933"/>
              <a:ext cx="2957570" cy="923330"/>
            </a:xfrm>
            <a:prstGeom prst="rect">
              <a:avLst/>
            </a:prstGeom>
            <a:noFill/>
            <a:effectLst>
              <a:outerShdw blurRad="50800" sx="103387" sy="103387" algn="tl" rotWithShape="0">
                <a:prstClr val="black">
                  <a:alpha val="67081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If you have an announcement, please make sure you email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Mallory.Race@arkansasEDC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.com</a:t>
              </a: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11A4D610-6C7F-82B5-E144-CBC02E773E09}"/>
                </a:ext>
              </a:extLst>
            </p:cNvPr>
            <p:cNvSpPr/>
            <p:nvPr/>
          </p:nvSpPr>
          <p:spPr>
            <a:xfrm>
              <a:off x="8664077" y="2049797"/>
              <a:ext cx="3067758" cy="3324354"/>
            </a:xfrm>
            <a:prstGeom prst="roundRect">
              <a:avLst>
                <a:gd name="adj" fmla="val 8748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789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1C19F-3C39-FD63-F25E-118124D60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9892C77-CEA4-AAF5-D81B-7453F141FE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39254" y="810096"/>
            <a:ext cx="5715000" cy="381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B22520-035B-567E-B5D9-A3FF707F34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49772" y="1445009"/>
            <a:ext cx="3905249" cy="2440780"/>
          </a:xfrm>
          <a:prstGeom prst="rect">
            <a:avLst/>
          </a:prstGeom>
          <a:effectLst>
            <a:innerShdw blurRad="114300">
              <a:prstClr val="black">
                <a:alpha val="16000"/>
              </a:prstClr>
            </a:innerShdw>
          </a:effectLst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B203DC53-F8DD-A61F-EB7A-4F4E84F672A1}"/>
              </a:ext>
            </a:extLst>
          </p:cNvPr>
          <p:cNvSpPr txBox="1">
            <a:spLocks/>
          </p:cNvSpPr>
          <p:nvPr/>
        </p:nvSpPr>
        <p:spPr>
          <a:xfrm>
            <a:off x="8490371" y="4897286"/>
            <a:ext cx="3102203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Oswald SemiBold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 pitchFamily="2" charset="77"/>
                <a:ea typeface="+mj-ea"/>
                <a:cs typeface="+mj-cs"/>
              </a:rPr>
              <a:t>bit.ly/AR-ESO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57FB31-D378-E152-5D93-52E32E4707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9772" y="4665673"/>
            <a:ext cx="1066800" cy="1066800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AD64FFE-5554-AA16-696A-A7ACFB93DF60}"/>
              </a:ext>
            </a:extLst>
          </p:cNvPr>
          <p:cNvSpPr txBox="1">
            <a:spLocks/>
          </p:cNvSpPr>
          <p:nvPr/>
        </p:nvSpPr>
        <p:spPr>
          <a:xfrm>
            <a:off x="764138" y="4477776"/>
            <a:ext cx="4774063" cy="1442594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20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2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0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0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202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77"/>
                <a:ea typeface="+mn-ea"/>
                <a:cs typeface="+mn-cs"/>
              </a:rPr>
              <a:t>If you have questions or concerns, please contact: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202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Mallory Race – Senior Project Manager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202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Arkansas Economic Development Commission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202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77"/>
                <a:ea typeface="+mn-ea"/>
                <a:cs typeface="+mn-cs"/>
              </a:rPr>
              <a:t>Mallory.Race@ArkansasEDC.com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" pitchFamily="2" charset="77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2CD845-84B8-9AA3-26CC-166265465F68}"/>
              </a:ext>
            </a:extLst>
          </p:cNvPr>
          <p:cNvSpPr txBox="1"/>
          <p:nvPr/>
        </p:nvSpPr>
        <p:spPr>
          <a:xfrm>
            <a:off x="764138" y="548486"/>
            <a:ext cx="3373296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 panose="02000303000000000000" pitchFamily="2" charset="77"/>
                <a:ea typeface="+mn-ea"/>
                <a:cs typeface="+mn-cs"/>
              </a:rPr>
              <a:t>ESO Call Landing Page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9C740-23E9-3AA8-152B-4D8A79714926}"/>
              </a:ext>
            </a:extLst>
          </p:cNvPr>
          <p:cNvSpPr txBox="1"/>
          <p:nvPr/>
        </p:nvSpPr>
        <p:spPr>
          <a:xfrm>
            <a:off x="764138" y="2203734"/>
            <a:ext cx="41864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A central location where you can find important links such as the call’s joining link, the previous ESO slide deck, and more.</a:t>
            </a:r>
          </a:p>
        </p:txBody>
      </p:sp>
    </p:spTree>
    <p:extLst>
      <p:ext uri="{BB962C8B-B14F-4D97-AF65-F5344CB8AC3E}">
        <p14:creationId xmlns:p14="http://schemas.microsoft.com/office/powerpoint/2010/main" val="1351607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23D90-939D-086B-3335-0833ED190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0340437-7C2D-9CCA-504B-E3B78ECF8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428" y="2904134"/>
            <a:ext cx="8819144" cy="1049731"/>
          </a:xfrm>
        </p:spPr>
        <p:txBody>
          <a:bodyPr/>
          <a:lstStyle/>
          <a:p>
            <a:pPr algn="ctr"/>
            <a:r>
              <a:rPr lang="en-US" dirty="0"/>
              <a:t>New Member Introductions </a:t>
            </a:r>
          </a:p>
        </p:txBody>
      </p:sp>
    </p:spTree>
    <p:extLst>
      <p:ext uri="{BB962C8B-B14F-4D97-AF65-F5344CB8AC3E}">
        <p14:creationId xmlns:p14="http://schemas.microsoft.com/office/powerpoint/2010/main" val="120226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3796849-7C37-8BAC-4A67-68DFED22B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428" y="2904134"/>
            <a:ext cx="8819144" cy="10497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Entrepreneurial Highlight </a:t>
            </a:r>
          </a:p>
        </p:txBody>
      </p:sp>
    </p:spTree>
    <p:extLst>
      <p:ext uri="{BB962C8B-B14F-4D97-AF65-F5344CB8AC3E}">
        <p14:creationId xmlns:p14="http://schemas.microsoft.com/office/powerpoint/2010/main" val="3653176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F1123-E2A3-0212-466B-CF8C8BDF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E626C-DB43-0936-4E79-6F461612A5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F6F88-7114-3CA7-C245-D8E503F0F6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3C9A9-75C2-AC3D-B178-A8B81B32A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84"/>
            <a:ext cx="12213202" cy="684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76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9E121-CEF9-9B06-C6E0-07B49C3F4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8D45A-8AA1-DEE9-A805-B97422B98B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658D03-93B0-D404-6406-8006CE82EB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9D69E-A9E4-8796-35FE-05775EB81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44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89DF1-8B06-4AA9-503E-1700E1B53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D92D9-DDB1-9473-469B-B52A9E38E6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95CAD1-8FA5-4A77-088F-18D28519C9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D0BD27-840D-8BA6-9DF4-7A80583BB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5028"/>
            <a:ext cx="12473358" cy="696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43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67217-F78D-3CCD-FFF4-3A5218871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4935-BF64-2616-CF14-C93A80FEA7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769D8E-A39C-D9FC-5A96-4CC48AB7C9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0D123D-DAC5-CDE5-8FD8-B61BBD0CC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768"/>
            <a:ext cx="12172918" cy="686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52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D6DCA-A3C4-3414-F724-E3B58AC53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B93D6-CF4F-F66F-5379-B110F74AF0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F74444-3569-DE37-9AC7-65FA30DE6B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2EB363-E52D-25C7-FCA7-B14D9F6C0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75" y="0"/>
            <a:ext cx="1220435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97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9C469-8562-6538-AE5F-A78E18603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6966C-801B-307A-2384-36834D000B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1EA4A5-0BE7-E461-3AAB-A9B9C73B20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CC8A9C-2324-A2F0-6E85-3014B7794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24"/>
            <a:ext cx="12192000" cy="687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18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32DBA-EB35-6CDF-D782-83164F588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17BA3-199B-123F-BF4F-68649CB163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E51F2C-7B1C-B2B9-7ECD-7278E915B2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72DCFF-C1BD-36CB-215B-22C65A1A7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81"/>
            <a:ext cx="12229171" cy="683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7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53E3B-10A7-3212-4480-B89FE4178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AD2B3-471F-A5D8-14B5-5D0F69517F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DB0F1B-88D4-0B36-C5EF-5EE903BE82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E1F5FC-4BBA-380F-5BFF-97AF79359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83"/>
            <a:ext cx="12192000" cy="688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40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92BB1-6040-D536-4624-7E1535037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222DE-D4FB-389D-0F7D-122EFDC576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D0B786-EAE3-617D-9367-782661E75C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691664-A045-825F-5B6E-FC497902B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043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97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128E7-80DA-EB65-6EBA-EA987FFA2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5FEEE-224C-138F-8164-B2F7003073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96099-7066-44A6-FF46-D81D020879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6A5B5F-E947-0B56-5A11-3D5B1E68A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40"/>
            <a:ext cx="12193849" cy="685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204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92204-2FB7-6251-16CE-00ED52EDE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712FA-880A-5660-A454-07BB3BD6C0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974383-DD16-9F42-32C1-867F1AB101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004E8D-1B85-90FA-BCA6-3DD564FAC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822" y="0"/>
            <a:ext cx="12241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96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59270-9CC2-1DEF-92AA-E3607D82C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30DFE-4EC2-AEB3-1055-8E7AA66477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ACDE65-7E33-AA37-BC5D-64178FECCB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32992-644D-9BA1-52D4-174AB61B6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2" y="0"/>
            <a:ext cx="12172918" cy="686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357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2F8D8-2897-89B4-9EA6-4C6D3040C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383F5-8EB0-DFD3-CBF4-561195B9AB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B9515F-781E-8505-313E-195DEE591D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7396E8-CE50-63BA-8244-E49E05135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48" y="0"/>
            <a:ext cx="12196947" cy="685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413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A6FFE-B72A-719D-E9F2-6EC0C83E2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767FA-EB2B-B686-E2F8-C0DEE16916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F05C4A-C1E1-473E-39C7-119F9B3825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91179D-C6B3-6367-F6AD-46B8E68D3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089"/>
            <a:ext cx="12195717" cy="685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952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053AED-8C56-1791-06BE-5072B3AD0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rrow&#10;&#10;AI-generated content may be incorrect.">
            <a:extLst>
              <a:ext uri="{FF2B5EF4-FFF2-40B4-BE49-F238E27FC236}">
                <a16:creationId xmlns:a16="http://schemas.microsoft.com/office/drawing/2014/main" id="{15514381-FCBB-9754-A054-6808B4C06F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450" y="834577"/>
            <a:ext cx="7772400" cy="56709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F799C0B-6E5F-9DE5-BF13-935294DEA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96731">
            <a:off x="2034502" y="1681437"/>
            <a:ext cx="5719087" cy="781035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b="0" dirty="0">
                <a:solidFill>
                  <a:schemeClr val="bg1"/>
                </a:solidFill>
                <a:latin typeface="+mn-lt"/>
              </a:rPr>
              <a:t>October 2026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F269A25-B554-B79A-2079-2255863D5500}"/>
              </a:ext>
            </a:extLst>
          </p:cNvPr>
          <p:cNvSpPr txBox="1">
            <a:spLocks/>
          </p:cNvSpPr>
          <p:nvPr/>
        </p:nvSpPr>
        <p:spPr>
          <a:xfrm rot="20996731">
            <a:off x="3081734" y="2487267"/>
            <a:ext cx="6322112" cy="14625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00" b="1" i="0" kern="1200">
                <a:solidFill>
                  <a:schemeClr val="tx1"/>
                </a:solidFill>
                <a:latin typeface="Oswald SemiBold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77"/>
                <a:ea typeface="+mj-ea"/>
                <a:cs typeface="+mj-cs"/>
              </a:rPr>
              <a:t>Community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77"/>
                <a:ea typeface="+mj-ea"/>
                <a:cs typeface="+mj-cs"/>
              </a:rPr>
              <a:t>ANNOUNCEMENTS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A5BDEB9-81F5-E56A-568F-FD693DD1093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5670" b="19059"/>
          <a:stretch>
            <a:fillRect/>
          </a:stretch>
        </p:blipFill>
        <p:spPr>
          <a:xfrm rot="21021774">
            <a:off x="2102012" y="125031"/>
            <a:ext cx="2891152" cy="142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06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/>
          <p:nvPr/>
        </p:nvSpPr>
        <p:spPr>
          <a:xfrm>
            <a:off x="701348" y="2907902"/>
            <a:ext cx="6324400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04792" indent="-279393" defTabSz="1219170">
              <a:lnSpc>
                <a:spcPct val="110000"/>
              </a:lnSpc>
              <a:buClr>
                <a:srgbClr val="363F4C"/>
              </a:buClr>
              <a:buSzPts val="1500"/>
              <a:buFont typeface="Poppins"/>
              <a:buChar char="➢"/>
            </a:pPr>
            <a:r>
              <a:rPr lang="en" sz="2000" kern="0" dirty="0">
                <a:solidFill>
                  <a:srgbClr val="363F4C"/>
                </a:solidFill>
                <a:latin typeface="Poppins"/>
                <a:ea typeface="Poppins"/>
                <a:cs typeface="Poppins"/>
                <a:sym typeface="Poppins"/>
              </a:rPr>
              <a:t>Program Planning, Design &amp; Evaluation</a:t>
            </a:r>
            <a:endParaRPr sz="2000" kern="0" dirty="0">
              <a:solidFill>
                <a:srgbClr val="363F4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04792" indent="-279393" defTabSz="1219170">
              <a:lnSpc>
                <a:spcPct val="110000"/>
              </a:lnSpc>
              <a:buClr>
                <a:srgbClr val="363F4C"/>
              </a:buClr>
              <a:buSzPts val="1500"/>
              <a:buFont typeface="Poppins"/>
              <a:buChar char="➢"/>
            </a:pPr>
            <a:r>
              <a:rPr lang="en" sz="2000" kern="0" dirty="0">
                <a:solidFill>
                  <a:srgbClr val="363F4C"/>
                </a:solidFill>
                <a:latin typeface="Poppins"/>
                <a:ea typeface="Poppins"/>
                <a:cs typeface="Poppins"/>
                <a:sym typeface="Poppins"/>
              </a:rPr>
              <a:t>Needs Assessments</a:t>
            </a:r>
            <a:endParaRPr sz="2000" kern="0" dirty="0">
              <a:solidFill>
                <a:srgbClr val="363F4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04792" indent="-279393" defTabSz="1219170">
              <a:lnSpc>
                <a:spcPct val="110000"/>
              </a:lnSpc>
              <a:buClr>
                <a:srgbClr val="363F4C"/>
              </a:buClr>
              <a:buSzPts val="1500"/>
              <a:buFont typeface="Poppins"/>
              <a:buChar char="➢"/>
            </a:pPr>
            <a:r>
              <a:rPr lang="en" sz="2000" kern="0" dirty="0">
                <a:solidFill>
                  <a:srgbClr val="363F4C"/>
                </a:solidFill>
                <a:latin typeface="Poppins"/>
                <a:ea typeface="Poppins"/>
                <a:cs typeface="Poppins"/>
                <a:sym typeface="Poppins"/>
              </a:rPr>
              <a:t>Best Practice Research</a:t>
            </a:r>
            <a:endParaRPr sz="2000" kern="0" dirty="0">
              <a:solidFill>
                <a:srgbClr val="363F4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04792" indent="-279393" defTabSz="1219170">
              <a:lnSpc>
                <a:spcPct val="110000"/>
              </a:lnSpc>
              <a:buClr>
                <a:srgbClr val="363F4C"/>
              </a:buClr>
              <a:buSzPts val="1500"/>
              <a:buFont typeface="Poppins"/>
              <a:buChar char="➢"/>
            </a:pPr>
            <a:r>
              <a:rPr lang="en" sz="2000" kern="0" dirty="0">
                <a:solidFill>
                  <a:srgbClr val="363F4C"/>
                </a:solidFill>
                <a:latin typeface="Poppins"/>
                <a:ea typeface="Poppins"/>
                <a:cs typeface="Poppins"/>
                <a:sym typeface="Poppins"/>
              </a:rPr>
              <a:t>Community-engaged research </a:t>
            </a:r>
            <a:endParaRPr sz="2000" kern="0" dirty="0">
              <a:solidFill>
                <a:srgbClr val="363F4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04792" indent="-279393" defTabSz="1219170">
              <a:lnSpc>
                <a:spcPct val="110000"/>
              </a:lnSpc>
              <a:buClr>
                <a:srgbClr val="363F4C"/>
              </a:buClr>
              <a:buSzPts val="1500"/>
              <a:buFont typeface="Poppins"/>
              <a:buChar char="➢"/>
            </a:pPr>
            <a:r>
              <a:rPr lang="en" sz="2000" kern="0" dirty="0">
                <a:solidFill>
                  <a:srgbClr val="363F4C"/>
                </a:solidFill>
                <a:latin typeface="Poppins"/>
                <a:ea typeface="Poppins"/>
                <a:cs typeface="Poppins"/>
                <a:sym typeface="Poppins"/>
              </a:rPr>
              <a:t>Strategic Planning</a:t>
            </a:r>
            <a:endParaRPr sz="2000" kern="0" dirty="0">
              <a:solidFill>
                <a:srgbClr val="363F4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04792" indent="-279393" defTabSz="1219170">
              <a:lnSpc>
                <a:spcPct val="110000"/>
              </a:lnSpc>
              <a:buClr>
                <a:srgbClr val="363F4C"/>
              </a:buClr>
              <a:buSzPts val="1500"/>
              <a:buFont typeface="Poppins"/>
              <a:buChar char="➢"/>
            </a:pPr>
            <a:r>
              <a:rPr lang="en" sz="2000" kern="0" dirty="0">
                <a:solidFill>
                  <a:srgbClr val="363F4C"/>
                </a:solidFill>
                <a:latin typeface="Poppins"/>
                <a:ea typeface="Poppins"/>
                <a:cs typeface="Poppins"/>
                <a:sym typeface="Poppins"/>
              </a:rPr>
              <a:t>Feasibility Studies</a:t>
            </a:r>
            <a:endParaRPr sz="2000" kern="0" dirty="0">
              <a:solidFill>
                <a:srgbClr val="363F4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04792" indent="-279393" defTabSz="1219170">
              <a:lnSpc>
                <a:spcPct val="110000"/>
              </a:lnSpc>
              <a:buClr>
                <a:srgbClr val="363F4C"/>
              </a:buClr>
              <a:buSzPts val="1500"/>
              <a:buFont typeface="Poppins"/>
              <a:buChar char="➢"/>
            </a:pPr>
            <a:r>
              <a:rPr lang="en" sz="2000" kern="0" dirty="0">
                <a:solidFill>
                  <a:srgbClr val="363F4C"/>
                </a:solidFill>
                <a:latin typeface="Poppins"/>
                <a:ea typeface="Poppins"/>
                <a:cs typeface="Poppins"/>
                <a:sym typeface="Poppins"/>
              </a:rPr>
              <a:t>Grant Writing/Fundraising</a:t>
            </a:r>
            <a:endParaRPr sz="2000" kern="0" dirty="0">
              <a:solidFill>
                <a:srgbClr val="363F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" name="Google Shape;117;p26"/>
          <p:cNvSpPr txBox="1"/>
          <p:nvPr/>
        </p:nvSpPr>
        <p:spPr>
          <a:xfrm>
            <a:off x="227437" y="1655951"/>
            <a:ext cx="67984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  <a:buSzPts val="3500"/>
            </a:pPr>
            <a:r>
              <a:rPr lang="en" sz="2667" b="1" kern="0">
                <a:solidFill>
                  <a:srgbClr val="1C3D76"/>
                </a:solidFill>
                <a:latin typeface="Poppins"/>
                <a:ea typeface="Poppins"/>
                <a:cs typeface="Poppins"/>
                <a:sym typeface="Poppins"/>
              </a:rPr>
              <a:t>What our students can do for your organization</a:t>
            </a:r>
            <a:endParaRPr sz="2667" b="1" kern="0">
              <a:solidFill>
                <a:srgbClr val="1C3D7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8" name="Google Shape;118;p26" title="MapChart_Map (5).png"/>
          <p:cNvPicPr preferRelativeResize="0"/>
          <p:nvPr/>
        </p:nvPicPr>
        <p:blipFill rotWithShape="1">
          <a:blip r:embed="rId3">
            <a:alphaModFix/>
          </a:blip>
          <a:srcRect l="14367" r="14862" b="4270"/>
          <a:stretch/>
        </p:blipFill>
        <p:spPr>
          <a:xfrm>
            <a:off x="8049984" y="2594969"/>
            <a:ext cx="2913136" cy="273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/>
          <p:nvPr/>
        </p:nvSpPr>
        <p:spPr>
          <a:xfrm>
            <a:off x="10845328" y="4564924"/>
            <a:ext cx="873600" cy="1443200"/>
          </a:xfrm>
          <a:prstGeom prst="rect">
            <a:avLst/>
          </a:prstGeom>
          <a:solidFill>
            <a:schemeClr val="lt1"/>
          </a:solidFill>
          <a:ln w="86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0333" tIns="110333" rIns="110333" bIns="110333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689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6"/>
          <p:cNvSpPr txBox="1"/>
          <p:nvPr/>
        </p:nvSpPr>
        <p:spPr>
          <a:xfrm>
            <a:off x="-16" y="0"/>
            <a:ext cx="12192000" cy="1470800"/>
          </a:xfrm>
          <a:prstGeom prst="rect">
            <a:avLst/>
          </a:prstGeom>
          <a:solidFill>
            <a:srgbClr val="1C3D7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434343"/>
              </a:buClr>
              <a:buSzPts val="1800"/>
            </a:pPr>
            <a:r>
              <a:rPr lang="en" sz="2533" kern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“The Clinton School of Public Service was founded to equip future leaders from all walks of life to be a transformational force </a:t>
            </a:r>
            <a:endParaRPr sz="2533" kern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ctr" defTabSz="1219170">
              <a:buClr>
                <a:srgbClr val="434343"/>
              </a:buClr>
              <a:buSzPts val="1800"/>
            </a:pPr>
            <a:r>
              <a:rPr lang="en" sz="2533" kern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for the public good.”  </a:t>
            </a:r>
            <a:endParaRPr sz="2533" kern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10304585" y="4320539"/>
            <a:ext cx="1793629" cy="1169200"/>
          </a:xfrm>
          <a:prstGeom prst="ellipse">
            <a:avLst/>
          </a:prstGeom>
          <a:solidFill>
            <a:srgbClr val="F1C232"/>
          </a:solidFill>
          <a:ln w="258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0333" tIns="110333" rIns="110333" bIns="110333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207" kern="0" dirty="0">
                <a:solidFill>
                  <a:srgbClr val="26529E"/>
                </a:solidFill>
                <a:latin typeface="Calibri"/>
                <a:ea typeface="Calibri"/>
                <a:cs typeface="Calibri"/>
                <a:sym typeface="Calibri"/>
              </a:rPr>
              <a:t>Projects</a:t>
            </a:r>
            <a:endParaRPr sz="1207" kern="0" dirty="0">
              <a:solidFill>
                <a:srgbClr val="2652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buClr>
                <a:srgbClr val="000000"/>
              </a:buClr>
            </a:pPr>
            <a:r>
              <a:rPr lang="en" sz="1207" kern="0" dirty="0">
                <a:solidFill>
                  <a:srgbClr val="26529E"/>
                </a:solidFill>
                <a:latin typeface="Calibri"/>
                <a:ea typeface="Calibri"/>
                <a:cs typeface="Calibri"/>
                <a:sym typeface="Calibri"/>
              </a:rPr>
              <a:t>Completed</a:t>
            </a:r>
            <a:endParaRPr sz="1207" kern="0" dirty="0">
              <a:solidFill>
                <a:srgbClr val="2652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buClr>
                <a:srgbClr val="000000"/>
              </a:buClr>
            </a:pPr>
            <a:r>
              <a:rPr lang="en" sz="1931" b="1" kern="0" dirty="0">
                <a:solidFill>
                  <a:srgbClr val="26529E"/>
                </a:solidFill>
                <a:latin typeface="Calibri"/>
                <a:ea typeface="Calibri"/>
                <a:cs typeface="Calibri"/>
                <a:sym typeface="Calibri"/>
              </a:rPr>
              <a:t>Statewide</a:t>
            </a:r>
            <a:endParaRPr sz="1448" kern="0" dirty="0">
              <a:solidFill>
                <a:srgbClr val="26529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26" title="Clinton School Logo 2 lines solid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0634" y="1827667"/>
            <a:ext cx="3839500" cy="76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6"/>
          <p:cNvSpPr txBox="1"/>
          <p:nvPr/>
        </p:nvSpPr>
        <p:spPr>
          <a:xfrm>
            <a:off x="227423" y="5893367"/>
            <a:ext cx="12192000" cy="880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en" sz="1733" b="1" kern="0">
                <a:solidFill>
                  <a:srgbClr val="1C3D76"/>
                </a:solidFill>
                <a:latin typeface="Poppins"/>
                <a:ea typeface="Poppins"/>
                <a:cs typeface="Poppins"/>
                <a:sym typeface="Poppins"/>
              </a:rPr>
              <a:t>Interested? </a:t>
            </a:r>
            <a:endParaRPr sz="1733" b="1" kern="0">
              <a:solidFill>
                <a:srgbClr val="1C3D7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en" sz="1733" kern="0">
                <a:solidFill>
                  <a:srgbClr val="363F4C"/>
                </a:solidFill>
                <a:latin typeface="Poppins"/>
                <a:ea typeface="Poppins"/>
                <a:cs typeface="Poppins"/>
                <a:sym typeface="Poppins"/>
              </a:rPr>
              <a:t>Contact Rachel Norris, Director of Domestic Programs, </a:t>
            </a:r>
            <a:r>
              <a:rPr lang="en" sz="1733" u="sng" kern="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  <a:hlinkClick r:id="rId5"/>
              </a:rPr>
              <a:t>rnorris@clintonschool.uasys.edu</a:t>
            </a:r>
            <a:endParaRPr sz="1733" kern="0">
              <a:solidFill>
                <a:srgbClr val="363F4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endParaRPr sz="1733" kern="0">
              <a:solidFill>
                <a:srgbClr val="363F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5E8C7-4216-6AEE-904F-CE2F0042D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F1416-F197-8CE9-AF3F-89A934F158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283526-0050-996F-0B9D-87255DB311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CB846F-2D8A-BAF4-4A02-5A361C296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740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C4465-E38A-A9A1-D6F0-271932BCEA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A750E6-648B-6B15-2720-F51EACE755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A1EA50-A5CD-8A88-0D06-B4531A331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4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F0B5A-D76B-5BC7-0786-9891A1D71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2D715-C0B5-D893-C75F-387E7CB775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EF6815-88BE-8BBC-4125-C9371F66F9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937001-A68D-1365-5D71-6B5A9F532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83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>
          <a:extLst>
            <a:ext uri="{FF2B5EF4-FFF2-40B4-BE49-F238E27FC236}">
              <a16:creationId xmlns:a16="http://schemas.microsoft.com/office/drawing/2014/main" id="{8342EF10-D11C-17D4-5E4C-A4C6A4F09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3" title="ACC Capital LOGO Brand Colors-01.png">
            <a:extLst>
              <a:ext uri="{FF2B5EF4-FFF2-40B4-BE49-F238E27FC236}">
                <a16:creationId xmlns:a16="http://schemas.microsoft.com/office/drawing/2014/main" id="{F998656E-306A-904E-8CEA-E9FD282A73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6989" t="36936" r="26985" b="35351"/>
          <a:stretch/>
        </p:blipFill>
        <p:spPr>
          <a:xfrm>
            <a:off x="3089101" y="1940933"/>
            <a:ext cx="2442153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070A2BC-E1DF-24CC-25B9-0FED86FD2B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D437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FD0689-8DD8-FFE8-E98E-6FF6F41E11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6672" y="149672"/>
            <a:ext cx="6558654" cy="655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8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>
          <a:extLst>
            <a:ext uri="{FF2B5EF4-FFF2-40B4-BE49-F238E27FC236}">
              <a16:creationId xmlns:a16="http://schemas.microsoft.com/office/drawing/2014/main" id="{81FB23D3-CFEE-4D0D-0F2A-A95099C15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3" title="ACC Capital LOGO Brand Colors-01.png">
            <a:extLst>
              <a:ext uri="{FF2B5EF4-FFF2-40B4-BE49-F238E27FC236}">
                <a16:creationId xmlns:a16="http://schemas.microsoft.com/office/drawing/2014/main" id="{91D5961E-B324-9046-7E6D-3000DC7514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6989" t="36936" r="26985" b="35351"/>
          <a:stretch/>
        </p:blipFill>
        <p:spPr>
          <a:xfrm>
            <a:off x="3089101" y="1940933"/>
            <a:ext cx="2442153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C0A916-11A3-75AF-BDD9-B45019C2E2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D437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22B2DE-8C42-02F6-1B03-049BDB7CE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646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>
          <a:extLst>
            <a:ext uri="{FF2B5EF4-FFF2-40B4-BE49-F238E27FC236}">
              <a16:creationId xmlns:a16="http://schemas.microsoft.com/office/drawing/2014/main" id="{BDCB73F2-8643-0435-0FDE-80F7306B6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3" title="ACC Capital LOGO Brand Colors-01.png">
            <a:extLst>
              <a:ext uri="{FF2B5EF4-FFF2-40B4-BE49-F238E27FC236}">
                <a16:creationId xmlns:a16="http://schemas.microsoft.com/office/drawing/2014/main" id="{FCCFBC94-F39E-3AAE-DB50-B7B91391E0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6989" t="36936" r="26985" b="35351"/>
          <a:stretch/>
        </p:blipFill>
        <p:spPr>
          <a:xfrm>
            <a:off x="3089101" y="1940933"/>
            <a:ext cx="2442153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A49D3B-4ABB-DF76-9CC7-1DB190D46FD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D437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8458A1-402F-9D48-799B-C707E72ED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03" y="149673"/>
            <a:ext cx="10981593" cy="655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876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791D-A865-AC37-3680-684305787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9AFF7-6DE3-D9D7-93C1-5014FA563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216" y="1936865"/>
            <a:ext cx="10034954" cy="2053132"/>
          </a:xfrm>
        </p:spPr>
        <p:txBody>
          <a:bodyPr/>
          <a:lstStyle/>
          <a:p>
            <a:r>
              <a:rPr lang="en-US" sz="5400" dirty="0"/>
              <a:t>Thank you for joining us! </a:t>
            </a:r>
            <a:br>
              <a:rPr lang="en-US" sz="5400" dirty="0"/>
            </a:br>
            <a:r>
              <a:rPr lang="en-US" sz="5400" dirty="0"/>
              <a:t>See you next month!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F97D5-6137-B55B-BAD5-4BF762B4E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0216" y="4290524"/>
            <a:ext cx="10034954" cy="580734"/>
          </a:xfrm>
        </p:spPr>
        <p:txBody>
          <a:bodyPr numCol="1">
            <a:normAutofit/>
          </a:bodyPr>
          <a:lstStyle/>
          <a:p>
            <a:pPr>
              <a:spcAft>
                <a:spcPts val="900"/>
              </a:spcAft>
            </a:pPr>
            <a:r>
              <a:rPr lang="en-US" dirty="0">
                <a:latin typeface="+mn-lt"/>
              </a:rPr>
              <a:t>Next meeting will be held November 4</a:t>
            </a:r>
            <a:r>
              <a:rPr lang="en-US" baseline="30000" dirty="0">
                <a:latin typeface="+mn-lt"/>
              </a:rPr>
              <a:t>th</a:t>
            </a:r>
            <a:r>
              <a:rPr lang="en-US" dirty="0">
                <a:latin typeface="+mn-lt"/>
              </a:rPr>
              <a:t> at 10 CT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505B4081-33CE-9160-0F27-628C14D3FA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99023" y="5469775"/>
            <a:ext cx="7887282" cy="1251701"/>
          </a:xfrm>
        </p:spPr>
        <p:txBody>
          <a:bodyPr numCol="2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Questions?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Mallory Race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Senior Project Manager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Arkansas Economic Development Commission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Mallory.Race@arkansasEDC.com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O: (501) 683-4414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M: (501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) 516-6968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FA02B27-CE5A-DDFA-C2E4-75F509D487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5670" b="19059"/>
          <a:stretch>
            <a:fillRect/>
          </a:stretch>
        </p:blipFill>
        <p:spPr>
          <a:xfrm>
            <a:off x="1305035" y="623543"/>
            <a:ext cx="2891152" cy="142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43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Custom 1">
      <a:dk1>
        <a:srgbClr val="000000"/>
      </a:dk1>
      <a:lt1>
        <a:srgbClr val="FFFFFF"/>
      </a:lt1>
      <a:dk2>
        <a:srgbClr val="4D4D4C"/>
      </a:dk2>
      <a:lt2>
        <a:srgbClr val="E3E4E3"/>
      </a:lt2>
      <a:accent1>
        <a:srgbClr val="CE202F"/>
      </a:accent1>
      <a:accent2>
        <a:srgbClr val="4C4D4C"/>
      </a:accent2>
      <a:accent3>
        <a:srgbClr val="000000"/>
      </a:accent3>
      <a:accent4>
        <a:srgbClr val="8A8A89"/>
      </a:accent4>
      <a:accent5>
        <a:srgbClr val="2459A9"/>
      </a:accent5>
      <a:accent6>
        <a:srgbClr val="FFFEFE"/>
      </a:accent6>
      <a:hlink>
        <a:srgbClr val="2459A9"/>
      </a:hlink>
      <a:folHlink>
        <a:srgbClr val="183D74"/>
      </a:folHlink>
    </a:clrScheme>
    <a:fontScheme name="AEDC Template">
      <a:majorFont>
        <a:latin typeface="Oswald SemiBold"/>
        <a:ea typeface=""/>
        <a:cs typeface=""/>
      </a:majorFont>
      <a:minorFont>
        <a:latin typeface="Oswal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FFA59EF-836C-714B-981C-48EB1960B37E}" vid="{DB42FA94-DA18-F948-953E-C97BD76111E6}"/>
    </a:ext>
  </a:extLst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354E"/>
      </a:dk1>
      <a:lt1>
        <a:srgbClr val="2D437B"/>
      </a:lt1>
      <a:dk2>
        <a:srgbClr val="4369B2"/>
      </a:dk2>
      <a:lt2>
        <a:srgbClr val="FEC673"/>
      </a:lt2>
      <a:accent1>
        <a:srgbClr val="EBDFCD"/>
      </a:accent1>
      <a:accent2>
        <a:srgbClr val="F7F8F9"/>
      </a:accent2>
      <a:accent3>
        <a:srgbClr val="F7F8F9"/>
      </a:accent3>
      <a:accent4>
        <a:srgbClr val="F7F8F9"/>
      </a:accent4>
      <a:accent5>
        <a:srgbClr val="F7F8F9"/>
      </a:accent5>
      <a:accent6>
        <a:srgbClr val="F7F8F9"/>
      </a:accent6>
      <a:hlink>
        <a:srgbClr val="4369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ngineering Project Proposal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556D96"/>
      </a:accent1>
      <a:accent2>
        <a:srgbClr val="212121"/>
      </a:accent2>
      <a:accent3>
        <a:srgbClr val="A9B9D3"/>
      </a:accent3>
      <a:accent4>
        <a:srgbClr val="26529E"/>
      </a:accent4>
      <a:accent5>
        <a:srgbClr val="62779B"/>
      </a:accent5>
      <a:accent6>
        <a:srgbClr val="363F4C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359</Words>
  <Application>Microsoft Office PowerPoint</Application>
  <PresentationFormat>Widescreen</PresentationFormat>
  <Paragraphs>62</Paragraphs>
  <Slides>29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49" baseType="lpstr">
      <vt:lpstr>Aptos</vt:lpstr>
      <vt:lpstr>Aptos Display</vt:lpstr>
      <vt:lpstr>Arial</vt:lpstr>
      <vt:lpstr>Calibri</vt:lpstr>
      <vt:lpstr>Franklin Gothic</vt:lpstr>
      <vt:lpstr>Livvic</vt:lpstr>
      <vt:lpstr>Oswald</vt:lpstr>
      <vt:lpstr>Oswald Light</vt:lpstr>
      <vt:lpstr>Oswald Medium</vt:lpstr>
      <vt:lpstr>Oswald SemiBold</vt:lpstr>
      <vt:lpstr>Poppins</vt:lpstr>
      <vt:lpstr>Poppins Medium</vt:lpstr>
      <vt:lpstr>Proxima Nova</vt:lpstr>
      <vt:lpstr>Rozha One</vt:lpstr>
      <vt:lpstr>Wingdings</vt:lpstr>
      <vt:lpstr>Yeseva One</vt:lpstr>
      <vt:lpstr>Office Theme</vt:lpstr>
      <vt:lpstr>2_Office Theme</vt:lpstr>
      <vt:lpstr>Simple Light</vt:lpstr>
      <vt:lpstr>Engineering Project Proposal by Slidesgo</vt:lpstr>
      <vt:lpstr>Welcome to the ESO Call!</vt:lpstr>
      <vt:lpstr>October ESO Call Agenda</vt:lpstr>
      <vt:lpstr>PowerPoint Presentation</vt:lpstr>
      <vt:lpstr>PowerPoint Presentation</vt:lpstr>
      <vt:lpstr>New Member Introductions </vt:lpstr>
      <vt:lpstr>Entrepreneurial Highlight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October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joining us!  See you next month!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Mallory Race</dc:creator>
  <cp:lastModifiedBy>Mallory Race</cp:lastModifiedBy>
  <cp:revision>2</cp:revision>
  <dcterms:created xsi:type="dcterms:W3CDTF">2026-10-06T21:24:09Z</dcterms:created>
  <dcterms:modified xsi:type="dcterms:W3CDTF">2026-10-07T14:33:35Z</dcterms:modified>
</cp:coreProperties>
</file>